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5" r:id="rId8"/>
    <p:sldId id="264" r:id="rId9"/>
    <p:sldId id="266" r:id="rId10"/>
    <p:sldId id="267" r:id="rId11"/>
    <p:sldId id="278" r:id="rId12"/>
    <p:sldId id="259" r:id="rId13"/>
    <p:sldId id="268" r:id="rId14"/>
    <p:sldId id="260" r:id="rId15"/>
    <p:sldId id="269" r:id="rId16"/>
    <p:sldId id="270" r:id="rId17"/>
    <p:sldId id="271" r:id="rId18"/>
    <p:sldId id="272" r:id="rId19"/>
    <p:sldId id="273" r:id="rId20"/>
    <p:sldId id="274" r:id="rId21"/>
    <p:sldId id="275" r:id="rId22"/>
    <p:sldId id="281" r:id="rId23"/>
    <p:sldId id="276" r:id="rId24"/>
    <p:sldId id="277" r:id="rId25"/>
    <p:sldId id="279" r:id="rId26"/>
    <p:sldId id="282" r:id="rId27"/>
    <p:sldId id="283"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7"/>
  </p:normalViewPr>
  <p:slideViewPr>
    <p:cSldViewPr>
      <p:cViewPr>
        <p:scale>
          <a:sx n="95" d="100"/>
          <a:sy n="95" d="100"/>
        </p:scale>
        <p:origin x="1584"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605D984-598C-466E-A9C6-551EF467D5EB}" type="datetimeFigureOut">
              <a:rPr lang="zh-CN" altLang="en-US" smtClean="0"/>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531A9-98B5-4C8B-A73E-91B79DF226AB}" type="slidenum">
              <a:rPr lang="zh-CN" altLang="en-US" smtClean="0"/>
              <a:t>‹#›</a:t>
            </a:fld>
            <a:endParaRPr lang="zh-CN" altLang="en-US"/>
          </a:p>
        </p:txBody>
      </p:sp>
    </p:spTree>
    <p:extLst>
      <p:ext uri="{BB962C8B-B14F-4D97-AF65-F5344CB8AC3E}">
        <p14:creationId xmlns:p14="http://schemas.microsoft.com/office/powerpoint/2010/main" val="120636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05D984-598C-466E-A9C6-551EF467D5EB}" type="datetimeFigureOut">
              <a:rPr lang="zh-CN" altLang="en-US" smtClean="0"/>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531A9-98B5-4C8B-A73E-91B79DF226AB}" type="slidenum">
              <a:rPr lang="zh-CN" altLang="en-US" smtClean="0"/>
              <a:t>‹#›</a:t>
            </a:fld>
            <a:endParaRPr lang="zh-CN" altLang="en-US"/>
          </a:p>
        </p:txBody>
      </p:sp>
    </p:spTree>
    <p:extLst>
      <p:ext uri="{BB962C8B-B14F-4D97-AF65-F5344CB8AC3E}">
        <p14:creationId xmlns:p14="http://schemas.microsoft.com/office/powerpoint/2010/main" val="313101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05D984-598C-466E-A9C6-551EF467D5EB}" type="datetimeFigureOut">
              <a:rPr lang="zh-CN" altLang="en-US" smtClean="0"/>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531A9-98B5-4C8B-A73E-91B79DF226AB}" type="slidenum">
              <a:rPr lang="zh-CN" altLang="en-US" smtClean="0"/>
              <a:t>‹#›</a:t>
            </a:fld>
            <a:endParaRPr lang="zh-CN" altLang="en-US"/>
          </a:p>
        </p:txBody>
      </p:sp>
    </p:spTree>
    <p:extLst>
      <p:ext uri="{BB962C8B-B14F-4D97-AF65-F5344CB8AC3E}">
        <p14:creationId xmlns:p14="http://schemas.microsoft.com/office/powerpoint/2010/main" val="3136744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05D984-598C-466E-A9C6-551EF467D5EB}" type="datetimeFigureOut">
              <a:rPr lang="zh-CN" altLang="en-US" smtClean="0"/>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531A9-98B5-4C8B-A73E-91B79DF226AB}" type="slidenum">
              <a:rPr lang="zh-CN" altLang="en-US" smtClean="0"/>
              <a:t>‹#›</a:t>
            </a:fld>
            <a:endParaRPr lang="zh-CN" altLang="en-US"/>
          </a:p>
        </p:txBody>
      </p:sp>
    </p:spTree>
    <p:extLst>
      <p:ext uri="{BB962C8B-B14F-4D97-AF65-F5344CB8AC3E}">
        <p14:creationId xmlns:p14="http://schemas.microsoft.com/office/powerpoint/2010/main" val="343285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605D984-598C-466E-A9C6-551EF467D5EB}" type="datetimeFigureOut">
              <a:rPr lang="zh-CN" altLang="en-US" smtClean="0"/>
              <a:t>2018/5/8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E531A9-98B5-4C8B-A73E-91B79DF226AB}" type="slidenum">
              <a:rPr lang="zh-CN" altLang="en-US" smtClean="0"/>
              <a:t>‹#›</a:t>
            </a:fld>
            <a:endParaRPr lang="zh-CN" altLang="en-US"/>
          </a:p>
        </p:txBody>
      </p:sp>
    </p:spTree>
    <p:extLst>
      <p:ext uri="{BB962C8B-B14F-4D97-AF65-F5344CB8AC3E}">
        <p14:creationId xmlns:p14="http://schemas.microsoft.com/office/powerpoint/2010/main" val="46902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605D984-598C-466E-A9C6-551EF467D5EB}" type="datetimeFigureOut">
              <a:rPr lang="zh-CN" altLang="en-US" smtClean="0"/>
              <a:t>2018/5/8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E531A9-98B5-4C8B-A73E-91B79DF226AB}" type="slidenum">
              <a:rPr lang="zh-CN" altLang="en-US" smtClean="0"/>
              <a:t>‹#›</a:t>
            </a:fld>
            <a:endParaRPr lang="zh-CN" altLang="en-US"/>
          </a:p>
        </p:txBody>
      </p:sp>
    </p:spTree>
    <p:extLst>
      <p:ext uri="{BB962C8B-B14F-4D97-AF65-F5344CB8AC3E}">
        <p14:creationId xmlns:p14="http://schemas.microsoft.com/office/powerpoint/2010/main" val="280891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05D984-598C-466E-A9C6-551EF467D5EB}" type="datetimeFigureOut">
              <a:rPr lang="zh-CN" altLang="en-US" smtClean="0"/>
              <a:t>2018/5/8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4E531A9-98B5-4C8B-A73E-91B79DF226AB}" type="slidenum">
              <a:rPr lang="zh-CN" altLang="en-US" smtClean="0"/>
              <a:t>‹#›</a:t>
            </a:fld>
            <a:endParaRPr lang="zh-CN" altLang="en-US"/>
          </a:p>
        </p:txBody>
      </p:sp>
    </p:spTree>
    <p:extLst>
      <p:ext uri="{BB962C8B-B14F-4D97-AF65-F5344CB8AC3E}">
        <p14:creationId xmlns:p14="http://schemas.microsoft.com/office/powerpoint/2010/main" val="297272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605D984-598C-466E-A9C6-551EF467D5EB}" type="datetimeFigureOut">
              <a:rPr lang="zh-CN" altLang="en-US" smtClean="0"/>
              <a:t>2018/5/8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E531A9-98B5-4C8B-A73E-91B79DF226AB}" type="slidenum">
              <a:rPr lang="zh-CN" altLang="en-US" smtClean="0"/>
              <a:t>‹#›</a:t>
            </a:fld>
            <a:endParaRPr lang="zh-CN" altLang="en-US"/>
          </a:p>
        </p:txBody>
      </p:sp>
    </p:spTree>
    <p:extLst>
      <p:ext uri="{BB962C8B-B14F-4D97-AF65-F5344CB8AC3E}">
        <p14:creationId xmlns:p14="http://schemas.microsoft.com/office/powerpoint/2010/main" val="162052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05D984-598C-466E-A9C6-551EF467D5EB}" type="datetimeFigureOut">
              <a:rPr lang="zh-CN" altLang="en-US" smtClean="0"/>
              <a:t>2018/5/8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4E531A9-98B5-4C8B-A73E-91B79DF226AB}" type="slidenum">
              <a:rPr lang="zh-CN" altLang="en-US" smtClean="0"/>
              <a:t>‹#›</a:t>
            </a:fld>
            <a:endParaRPr lang="zh-CN" altLang="en-US"/>
          </a:p>
        </p:txBody>
      </p:sp>
    </p:spTree>
    <p:extLst>
      <p:ext uri="{BB962C8B-B14F-4D97-AF65-F5344CB8AC3E}">
        <p14:creationId xmlns:p14="http://schemas.microsoft.com/office/powerpoint/2010/main" val="97473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605D984-598C-466E-A9C6-551EF467D5EB}" type="datetimeFigureOut">
              <a:rPr lang="zh-CN" altLang="en-US" smtClean="0"/>
              <a:t>2018/5/8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E531A9-98B5-4C8B-A73E-91B79DF226AB}" type="slidenum">
              <a:rPr lang="zh-CN" altLang="en-US" smtClean="0"/>
              <a:t>‹#›</a:t>
            </a:fld>
            <a:endParaRPr lang="zh-CN" altLang="en-US"/>
          </a:p>
        </p:txBody>
      </p:sp>
    </p:spTree>
    <p:extLst>
      <p:ext uri="{BB962C8B-B14F-4D97-AF65-F5344CB8AC3E}">
        <p14:creationId xmlns:p14="http://schemas.microsoft.com/office/powerpoint/2010/main" val="283835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605D984-598C-466E-A9C6-551EF467D5EB}" type="datetimeFigureOut">
              <a:rPr lang="zh-CN" altLang="en-US" smtClean="0"/>
              <a:t>2018/5/8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E531A9-98B5-4C8B-A73E-91B79DF226AB}" type="slidenum">
              <a:rPr lang="zh-CN" altLang="en-US" smtClean="0"/>
              <a:t>‹#›</a:t>
            </a:fld>
            <a:endParaRPr lang="zh-CN" altLang="en-US"/>
          </a:p>
        </p:txBody>
      </p:sp>
    </p:spTree>
    <p:extLst>
      <p:ext uri="{BB962C8B-B14F-4D97-AF65-F5344CB8AC3E}">
        <p14:creationId xmlns:p14="http://schemas.microsoft.com/office/powerpoint/2010/main" val="31001767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5D984-598C-466E-A9C6-551EF467D5EB}" type="datetimeFigureOut">
              <a:rPr lang="zh-CN" altLang="en-US" smtClean="0"/>
              <a:t>2018/5/8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531A9-98B5-4C8B-A73E-91B79DF226AB}" type="slidenum">
              <a:rPr lang="zh-CN" altLang="en-US" smtClean="0"/>
              <a:t>‹#›</a:t>
            </a:fld>
            <a:endParaRPr lang="zh-CN" altLang="en-US"/>
          </a:p>
        </p:txBody>
      </p:sp>
    </p:spTree>
    <p:extLst>
      <p:ext uri="{BB962C8B-B14F-4D97-AF65-F5344CB8AC3E}">
        <p14:creationId xmlns:p14="http://schemas.microsoft.com/office/powerpoint/2010/main" val="3683846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Zhijian.Wang@intel.com" TargetMode="External"/><Relationship Id="rId3" Type="http://schemas.openxmlformats.org/officeDocument/2006/relationships/hyperlink" Target="mailto:wangzhijian22@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package" Target="../embeddings/Microsoft_Excel____1.xlsx"/><Relationship Id="rId5" Type="http://schemas.openxmlformats.org/officeDocument/2006/relationships/image" Target="../media/image10.emf"/><Relationship Id="rId6" Type="http://schemas.openxmlformats.org/officeDocument/2006/relationships/oleObject" Target="../embeddings/oleObject4.bin"/><Relationship Id="rId7" Type="http://schemas.openxmlformats.org/officeDocument/2006/relationships/package" Target="../embeddings/Microsoft_Excel____2.xlsx"/><Relationship Id="rId8" Type="http://schemas.openxmlformats.org/officeDocument/2006/relationships/image" Target="../media/image11.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Pitch_detection_algorith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package" Target="../embeddings/Microsoft_Excel____3.xlsx"/><Relationship Id="rId5" Type="http://schemas.openxmlformats.org/officeDocument/2006/relationships/image" Target="../media/image14.emf"/><Relationship Id="rId6" Type="http://schemas.openxmlformats.org/officeDocument/2006/relationships/oleObject" Target="../embeddings/oleObject6.bin"/><Relationship Id="rId7" Type="http://schemas.openxmlformats.org/officeDocument/2006/relationships/package" Target="../embeddings/Microsoft_Excel____4.xlsx"/><Relationship Id="rId8" Type="http://schemas.openxmlformats.org/officeDocument/2006/relationships/image" Target="../media/image1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athworks.cn/cn/help/daq/examples/continuous-acquisition-using-analog-input.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988840"/>
            <a:ext cx="7772400" cy="1470025"/>
          </a:xfrm>
        </p:spPr>
        <p:txBody>
          <a:bodyPr/>
          <a:lstStyle/>
          <a:p>
            <a:r>
              <a:rPr lang="en-US" altLang="zh-CN" dirty="0" smtClean="0"/>
              <a:t>Baby Cry Detector Report</a:t>
            </a:r>
            <a:endParaRPr lang="zh-CN" altLang="en-US" dirty="0"/>
          </a:p>
        </p:txBody>
      </p:sp>
      <p:sp>
        <p:nvSpPr>
          <p:cNvPr id="3" name="副标题 2"/>
          <p:cNvSpPr>
            <a:spLocks noGrp="1"/>
          </p:cNvSpPr>
          <p:nvPr>
            <p:ph type="subTitle" idx="1"/>
          </p:nvPr>
        </p:nvSpPr>
        <p:spPr/>
        <p:txBody>
          <a:bodyPr/>
          <a:lstStyle/>
          <a:p>
            <a:r>
              <a:rPr lang="en-US" altLang="zh-CN" dirty="0" smtClean="0"/>
              <a:t>Zhijian Wang</a:t>
            </a:r>
          </a:p>
          <a:p>
            <a:r>
              <a:rPr lang="en-US" altLang="zh-CN" strike="sngStrike" dirty="0" smtClean="0">
                <a:hlinkClick r:id="rId2"/>
              </a:rPr>
              <a:t>Zhijian.Wang@intel.com</a:t>
            </a:r>
            <a:endParaRPr lang="en-US" altLang="zh-CN" strike="sngStrike" dirty="0" smtClean="0"/>
          </a:p>
          <a:p>
            <a:r>
              <a:rPr lang="en-US" altLang="zh-CN" dirty="0" smtClean="0">
                <a:hlinkClick r:id="rId3"/>
              </a:rPr>
              <a:t>wangzhijian22@gmail.com</a:t>
            </a:r>
            <a:endParaRPr lang="en-US" altLang="zh-CN" dirty="0" smtClean="0"/>
          </a:p>
          <a:p>
            <a:endParaRPr lang="en-US" altLang="zh-CN" dirty="0" smtClean="0"/>
          </a:p>
        </p:txBody>
      </p:sp>
    </p:spTree>
    <p:extLst>
      <p:ext uri="{BB962C8B-B14F-4D97-AF65-F5344CB8AC3E}">
        <p14:creationId xmlns:p14="http://schemas.microsoft.com/office/powerpoint/2010/main" val="3985602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Tool-function#7		</a:t>
            </a:r>
            <a:r>
              <a:rPr lang="en-US" altLang="zh-CN" dirty="0" err="1" smtClean="0"/>
              <a:t>zcro</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Function for zero-crossing rate calculation.</a:t>
            </a:r>
          </a:p>
          <a:p>
            <a:r>
              <a:rPr lang="en-US" altLang="zh-CN" sz="2000" dirty="0" smtClean="0"/>
              <a:t>This function is used to calculate the zero-crossing rate of each signal frame.</a:t>
            </a:r>
          </a:p>
          <a:p>
            <a:r>
              <a:rPr lang="en-US" altLang="zh-CN" sz="2000" dirty="0" smtClean="0"/>
              <a:t>Input:</a:t>
            </a:r>
          </a:p>
          <a:p>
            <a:pPr lvl="1"/>
            <a:r>
              <a:rPr lang="en-US" altLang="zh-CN" sz="1600" dirty="0"/>
              <a:t>v</a:t>
            </a:r>
            <a:r>
              <a:rPr lang="en-US" altLang="zh-CN" sz="1600" dirty="0" smtClean="0"/>
              <a:t>oice frames</a:t>
            </a:r>
          </a:p>
          <a:p>
            <a:r>
              <a:rPr lang="en-US" altLang="zh-CN" sz="2000" dirty="0" smtClean="0"/>
              <a:t>Output:</a:t>
            </a:r>
          </a:p>
          <a:p>
            <a:pPr lvl="1"/>
            <a:r>
              <a:rPr lang="en-US" altLang="zh-CN" sz="1600" dirty="0" smtClean="0"/>
              <a:t>zero-crossing ratio of each frame</a:t>
            </a:r>
            <a:endParaRPr lang="zh-CN" altLang="en-US" sz="1600" dirty="0"/>
          </a:p>
        </p:txBody>
      </p:sp>
    </p:spTree>
    <p:extLst>
      <p:ext uri="{BB962C8B-B14F-4D97-AF65-F5344CB8AC3E}">
        <p14:creationId xmlns:p14="http://schemas.microsoft.com/office/powerpoint/2010/main" val="3590041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Feature Extraction functions</a:t>
            </a:r>
            <a:endParaRPr lang="zh-CN" altLang="en-US" dirty="0"/>
          </a:p>
        </p:txBody>
      </p:sp>
      <p:sp>
        <p:nvSpPr>
          <p:cNvPr id="3" name="内容占位符 2"/>
          <p:cNvSpPr>
            <a:spLocks noGrp="1"/>
          </p:cNvSpPr>
          <p:nvPr>
            <p:ph idx="1"/>
          </p:nvPr>
        </p:nvSpPr>
        <p:spPr/>
        <p:txBody>
          <a:bodyPr>
            <a:noAutofit/>
          </a:bodyPr>
          <a:lstStyle/>
          <a:p>
            <a:r>
              <a:rPr lang="en-US" altLang="zh-CN" sz="2000" dirty="0" smtClean="0"/>
              <a:t>Names of the feature extraction functions in this system all start with a capital letter. They have the same input, and one feature-value as output (the STE has two feature-values).</a:t>
            </a:r>
          </a:p>
          <a:p>
            <a:r>
              <a:rPr lang="en-US" altLang="zh-CN" sz="2000" dirty="0" smtClean="0"/>
              <a:t>They are:</a:t>
            </a:r>
          </a:p>
          <a:p>
            <a:pPr lvl="1"/>
            <a:r>
              <a:rPr lang="en-US" altLang="zh-CN" sz="1600" dirty="0" err="1" smtClean="0"/>
              <a:t>Freq</a:t>
            </a:r>
            <a:r>
              <a:rPr lang="en-US" altLang="zh-CN" sz="1600" dirty="0" smtClean="0"/>
              <a:t> :	For frequency-related feature extraction</a:t>
            </a:r>
          </a:p>
          <a:p>
            <a:pPr lvl="1"/>
            <a:r>
              <a:rPr lang="en-US" altLang="zh-CN" sz="1600" dirty="0" err="1" smtClean="0"/>
              <a:t>PitchFreq</a:t>
            </a:r>
            <a:r>
              <a:rPr lang="en-US" altLang="zh-CN" sz="1600" dirty="0" smtClean="0"/>
              <a:t>:	For pitch-frequency-related feature 			extraction</a:t>
            </a:r>
          </a:p>
          <a:p>
            <a:pPr lvl="1"/>
            <a:r>
              <a:rPr lang="en-US" altLang="zh-CN" sz="1600" dirty="0" smtClean="0"/>
              <a:t>STE:	For short-time-energy-related feature 		extraction</a:t>
            </a:r>
          </a:p>
          <a:p>
            <a:pPr lvl="1"/>
            <a:r>
              <a:rPr lang="en-US" altLang="zh-CN" sz="1600" dirty="0" smtClean="0"/>
              <a:t>ZCR:	For zero-crossing-ratio-related feature 			extraction</a:t>
            </a:r>
          </a:p>
          <a:p>
            <a:r>
              <a:rPr lang="en-US" altLang="zh-CN" sz="2000" dirty="0" smtClean="0"/>
              <a:t>Input:</a:t>
            </a:r>
          </a:p>
          <a:p>
            <a:pPr lvl="1"/>
            <a:r>
              <a:rPr lang="en-US" altLang="zh-CN" sz="1600" dirty="0" smtClean="0"/>
              <a:t>original voice data</a:t>
            </a:r>
          </a:p>
          <a:p>
            <a:pPr lvl="1"/>
            <a:r>
              <a:rPr lang="en-US" altLang="zh-CN" sz="1600" dirty="0" smtClean="0"/>
              <a:t>sampling frequency of the voice signal (In the monitor module, we record with a frequency of 8KHz)</a:t>
            </a:r>
          </a:p>
          <a:p>
            <a:pPr lvl="1"/>
            <a:r>
              <a:rPr lang="en-US" altLang="zh-CN" sz="1600" dirty="0" smtClean="0"/>
              <a:t>sampling bits of the voice signal</a:t>
            </a:r>
          </a:p>
          <a:p>
            <a:r>
              <a:rPr lang="en-US" altLang="zh-CN" sz="2000" dirty="0" smtClean="0"/>
              <a:t>Output:</a:t>
            </a:r>
          </a:p>
          <a:p>
            <a:pPr lvl="1"/>
            <a:r>
              <a:rPr lang="en-US" altLang="zh-CN" sz="1600" dirty="0" smtClean="0"/>
              <a:t>one or two value/values for the corresponding feature</a:t>
            </a:r>
          </a:p>
          <a:p>
            <a:pPr lvl="1"/>
            <a:endParaRPr lang="zh-CN" altLang="en-US" sz="1600" dirty="0"/>
          </a:p>
        </p:txBody>
      </p:sp>
    </p:spTree>
    <p:extLst>
      <p:ext uri="{BB962C8B-B14F-4D97-AF65-F5344CB8AC3E}">
        <p14:creationId xmlns:p14="http://schemas.microsoft.com/office/powerpoint/2010/main" val="301099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Feature#1	Frequency</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Human voice is mainly made up of the frequency range from 85Hz ~ 255Hz. Sometimes the soprano can arrive 700-1000Hz. For baby cry, the most of the voice stays over 1000Hz. </a:t>
            </a:r>
          </a:p>
          <a:p>
            <a:r>
              <a:rPr lang="en-US" altLang="zh-CN" sz="2400" dirty="0" smtClean="0"/>
              <a:t>Use frequency spectrum to see the distribution of the voice frequency.</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573016"/>
            <a:ext cx="4137278" cy="3097428"/>
          </a:xfrm>
          <a:prstGeom prst="rect">
            <a:avLst/>
          </a:prstGeom>
        </p:spPr>
      </p:pic>
    </p:spTree>
    <p:extLst>
      <p:ext uri="{BB962C8B-B14F-4D97-AF65-F5344CB8AC3E}">
        <p14:creationId xmlns:p14="http://schemas.microsoft.com/office/powerpoint/2010/main" val="3735368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Feature#1	Frequency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sz="2400" dirty="0" smtClean="0"/>
                  <a:t>We want a value that can illustrate in which frequency band the voice data mostly stay.</a:t>
                </a:r>
              </a:p>
              <a:p>
                <a:pPr marL="342900" lvl="1" indent="-342900">
                  <a:buFont typeface="Arial" pitchFamily="34" charset="0"/>
                  <a:buChar char="•"/>
                </a:pPr>
                <a:r>
                  <a:rPr lang="en-US" altLang="zh-CN" sz="2400" dirty="0" smtClean="0"/>
                  <a:t>For all frequency whose magnitude &gt; 0.25*magnitude , we get a value:</a:t>
                </a:r>
                <a:br>
                  <a:rPr lang="en-US" altLang="zh-CN" sz="2400" dirty="0" smtClean="0"/>
                </a:br>
                <a14:m>
                  <m:oMath xmlns:m="http://schemas.openxmlformats.org/officeDocument/2006/math">
                    <m:r>
                      <a:rPr lang="en-US" altLang="zh-CN" sz="2400" b="0" i="1" smtClean="0">
                        <a:latin typeface="Cambria Math"/>
                      </a:rPr>
                      <m:t>𝑓𝑒𝑎𝑡𝑢𝑟𝑒</m:t>
                    </m:r>
                    <m:r>
                      <a:rPr lang="en-US" altLang="zh-CN" sz="2400" b="0" i="1" smtClean="0">
                        <a:latin typeface="Cambria Math"/>
                      </a:rPr>
                      <m:t>= </m:t>
                    </m:r>
                    <m:f>
                      <m:fPr>
                        <m:ctrlPr>
                          <a:rPr lang="en-US" altLang="zh-CN" sz="2400" b="0" i="1" smtClean="0">
                            <a:latin typeface="Cambria Math" charset="0"/>
                          </a:rPr>
                        </m:ctrlPr>
                      </m:fPr>
                      <m:num>
                        <m:nary>
                          <m:naryPr>
                            <m:chr m:val="∑"/>
                            <m:ctrlPr>
                              <a:rPr lang="en-US" altLang="zh-CN" sz="2400" b="0" i="1" smtClean="0">
                                <a:latin typeface="Cambria Math" charset="0"/>
                              </a:rPr>
                            </m:ctrlPr>
                          </m:naryPr>
                          <m:sub>
                            <m:r>
                              <m:rPr>
                                <m:brk m:alnAt="23"/>
                              </m:rPr>
                              <a:rPr lang="en-US" altLang="zh-CN" sz="2400" b="0" i="1" smtClean="0">
                                <a:latin typeface="Cambria Math"/>
                              </a:rPr>
                              <m:t>1</m:t>
                            </m:r>
                          </m:sub>
                          <m:sup>
                            <m:r>
                              <a:rPr lang="en-US" altLang="zh-CN" sz="2400" b="0" i="1" smtClean="0">
                                <a:latin typeface="Cambria Math"/>
                              </a:rPr>
                              <m:t>𝑛</m:t>
                            </m:r>
                          </m:sup>
                          <m:e>
                            <m:r>
                              <a:rPr lang="en-US" altLang="zh-CN" sz="2400" b="0" i="1" smtClean="0">
                                <a:latin typeface="Cambria Math"/>
                              </a:rPr>
                              <m:t>(</m:t>
                            </m:r>
                            <m:r>
                              <a:rPr lang="en-US" altLang="zh-CN" sz="2400" b="0" i="1" smtClean="0">
                                <a:latin typeface="Cambria Math"/>
                              </a:rPr>
                              <m:t>𝑓𝑟𝑒</m:t>
                            </m:r>
                            <m:sSub>
                              <m:sSubPr>
                                <m:ctrlPr>
                                  <a:rPr lang="en-US" altLang="zh-CN" sz="2400" b="0" i="1" smtClean="0">
                                    <a:latin typeface="Cambria Math" charset="0"/>
                                  </a:rPr>
                                </m:ctrlPr>
                              </m:sSubPr>
                              <m:e>
                                <m:r>
                                  <a:rPr lang="en-US" altLang="zh-CN" sz="2400" b="0" i="1" smtClean="0">
                                    <a:latin typeface="Cambria Math"/>
                                  </a:rPr>
                                  <m:t>𝑞</m:t>
                                </m:r>
                              </m:e>
                              <m:sub>
                                <m:r>
                                  <a:rPr lang="en-US" altLang="zh-CN" sz="2400" b="0" i="1" smtClean="0">
                                    <a:latin typeface="Cambria Math"/>
                                  </a:rPr>
                                  <m:t>𝑛</m:t>
                                </m:r>
                              </m:sub>
                            </m:sSub>
                            <m:r>
                              <a:rPr lang="en-US" altLang="zh-CN" sz="2400" b="0" i="1" smtClean="0">
                                <a:latin typeface="Cambria Math"/>
                              </a:rPr>
                              <m:t>∗</m:t>
                            </m:r>
                            <m:r>
                              <a:rPr lang="en-US" altLang="zh-CN" sz="2400" b="0" i="1" smtClean="0">
                                <a:latin typeface="Cambria Math"/>
                              </a:rPr>
                              <m:t>𝑚𝑎</m:t>
                            </m:r>
                            <m:sSub>
                              <m:sSubPr>
                                <m:ctrlPr>
                                  <a:rPr lang="en-US" altLang="zh-CN" sz="2400" b="0" i="1" smtClean="0">
                                    <a:latin typeface="Cambria Math" charset="0"/>
                                  </a:rPr>
                                </m:ctrlPr>
                              </m:sSubPr>
                              <m:e>
                                <m:r>
                                  <a:rPr lang="en-US" altLang="zh-CN" sz="2400" b="0" i="1" smtClean="0">
                                    <a:latin typeface="Cambria Math"/>
                                  </a:rPr>
                                  <m:t>𝑔</m:t>
                                </m:r>
                              </m:e>
                              <m:sub>
                                <m:r>
                                  <a:rPr lang="en-US" altLang="zh-CN" sz="2400" b="0" i="1" smtClean="0">
                                    <a:latin typeface="Cambria Math"/>
                                  </a:rPr>
                                  <m:t>𝑛</m:t>
                                </m:r>
                              </m:sub>
                            </m:sSub>
                            <m:r>
                              <a:rPr lang="en-US" altLang="zh-CN" sz="2400" b="0" i="1" smtClean="0">
                                <a:latin typeface="Cambria Math"/>
                              </a:rPr>
                              <m:t>)</m:t>
                            </m:r>
                          </m:e>
                        </m:nary>
                      </m:num>
                      <m:den>
                        <m:nary>
                          <m:naryPr>
                            <m:chr m:val="∑"/>
                            <m:ctrlPr>
                              <a:rPr lang="en-US" altLang="zh-CN" sz="2400" b="0" i="1" smtClean="0">
                                <a:latin typeface="Cambria Math" charset="0"/>
                              </a:rPr>
                            </m:ctrlPr>
                          </m:naryPr>
                          <m:sub>
                            <m:r>
                              <m:rPr>
                                <m:brk m:alnAt="23"/>
                              </m:rPr>
                              <a:rPr lang="en-US" altLang="zh-CN" sz="2400" b="0" i="1" smtClean="0">
                                <a:latin typeface="Cambria Math"/>
                              </a:rPr>
                              <m:t>1</m:t>
                            </m:r>
                          </m:sub>
                          <m:sup>
                            <m:r>
                              <a:rPr lang="en-US" altLang="zh-CN" sz="2400" b="0" i="1" smtClean="0">
                                <a:latin typeface="Cambria Math"/>
                              </a:rPr>
                              <m:t>𝑛</m:t>
                            </m:r>
                          </m:sup>
                          <m:e>
                            <m:r>
                              <a:rPr lang="en-US" altLang="zh-CN" sz="2400" b="0" i="1" smtClean="0">
                                <a:latin typeface="Cambria Math"/>
                              </a:rPr>
                              <m:t>𝑚𝑎</m:t>
                            </m:r>
                            <m:sSub>
                              <m:sSubPr>
                                <m:ctrlPr>
                                  <a:rPr lang="en-US" altLang="zh-CN" sz="2400" b="0" i="1" smtClean="0">
                                    <a:latin typeface="Cambria Math" charset="0"/>
                                  </a:rPr>
                                </m:ctrlPr>
                              </m:sSubPr>
                              <m:e>
                                <m:r>
                                  <a:rPr lang="en-US" altLang="zh-CN" sz="2400" b="0" i="1" smtClean="0">
                                    <a:latin typeface="Cambria Math"/>
                                  </a:rPr>
                                  <m:t>𝑔</m:t>
                                </m:r>
                              </m:e>
                              <m:sub>
                                <m:r>
                                  <a:rPr lang="en-US" altLang="zh-CN" sz="2400" b="0" i="1" smtClean="0">
                                    <a:latin typeface="Cambria Math"/>
                                  </a:rPr>
                                  <m:t>𝑛</m:t>
                                </m:r>
                              </m:sub>
                            </m:sSub>
                          </m:e>
                        </m:nary>
                      </m:den>
                    </m:f>
                  </m:oMath>
                </a14:m>
                <a:endParaRPr lang="en-US" altLang="zh-CN" sz="2400" dirty="0" smtClean="0"/>
              </a:p>
              <a:p>
                <a:r>
                  <a:rPr lang="en-US" altLang="zh-CN" sz="2400" dirty="0" smtClean="0"/>
                  <a:t>As the title of the last picture says, the feature of frequency of this baby cry is 1183.43Hz.</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963" t="-1078" r="-14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2194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Feature#2	Short-Time Energy	</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Energy of </a:t>
            </a:r>
            <a:r>
              <a:rPr lang="zh-CN" altLang="en-US" sz="2400" dirty="0" smtClean="0"/>
              <a:t>浊音 </a:t>
            </a:r>
            <a:r>
              <a:rPr lang="en-US" altLang="zh-CN" sz="2400" dirty="0" smtClean="0"/>
              <a:t>signals</a:t>
            </a:r>
            <a:r>
              <a:rPr lang="zh-CN" altLang="en-US" sz="2400" dirty="0" smtClean="0"/>
              <a:t> </a:t>
            </a:r>
            <a:r>
              <a:rPr lang="en-US" altLang="zh-CN" sz="2400" dirty="0" smtClean="0"/>
              <a:t>is much bigger than that of </a:t>
            </a:r>
            <a:r>
              <a:rPr lang="zh-CN" altLang="en-US" sz="2400" dirty="0" smtClean="0"/>
              <a:t>清音</a:t>
            </a:r>
            <a:r>
              <a:rPr lang="en-US" altLang="zh-CN" sz="2400" dirty="0"/>
              <a:t> </a:t>
            </a:r>
            <a:r>
              <a:rPr lang="en-US" altLang="zh-CN" sz="2400" dirty="0" smtClean="0"/>
              <a:t>signals. A Baby’s cry is usually the former one.</a:t>
            </a:r>
          </a:p>
          <a:p>
            <a:r>
              <a:rPr lang="en-US" altLang="zh-CN" sz="2400" dirty="0" smtClean="0"/>
              <a:t>This feature is not so important, because adults can produce </a:t>
            </a:r>
            <a:r>
              <a:rPr lang="zh-CN" altLang="en-US" sz="2400" dirty="0" smtClean="0"/>
              <a:t>浊音 </a:t>
            </a:r>
            <a:r>
              <a:rPr lang="en-US" altLang="zh-CN" sz="2400" dirty="0" smtClean="0"/>
              <a:t>with very high energy. And baby cry’s energy is not so high sometimes.</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3645024"/>
            <a:ext cx="3248855" cy="243229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3701058"/>
            <a:ext cx="3174010" cy="2376264"/>
          </a:xfrm>
          <a:prstGeom prst="rect">
            <a:avLst/>
          </a:prstGeom>
        </p:spPr>
      </p:pic>
    </p:spTree>
    <p:extLst>
      <p:ext uri="{BB962C8B-B14F-4D97-AF65-F5344CB8AC3E}">
        <p14:creationId xmlns:p14="http://schemas.microsoft.com/office/powerpoint/2010/main" val="376508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Feature#3 Max STE Acceleration</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Due to the burst of the baby cry, the STE of the cry signal can arrive a very high value in just one or two frames.</a:t>
            </a:r>
          </a:p>
          <a:p>
            <a:r>
              <a:rPr lang="en-US" altLang="zh-CN" sz="2400" dirty="0" smtClean="0"/>
              <a:t>Here are the max-</a:t>
            </a:r>
            <a:r>
              <a:rPr lang="en-US" altLang="zh-CN" sz="2400" dirty="0" err="1" smtClean="0"/>
              <a:t>accs</a:t>
            </a:r>
            <a:r>
              <a:rPr lang="en-US" altLang="zh-CN" sz="2400" dirty="0" smtClean="0"/>
              <a:t> of 20 baby cry samples. Some baby cry samples have a low value of max-</a:t>
            </a:r>
            <a:r>
              <a:rPr lang="en-US" altLang="zh-CN" sz="2400" dirty="0" err="1" smtClean="0"/>
              <a:t>acc</a:t>
            </a:r>
            <a:r>
              <a:rPr lang="en-US" altLang="zh-CN" sz="2400" dirty="0"/>
              <a:t> </a:t>
            </a:r>
            <a:r>
              <a:rPr lang="en-US" altLang="zh-CN" sz="2400" dirty="0" smtClean="0"/>
              <a:t>because the cry is very smooth.</a:t>
            </a:r>
            <a:br>
              <a:rPr lang="en-US" altLang="zh-CN" sz="2400" dirty="0" smtClean="0"/>
            </a:br>
            <a:r>
              <a:rPr lang="en-US" altLang="zh-CN" sz="2400" dirty="0" smtClean="0"/>
              <a:t/>
            </a:r>
            <a:br>
              <a:rPr lang="en-US" altLang="zh-CN" sz="2400" dirty="0" smtClean="0"/>
            </a:br>
            <a:endParaRPr lang="en-US" altLang="zh-CN" sz="2400" dirty="0" smtClean="0"/>
          </a:p>
          <a:p>
            <a:r>
              <a:rPr lang="en-US" altLang="zh-CN" sz="2400" dirty="0" smtClean="0"/>
              <a:t>Here are the max-</a:t>
            </a:r>
            <a:r>
              <a:rPr lang="en-US" altLang="zh-CN" sz="2400" dirty="0" err="1" smtClean="0"/>
              <a:t>accs</a:t>
            </a:r>
            <a:r>
              <a:rPr lang="en-US" altLang="zh-CN" sz="2400" dirty="0" smtClean="0"/>
              <a:t> of 5 adult voice samples. Some adult voice samples have a high value of max-</a:t>
            </a:r>
            <a:r>
              <a:rPr lang="en-US" altLang="zh-CN" sz="2400" dirty="0" err="1" smtClean="0"/>
              <a:t>acc</a:t>
            </a:r>
            <a:r>
              <a:rPr lang="en-US" altLang="zh-CN" sz="2400" dirty="0" smtClean="0"/>
              <a:t> because of the instantaneous bursts.</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1610813899"/>
              </p:ext>
            </p:extLst>
          </p:nvPr>
        </p:nvGraphicFramePr>
        <p:xfrm>
          <a:off x="899592" y="3573016"/>
          <a:ext cx="7632700" cy="792782"/>
        </p:xfrm>
        <a:graphic>
          <a:graphicData uri="http://schemas.openxmlformats.org/presentationml/2006/ole">
            <mc:AlternateContent xmlns:mc="http://schemas.openxmlformats.org/markup-compatibility/2006">
              <mc:Choice xmlns:v="urn:schemas-microsoft-com:vml" Requires="v">
                <p:oleObj spid="_x0000_s3142" name="工作表" r:id="rId4" imgW="6181683" imgH="523849" progId="Excel.Sheet.12">
                  <p:embed/>
                </p:oleObj>
              </mc:Choice>
              <mc:Fallback>
                <p:oleObj name="工作表" r:id="rId4" imgW="6181683" imgH="523849" progId="Excel.Sheet.12">
                  <p:embed/>
                  <p:pic>
                    <p:nvPicPr>
                      <p:cNvPr id="0" name=""/>
                      <p:cNvPicPr/>
                      <p:nvPr/>
                    </p:nvPicPr>
                    <p:blipFill>
                      <a:blip r:embed="rId5"/>
                      <a:stretch>
                        <a:fillRect/>
                      </a:stretch>
                    </p:blipFill>
                    <p:spPr>
                      <a:xfrm>
                        <a:off x="899592" y="3573016"/>
                        <a:ext cx="7632700" cy="79278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40532991"/>
              </p:ext>
            </p:extLst>
          </p:nvPr>
        </p:nvGraphicFramePr>
        <p:xfrm>
          <a:off x="899592" y="5589240"/>
          <a:ext cx="6560308" cy="288032"/>
        </p:xfrm>
        <a:graphic>
          <a:graphicData uri="http://schemas.openxmlformats.org/presentationml/2006/ole">
            <mc:AlternateContent xmlns:mc="http://schemas.openxmlformats.org/markup-compatibility/2006">
              <mc:Choice xmlns:v="urn:schemas-microsoft-com:vml" Requires="v">
                <p:oleObj spid="_x0000_s3143" name="工作表" r:id="rId7" imgW="5495999" imgH="181104" progId="Excel.Sheet.12">
                  <p:embed/>
                </p:oleObj>
              </mc:Choice>
              <mc:Fallback>
                <p:oleObj name="工作表" r:id="rId7" imgW="5495999" imgH="181104" progId="Excel.Sheet.12">
                  <p:embed/>
                  <p:pic>
                    <p:nvPicPr>
                      <p:cNvPr id="0" name=""/>
                      <p:cNvPicPr/>
                      <p:nvPr/>
                    </p:nvPicPr>
                    <p:blipFill>
                      <a:blip r:embed="rId8"/>
                      <a:stretch>
                        <a:fillRect/>
                      </a:stretch>
                    </p:blipFill>
                    <p:spPr>
                      <a:xfrm>
                        <a:off x="899592" y="5589240"/>
                        <a:ext cx="6560308" cy="288032"/>
                      </a:xfrm>
                      <a:prstGeom prst="rect">
                        <a:avLst/>
                      </a:prstGeom>
                    </p:spPr>
                  </p:pic>
                </p:oleObj>
              </mc:Fallback>
            </mc:AlternateContent>
          </a:graphicData>
        </a:graphic>
      </p:graphicFrame>
    </p:spTree>
    <p:extLst>
      <p:ext uri="{BB962C8B-B14F-4D97-AF65-F5344CB8AC3E}">
        <p14:creationId xmlns:p14="http://schemas.microsoft.com/office/powerpoint/2010/main" val="4220957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Feature#4 Pitch Frequency</a:t>
            </a:r>
            <a:endParaRPr lang="zh-CN" altLang="en-US" dirty="0"/>
          </a:p>
        </p:txBody>
      </p:sp>
      <p:sp>
        <p:nvSpPr>
          <p:cNvPr id="3" name="内容占位符 2"/>
          <p:cNvSpPr>
            <a:spLocks noGrp="1"/>
          </p:cNvSpPr>
          <p:nvPr>
            <p:ph idx="1"/>
          </p:nvPr>
        </p:nvSpPr>
        <p:spPr/>
        <p:txBody>
          <a:bodyPr>
            <a:noAutofit/>
          </a:bodyPr>
          <a:lstStyle/>
          <a:p>
            <a:r>
              <a:rPr lang="en-US" altLang="zh-CN" sz="2400" dirty="0" smtClean="0"/>
              <a:t>Pitch Frequency is one of the most important feature of human voice. For ref, </a:t>
            </a:r>
            <a:r>
              <a:rPr lang="en-US" altLang="zh-CN" sz="2400" dirty="0" smtClean="0">
                <a:hlinkClick r:id="rId2"/>
              </a:rPr>
              <a:t>http://en.wikipedia.org/wiki/Pitch_detection_algorithm</a:t>
            </a:r>
            <a:endParaRPr lang="en-US" altLang="zh-CN" sz="2400" dirty="0" smtClean="0"/>
          </a:p>
          <a:p>
            <a:r>
              <a:rPr lang="en-US" altLang="zh-CN" sz="2400" dirty="0"/>
              <a:t>The fundamental frequency of speech can vary from 40 Hz for low-pitched male voices to 600 Hz for children or high-pitched female voices</a:t>
            </a:r>
            <a:r>
              <a:rPr lang="en-US" altLang="zh-CN" sz="2400" dirty="0" smtClean="0"/>
              <a:t>.</a:t>
            </a:r>
          </a:p>
          <a:p>
            <a:r>
              <a:rPr lang="en-US" altLang="zh-CN" sz="2400" dirty="0" smtClean="0"/>
              <a:t>As I mentioned in the previous page, we use 3-level clipping to reduce the calculation of pitch frequency.</a:t>
            </a:r>
          </a:p>
          <a:p>
            <a:r>
              <a:rPr lang="en-US" altLang="zh-CN" sz="2400" dirty="0" smtClean="0"/>
              <a:t>After clipping, we use short-time-autocorrelation methods to calculate the pitch frequency of each frame.</a:t>
            </a:r>
          </a:p>
        </p:txBody>
      </p:sp>
    </p:spTree>
    <p:extLst>
      <p:ext uri="{BB962C8B-B14F-4D97-AF65-F5344CB8AC3E}">
        <p14:creationId xmlns:p14="http://schemas.microsoft.com/office/powerpoint/2010/main" val="4220957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Feature#4 Pitch Frequency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sz="2000" dirty="0" smtClean="0"/>
                  <a:t>For discrete signals </a:t>
                </a:r>
                <a14:m>
                  <m:oMath xmlns:m="http://schemas.openxmlformats.org/officeDocument/2006/math">
                    <m:r>
                      <a:rPr lang="en-US" altLang="zh-CN" sz="2000" b="0" i="1" smtClean="0">
                        <a:latin typeface="Cambria Math"/>
                      </a:rPr>
                      <m:t>𝑥</m:t>
                    </m:r>
                    <m:r>
                      <a:rPr lang="en-US" altLang="zh-CN" sz="2000" b="0" i="1" smtClean="0">
                        <a:latin typeface="Cambria Math"/>
                      </a:rPr>
                      <m:t>(</m:t>
                    </m:r>
                    <m:r>
                      <a:rPr lang="en-US" altLang="zh-CN" sz="2000" b="0" i="1" smtClean="0">
                        <a:latin typeface="Cambria Math"/>
                      </a:rPr>
                      <m:t>𝑛</m:t>
                    </m:r>
                    <m:r>
                      <a:rPr lang="en-US" altLang="zh-CN" sz="2000" b="0" i="1" smtClean="0">
                        <a:latin typeface="Cambria Math"/>
                      </a:rPr>
                      <m:t>)</m:t>
                    </m:r>
                  </m:oMath>
                </a14:m>
                <a:r>
                  <a:rPr lang="en-US" altLang="zh-CN" sz="2000" dirty="0" smtClean="0"/>
                  <a:t>, its autocorrelation function is :</a:t>
                </a:r>
                <a:br>
                  <a:rPr lang="en-US" altLang="zh-CN" sz="2000" dirty="0" smtClean="0"/>
                </a:br>
                <a14:m>
                  <m:oMath xmlns:m="http://schemas.openxmlformats.org/officeDocument/2006/math">
                    <m:r>
                      <a:rPr lang="en-US" altLang="zh-CN" sz="2000" b="0" i="1" smtClean="0">
                        <a:latin typeface="Cambria Math"/>
                      </a:rPr>
                      <m:t>𝑅</m:t>
                    </m:r>
                    <m:d>
                      <m:dPr>
                        <m:ctrlPr>
                          <a:rPr lang="en-US" altLang="zh-CN" sz="2000" b="0" i="1" smtClean="0">
                            <a:latin typeface="Cambria Math" charset="0"/>
                          </a:rPr>
                        </m:ctrlPr>
                      </m:dPr>
                      <m:e>
                        <m:r>
                          <a:rPr lang="en-US" altLang="zh-CN" sz="2000" b="0" i="1" smtClean="0">
                            <a:latin typeface="Cambria Math"/>
                          </a:rPr>
                          <m:t>𝑘</m:t>
                        </m:r>
                      </m:e>
                    </m:d>
                    <m:r>
                      <a:rPr lang="en-US" altLang="zh-CN" sz="2000" b="0" i="1" smtClean="0">
                        <a:latin typeface="Cambria Math"/>
                      </a:rPr>
                      <m:t>=</m:t>
                    </m:r>
                    <m:nary>
                      <m:naryPr>
                        <m:chr m:val="∑"/>
                        <m:ctrlPr>
                          <a:rPr lang="en-US" altLang="zh-CN" sz="2000" b="0" i="1" smtClean="0">
                            <a:latin typeface="Cambria Math" charset="0"/>
                          </a:rPr>
                        </m:ctrlPr>
                      </m:naryPr>
                      <m:sub>
                        <m:r>
                          <m:rPr>
                            <m:brk m:alnAt="23"/>
                          </m:rPr>
                          <a:rPr lang="en-US" altLang="zh-CN" sz="2000" b="0" i="1" smtClean="0">
                            <a:latin typeface="Cambria Math"/>
                          </a:rPr>
                          <m:t>−</m:t>
                        </m:r>
                        <m:r>
                          <a:rPr lang="en-US" altLang="zh-CN" sz="2000" b="0" i="1" smtClean="0">
                            <a:latin typeface="Cambria Math"/>
                            <a:ea typeface="Cambria Math"/>
                          </a:rPr>
                          <m:t>∞</m:t>
                        </m:r>
                      </m:sub>
                      <m:sup>
                        <m:r>
                          <a:rPr lang="en-US" altLang="zh-CN" sz="2000" b="0" i="1" smtClean="0">
                            <a:latin typeface="Cambria Math"/>
                            <a:ea typeface="Cambria Math"/>
                          </a:rPr>
                          <m:t>∞</m:t>
                        </m:r>
                      </m:sup>
                      <m:e>
                        <m:r>
                          <a:rPr lang="en-US" altLang="zh-CN" sz="2000" b="0" i="1" smtClean="0">
                            <a:latin typeface="Cambria Math"/>
                          </a:rPr>
                          <m:t>𝑥</m:t>
                        </m:r>
                        <m:d>
                          <m:dPr>
                            <m:ctrlPr>
                              <a:rPr lang="en-US" altLang="zh-CN" sz="2000" b="0" i="1" smtClean="0">
                                <a:latin typeface="Cambria Math" charset="0"/>
                              </a:rPr>
                            </m:ctrlPr>
                          </m:dPr>
                          <m:e>
                            <m:r>
                              <a:rPr lang="en-US" altLang="zh-CN" sz="2000" b="0" i="1" smtClean="0">
                                <a:latin typeface="Cambria Math"/>
                              </a:rPr>
                              <m:t>𝑚</m:t>
                            </m:r>
                          </m:e>
                        </m:d>
                        <m:r>
                          <a:rPr lang="en-US" altLang="zh-CN" sz="2000" b="0" i="1" smtClean="0">
                            <a:latin typeface="Cambria Math"/>
                          </a:rPr>
                          <m:t>𝑥</m:t>
                        </m:r>
                        <m:r>
                          <a:rPr lang="en-US" altLang="zh-CN" sz="2000" b="0" i="1" smtClean="0">
                            <a:latin typeface="Cambria Math"/>
                          </a:rPr>
                          <m:t>(</m:t>
                        </m:r>
                        <m:r>
                          <a:rPr lang="en-US" altLang="zh-CN" sz="2000" b="0" i="1" smtClean="0">
                            <a:latin typeface="Cambria Math"/>
                          </a:rPr>
                          <m:t>𝑚</m:t>
                        </m:r>
                        <m:r>
                          <a:rPr lang="en-US" altLang="zh-CN" sz="2000" b="0" i="1" smtClean="0">
                            <a:latin typeface="Cambria Math"/>
                          </a:rPr>
                          <m:t>+</m:t>
                        </m:r>
                        <m:r>
                          <a:rPr lang="en-US" altLang="zh-CN" sz="2000" b="0" i="1" smtClean="0">
                            <a:latin typeface="Cambria Math"/>
                          </a:rPr>
                          <m:t>𝑘</m:t>
                        </m:r>
                        <m:r>
                          <a:rPr lang="en-US" altLang="zh-CN" sz="2000" b="0" i="1" smtClean="0">
                            <a:latin typeface="Cambria Math"/>
                          </a:rPr>
                          <m:t>)</m:t>
                        </m:r>
                      </m:e>
                    </m:nary>
                  </m:oMath>
                </a14:m>
                <a:endParaRPr lang="en-US" altLang="zh-CN" sz="2000" dirty="0" smtClean="0"/>
              </a:p>
              <a:p>
                <a:r>
                  <a:rPr lang="en-US" altLang="zh-CN" sz="2000" dirty="0" smtClean="0"/>
                  <a:t>For voice signals, its short-time-autocorrelation function is:</a:t>
                </a:r>
                <a:br>
                  <a:rPr lang="en-US" altLang="zh-CN" sz="2000" dirty="0" smtClean="0"/>
                </a:br>
                <a14:m>
                  <m:oMath xmlns:m="http://schemas.openxmlformats.org/officeDocument/2006/math">
                    <m:sSub>
                      <m:sSubPr>
                        <m:ctrlPr>
                          <a:rPr lang="en-US" altLang="zh-CN" sz="2000" b="0" i="1" smtClean="0">
                            <a:latin typeface="Cambria Math" charset="0"/>
                          </a:rPr>
                        </m:ctrlPr>
                      </m:sSubPr>
                      <m:e>
                        <m:r>
                          <a:rPr lang="en-US" altLang="zh-CN" sz="2000" b="0" i="1" smtClean="0">
                            <a:latin typeface="Cambria Math"/>
                          </a:rPr>
                          <m:t>𝑅</m:t>
                        </m:r>
                      </m:e>
                      <m:sub>
                        <m:r>
                          <a:rPr lang="en-US" altLang="zh-CN" sz="2000" b="0" i="1" smtClean="0">
                            <a:latin typeface="Cambria Math"/>
                          </a:rPr>
                          <m:t>𝑛</m:t>
                        </m:r>
                      </m:sub>
                    </m:sSub>
                    <m:d>
                      <m:dPr>
                        <m:ctrlPr>
                          <a:rPr lang="en-US" altLang="zh-CN" sz="2000" b="0" i="1" smtClean="0">
                            <a:latin typeface="Cambria Math" charset="0"/>
                          </a:rPr>
                        </m:ctrlPr>
                      </m:dPr>
                      <m:e>
                        <m:r>
                          <a:rPr lang="en-US" altLang="zh-CN" sz="2000" b="0" i="1" smtClean="0">
                            <a:latin typeface="Cambria Math"/>
                          </a:rPr>
                          <m:t>𝑘</m:t>
                        </m:r>
                      </m:e>
                    </m:d>
                    <m:r>
                      <a:rPr lang="en-US" altLang="zh-CN" sz="2000" b="0" i="1" smtClean="0">
                        <a:latin typeface="Cambria Math"/>
                      </a:rPr>
                      <m:t>=</m:t>
                    </m:r>
                    <m:sSub>
                      <m:sSubPr>
                        <m:ctrlPr>
                          <a:rPr lang="en-US" altLang="zh-CN" sz="2000" b="0" i="1" smtClean="0">
                            <a:latin typeface="Cambria Math" charset="0"/>
                          </a:rPr>
                        </m:ctrlPr>
                      </m:sSubPr>
                      <m:e>
                        <m:r>
                          <a:rPr lang="en-US" altLang="zh-CN" sz="2000" b="0" i="1" smtClean="0">
                            <a:latin typeface="Cambria Math"/>
                          </a:rPr>
                          <m:t>𝑅</m:t>
                        </m:r>
                      </m:e>
                      <m:sub>
                        <m:r>
                          <a:rPr lang="en-US" altLang="zh-CN" sz="2000" b="0" i="1" smtClean="0">
                            <a:latin typeface="Cambria Math"/>
                          </a:rPr>
                          <m:t>𝑛</m:t>
                        </m:r>
                      </m:sub>
                    </m:sSub>
                    <m:d>
                      <m:dPr>
                        <m:ctrlPr>
                          <a:rPr lang="en-US" altLang="zh-CN" sz="2000" b="0" i="1" smtClean="0">
                            <a:latin typeface="Cambria Math" charset="0"/>
                          </a:rPr>
                        </m:ctrlPr>
                      </m:dPr>
                      <m:e>
                        <m:r>
                          <a:rPr lang="en-US" altLang="zh-CN" sz="2000" b="0" i="1" smtClean="0">
                            <a:latin typeface="Cambria Math"/>
                          </a:rPr>
                          <m:t>−</m:t>
                        </m:r>
                        <m:r>
                          <a:rPr lang="en-US" altLang="zh-CN" sz="2000" b="0" i="1" smtClean="0">
                            <a:latin typeface="Cambria Math"/>
                          </a:rPr>
                          <m:t>𝑘</m:t>
                        </m:r>
                      </m:e>
                    </m:d>
                    <m:r>
                      <a:rPr lang="en-US" altLang="zh-CN" sz="2000" b="0" i="1" smtClean="0">
                        <a:latin typeface="Cambria Math"/>
                      </a:rPr>
                      <m:t>=</m:t>
                    </m:r>
                    <m:nary>
                      <m:naryPr>
                        <m:chr m:val="∑"/>
                        <m:ctrlPr>
                          <a:rPr lang="en-US" altLang="zh-CN" sz="2000" b="0" i="1" smtClean="0">
                            <a:latin typeface="Cambria Math" charset="0"/>
                          </a:rPr>
                        </m:ctrlPr>
                      </m:naryPr>
                      <m:sub>
                        <m:r>
                          <m:rPr>
                            <m:brk m:alnAt="23"/>
                          </m:rPr>
                          <a:rPr lang="en-US" altLang="zh-CN" sz="2000" b="0" i="1" smtClean="0">
                            <a:latin typeface="Cambria Math"/>
                          </a:rPr>
                          <m:t>𝑚</m:t>
                        </m:r>
                        <m:r>
                          <a:rPr lang="en-US" altLang="zh-CN" sz="2000" b="0" i="1" smtClean="0">
                            <a:latin typeface="Cambria Math"/>
                          </a:rPr>
                          <m:t>=−∞</m:t>
                        </m:r>
                      </m:sub>
                      <m:sup>
                        <m:r>
                          <a:rPr lang="en-US" altLang="zh-CN" sz="2000" b="0" i="1" smtClean="0">
                            <a:latin typeface="Cambria Math"/>
                            <a:ea typeface="Cambria Math"/>
                          </a:rPr>
                          <m:t>∞</m:t>
                        </m:r>
                      </m:sup>
                      <m:e>
                        <m:d>
                          <m:dPr>
                            <m:begChr m:val="["/>
                            <m:endChr m:val="]"/>
                            <m:ctrlPr>
                              <a:rPr lang="en-US" altLang="zh-CN" sz="2000" b="0" i="1" smtClean="0">
                                <a:latin typeface="Cambria Math" charset="0"/>
                              </a:rPr>
                            </m:ctrlPr>
                          </m:dPr>
                          <m:e>
                            <m:r>
                              <a:rPr lang="en-US" altLang="zh-CN" sz="2000" b="0" i="1" smtClean="0">
                                <a:latin typeface="Cambria Math"/>
                              </a:rPr>
                              <m:t>𝑥</m:t>
                            </m:r>
                            <m:d>
                              <m:dPr>
                                <m:ctrlPr>
                                  <a:rPr lang="en-US" altLang="zh-CN" sz="2000" b="0" i="1" smtClean="0">
                                    <a:latin typeface="Cambria Math" charset="0"/>
                                  </a:rPr>
                                </m:ctrlPr>
                              </m:dPr>
                              <m:e>
                                <m:r>
                                  <a:rPr lang="en-US" altLang="zh-CN" sz="2000" b="0" i="1" smtClean="0">
                                    <a:latin typeface="Cambria Math"/>
                                  </a:rPr>
                                  <m:t>𝑚</m:t>
                                </m:r>
                              </m:e>
                            </m:d>
                            <m:r>
                              <a:rPr lang="en-US" altLang="zh-CN" sz="2000" b="0" i="1" smtClean="0">
                                <a:latin typeface="Cambria Math"/>
                              </a:rPr>
                              <m:t>𝑥</m:t>
                            </m:r>
                            <m:d>
                              <m:dPr>
                                <m:ctrlPr>
                                  <a:rPr lang="en-US" altLang="zh-CN" sz="2000" b="0" i="1" smtClean="0">
                                    <a:latin typeface="Cambria Math" charset="0"/>
                                  </a:rPr>
                                </m:ctrlPr>
                              </m:dPr>
                              <m:e>
                                <m:r>
                                  <a:rPr lang="en-US" altLang="zh-CN" sz="2000" b="0" i="1" smtClean="0">
                                    <a:latin typeface="Cambria Math"/>
                                  </a:rPr>
                                  <m:t>𝑚</m:t>
                                </m:r>
                                <m:r>
                                  <a:rPr lang="en-US" altLang="zh-CN" sz="2000" b="0" i="1" smtClean="0">
                                    <a:latin typeface="Cambria Math"/>
                                  </a:rPr>
                                  <m:t>−</m:t>
                                </m:r>
                                <m:r>
                                  <a:rPr lang="en-US" altLang="zh-CN" sz="2000" b="0" i="1" smtClean="0">
                                    <a:latin typeface="Cambria Math"/>
                                  </a:rPr>
                                  <m:t>𝑘</m:t>
                                </m:r>
                              </m:e>
                            </m:d>
                          </m:e>
                        </m:d>
                        <m:r>
                          <a:rPr lang="en-US" altLang="zh-CN" sz="2000" b="0" i="1" smtClean="0">
                            <a:latin typeface="Cambria Math"/>
                          </a:rPr>
                          <m:t>[</m:t>
                        </m:r>
                        <m:r>
                          <a:rPr lang="en-US" altLang="zh-CN" sz="2000" b="0" i="1" smtClean="0">
                            <a:latin typeface="Cambria Math"/>
                          </a:rPr>
                          <m:t>𝑤</m:t>
                        </m:r>
                        <m:d>
                          <m:dPr>
                            <m:ctrlPr>
                              <a:rPr lang="en-US" altLang="zh-CN" sz="2000" b="0" i="1" smtClean="0">
                                <a:latin typeface="Cambria Math" charset="0"/>
                              </a:rPr>
                            </m:ctrlPr>
                          </m:dPr>
                          <m:e>
                            <m:r>
                              <a:rPr lang="en-US" altLang="zh-CN" sz="2000" b="0" i="1" smtClean="0">
                                <a:latin typeface="Cambria Math"/>
                              </a:rPr>
                              <m:t>𝑛</m:t>
                            </m:r>
                            <m:r>
                              <a:rPr lang="en-US" altLang="zh-CN" sz="2000" b="0" i="1" smtClean="0">
                                <a:latin typeface="Cambria Math"/>
                              </a:rPr>
                              <m:t>−</m:t>
                            </m:r>
                            <m:r>
                              <a:rPr lang="en-US" altLang="zh-CN" sz="2000" b="0" i="1" smtClean="0">
                                <a:latin typeface="Cambria Math"/>
                              </a:rPr>
                              <m:t>𝑚</m:t>
                            </m:r>
                          </m:e>
                        </m:d>
                        <m:r>
                          <a:rPr lang="en-US" altLang="zh-CN" sz="2000" b="0" i="1" smtClean="0">
                            <a:latin typeface="Cambria Math"/>
                          </a:rPr>
                          <m:t>𝑤</m:t>
                        </m:r>
                        <m:r>
                          <a:rPr lang="en-US" altLang="zh-CN" sz="2000" b="0" i="1" smtClean="0">
                            <a:latin typeface="Cambria Math"/>
                          </a:rPr>
                          <m:t>(</m:t>
                        </m:r>
                        <m:r>
                          <a:rPr lang="en-US" altLang="zh-CN" sz="2000" b="0" i="1" smtClean="0">
                            <a:latin typeface="Cambria Math"/>
                          </a:rPr>
                          <m:t>𝑛</m:t>
                        </m:r>
                        <m:r>
                          <a:rPr lang="en-US" altLang="zh-CN" sz="2000" b="0" i="1" smtClean="0">
                            <a:latin typeface="Cambria Math"/>
                          </a:rPr>
                          <m:t>−</m:t>
                        </m:r>
                        <m:r>
                          <a:rPr lang="en-US" altLang="zh-CN" sz="2000" b="0" i="1" smtClean="0">
                            <a:latin typeface="Cambria Math"/>
                          </a:rPr>
                          <m:t>𝑚</m:t>
                        </m:r>
                        <m:r>
                          <a:rPr lang="en-US" altLang="zh-CN" sz="2000" b="0" i="1" smtClean="0">
                            <a:latin typeface="Cambria Math"/>
                          </a:rPr>
                          <m:t>+</m:t>
                        </m:r>
                        <m:r>
                          <a:rPr lang="en-US" altLang="zh-CN" sz="2000" b="0" i="1" smtClean="0">
                            <a:latin typeface="Cambria Math"/>
                          </a:rPr>
                          <m:t>𝑘</m:t>
                        </m:r>
                        <m:r>
                          <a:rPr lang="en-US" altLang="zh-CN" sz="2000" b="0" i="1" smtClean="0">
                            <a:latin typeface="Cambria Math"/>
                          </a:rPr>
                          <m:t>)]</m:t>
                        </m:r>
                      </m:e>
                    </m:nary>
                  </m:oMath>
                </a14:m>
                <a:endParaRPr lang="zh-CN" altLang="en-US" sz="2000" dirty="0"/>
              </a:p>
              <a:p>
                <a:r>
                  <a:rPr lang="en-US" altLang="zh-CN" sz="2000" dirty="0"/>
                  <a:t>Autocorrelation methods need at least two pitch periods to detect pitch</a:t>
                </a:r>
                <a:r>
                  <a:rPr lang="en-US" altLang="zh-CN" sz="2000" dirty="0" smtClean="0"/>
                  <a:t>. </a:t>
                </a:r>
                <a:r>
                  <a:rPr lang="en-US" altLang="zh-CN" sz="2000" dirty="0"/>
                  <a:t>This means that in order to detect a fundamental frequency of 4</a:t>
                </a:r>
                <a:r>
                  <a:rPr lang="en-US" altLang="zh-CN" sz="2000" dirty="0" smtClean="0"/>
                  <a:t>0</a:t>
                </a:r>
                <a:r>
                  <a:rPr lang="en-US" altLang="zh-CN" sz="2000" dirty="0"/>
                  <a:t> Hz, at least 5</a:t>
                </a:r>
                <a:r>
                  <a:rPr lang="en-US" altLang="zh-CN" sz="2000" dirty="0" smtClean="0"/>
                  <a:t>0 </a:t>
                </a:r>
                <a:r>
                  <a:rPr lang="en-US" altLang="zh-CN" sz="2000" dirty="0"/>
                  <a:t>milliseconds (</a:t>
                </a:r>
                <a:r>
                  <a:rPr lang="en-US" altLang="zh-CN" sz="2000" dirty="0" err="1"/>
                  <a:t>ms</a:t>
                </a:r>
                <a:r>
                  <a:rPr lang="en-US" altLang="zh-CN" sz="2000" dirty="0"/>
                  <a:t>) of the speech signal must be analyzed</a:t>
                </a:r>
                <a:r>
                  <a:rPr lang="en-US" altLang="zh-CN" sz="2000" dirty="0" smtClean="0"/>
                  <a:t>. In this system, we use 30ms as a frame for analyze.</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0957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Feature#4 Pitch Frequency</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Pitch </a:t>
            </a:r>
            <a:r>
              <a:rPr lang="en-US" altLang="zh-CN" sz="2000" dirty="0"/>
              <a:t>f</a:t>
            </a:r>
            <a:r>
              <a:rPr lang="en-US" altLang="zh-CN" sz="2000" dirty="0" smtClean="0"/>
              <a:t>requency estimation. As the pic below shows, the first pitch of this frame arrives at about 50, so the pitch frequency of this frame is (8000/50=160Hz), 8000 is the sampling frequency of the voice signal.</a:t>
            </a:r>
          </a:p>
          <a:p>
            <a:r>
              <a:rPr lang="en-US" altLang="zh-CN" sz="2000" dirty="0" smtClean="0"/>
              <a:t>For every frame, we must discard the first several samples due to signal disturbance. In this system, I discard the samples of the first 10% of each frame, that is 3ms*8KHz=24 samples.</a:t>
            </a:r>
          </a:p>
          <a:p>
            <a:r>
              <a:rPr lang="en-US" altLang="zh-CN" sz="2000" dirty="0" smtClean="0"/>
              <a:t>After getting the pitch of the frame, we need </a:t>
            </a:r>
            <a:br>
              <a:rPr lang="en-US" altLang="zh-CN" sz="2000" dirty="0" smtClean="0"/>
            </a:br>
            <a:r>
              <a:rPr lang="en-US" altLang="zh-CN" sz="2000" dirty="0" smtClean="0"/>
              <a:t>another test. If the pitch value is smaller than</a:t>
            </a:r>
            <a:br>
              <a:rPr lang="en-US" altLang="zh-CN" sz="2000" dirty="0" smtClean="0"/>
            </a:br>
            <a:r>
              <a:rPr lang="en-US" altLang="zh-CN" sz="2000" dirty="0" smtClean="0"/>
              <a:t>0.25*STE-of-this-frame, then we consider this</a:t>
            </a:r>
            <a:br>
              <a:rPr lang="en-US" altLang="zh-CN" sz="2000" dirty="0" smtClean="0"/>
            </a:br>
            <a:r>
              <a:rPr lang="en-US" altLang="zh-CN" sz="2000" dirty="0" smtClean="0"/>
              <a:t>frame as </a:t>
            </a:r>
            <a:r>
              <a:rPr lang="zh-CN" altLang="en-US" sz="2000" dirty="0" smtClean="0"/>
              <a:t>清音</a:t>
            </a:r>
            <a:r>
              <a:rPr lang="en-US" altLang="zh-CN" sz="2000" dirty="0" smtClean="0"/>
              <a:t>, and set its pitch frequency to</a:t>
            </a:r>
            <a:br>
              <a:rPr lang="en-US" altLang="zh-CN" sz="2000" dirty="0" smtClean="0"/>
            </a:br>
            <a:r>
              <a:rPr lang="en-US" altLang="zh-CN" sz="2000" dirty="0" smtClean="0"/>
              <a:t>0.</a:t>
            </a:r>
            <a:endParaRPr lang="zh-CN"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004" y="3501008"/>
            <a:ext cx="2736304" cy="2104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957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Feature#4 Pitch Frequency</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Post-processing. As I mentioned in the previous page, after getting the pitch frequency of each frame, we’d better do a smoothing work to eliminate the wild points.</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66" y="3429000"/>
            <a:ext cx="3077828" cy="230425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719" y="3400983"/>
            <a:ext cx="3152673" cy="2360290"/>
          </a:xfrm>
          <a:prstGeom prst="rect">
            <a:avLst/>
          </a:prstGeom>
        </p:spPr>
      </p:pic>
    </p:spTree>
    <p:extLst>
      <p:ext uri="{BB962C8B-B14F-4D97-AF65-F5344CB8AC3E}">
        <p14:creationId xmlns:p14="http://schemas.microsoft.com/office/powerpoint/2010/main" val="4220957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Flowchart</a:t>
            </a:r>
            <a:endParaRPr lang="zh-CN" altLang="en-US" dirty="0"/>
          </a:p>
        </p:txBody>
      </p:sp>
      <p:graphicFrame>
        <p:nvGraphicFramePr>
          <p:cNvPr id="9" name="内容占位符 8"/>
          <p:cNvGraphicFramePr>
            <a:graphicFrameLocks noGrp="1" noChangeAspect="1"/>
          </p:cNvGraphicFramePr>
          <p:nvPr>
            <p:ph idx="1"/>
            <p:extLst>
              <p:ext uri="{D42A27DB-BD31-4B8C-83A1-F6EECF244321}">
                <p14:modId xmlns:p14="http://schemas.microsoft.com/office/powerpoint/2010/main" val="2581973160"/>
              </p:ext>
            </p:extLst>
          </p:nvPr>
        </p:nvGraphicFramePr>
        <p:xfrm>
          <a:off x="673100" y="1600200"/>
          <a:ext cx="7796213" cy="4525963"/>
        </p:xfrm>
        <a:graphic>
          <a:graphicData uri="http://schemas.openxmlformats.org/presentationml/2006/ole">
            <mc:AlternateContent xmlns:mc="http://schemas.openxmlformats.org/markup-compatibility/2006">
              <mc:Choice xmlns:v="urn:schemas-microsoft-com:vml" Requires="v">
                <p:oleObj spid="_x0000_s1201" name="Visio" r:id="rId3" imgW="8243324" imgH="4787085" progId="Visio.Drawing.11">
                  <p:embed/>
                </p:oleObj>
              </mc:Choice>
              <mc:Fallback>
                <p:oleObj name="Visio" r:id="rId3" imgW="8243324" imgH="4787085" progId="Visio.Drawing.11">
                  <p:embed/>
                  <p:pic>
                    <p:nvPicPr>
                      <p:cNvPr id="0" name=""/>
                      <p:cNvPicPr/>
                      <p:nvPr/>
                    </p:nvPicPr>
                    <p:blipFill>
                      <a:blip r:embed="rId4"/>
                      <a:stretch>
                        <a:fillRect/>
                      </a:stretch>
                    </p:blipFill>
                    <p:spPr>
                      <a:xfrm>
                        <a:off x="673100" y="1600200"/>
                        <a:ext cx="7796213" cy="4525963"/>
                      </a:xfrm>
                      <a:prstGeom prst="rect">
                        <a:avLst/>
                      </a:prstGeom>
                    </p:spPr>
                  </p:pic>
                </p:oleObj>
              </mc:Fallback>
            </mc:AlternateContent>
          </a:graphicData>
        </a:graphic>
      </p:graphicFrame>
    </p:spTree>
    <p:extLst>
      <p:ext uri="{BB962C8B-B14F-4D97-AF65-F5344CB8AC3E}">
        <p14:creationId xmlns:p14="http://schemas.microsoft.com/office/powerpoint/2010/main" val="1737316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Feature#4 Pitch Frequency</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For this feature, what we care about is, how many frames of the voice signal arrive a pitch frequency over 200.</a:t>
            </a:r>
          </a:p>
          <a:p>
            <a:r>
              <a:rPr lang="en-US" altLang="zh-CN" sz="2400" dirty="0" smtClean="0"/>
              <a:t>In this system, if more than 5 frames of the voice signal arrive a frequency over 200, then this voice has a higher possibility to be a baby cry.</a:t>
            </a:r>
            <a:endParaRPr lang="zh-CN" altLang="en-US" sz="2400" dirty="0"/>
          </a:p>
        </p:txBody>
      </p:sp>
    </p:spTree>
    <p:extLst>
      <p:ext uri="{BB962C8B-B14F-4D97-AF65-F5344CB8AC3E}">
        <p14:creationId xmlns:p14="http://schemas.microsoft.com/office/powerpoint/2010/main" val="4220957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Feature#5 Zero-crossing rate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sz="2000" dirty="0" smtClean="0"/>
                  <a:t>The zero-crossing rate is the rate of sign-changes along a signal, i.e., the rate at which the signal changes from positive to negative </a:t>
                </a:r>
                <a:r>
                  <a:rPr lang="en-US" altLang="zh-CN" sz="2000" dirty="0"/>
                  <a:t>or </a:t>
                </a:r>
                <a:r>
                  <a:rPr lang="en-US" altLang="zh-CN" sz="2000" dirty="0" smtClean="0"/>
                  <a:t>back.</a:t>
                </a:r>
              </a:p>
              <a:p>
                <a:r>
                  <a:rPr lang="en-US" altLang="zh-CN" sz="2000" dirty="0" smtClean="0"/>
                  <a:t>ZCR is defined as below:</a:t>
                </a:r>
                <a:br>
                  <a:rPr lang="en-US" altLang="zh-CN" sz="2000" dirty="0" smtClean="0"/>
                </a:br>
                <a14:m>
                  <m:oMath xmlns:m="http://schemas.openxmlformats.org/officeDocument/2006/math">
                    <m:sSub>
                      <m:sSubPr>
                        <m:ctrlPr>
                          <a:rPr lang="en-US" altLang="zh-CN" sz="2000" b="0" i="1" smtClean="0">
                            <a:latin typeface="Cambria Math" charset="0"/>
                          </a:rPr>
                        </m:ctrlPr>
                      </m:sSubPr>
                      <m:e>
                        <m:r>
                          <a:rPr lang="en-US" altLang="zh-CN" sz="2000" b="0" i="1" smtClean="0">
                            <a:latin typeface="Cambria Math"/>
                          </a:rPr>
                          <m:t>𝑍</m:t>
                        </m:r>
                      </m:e>
                      <m:sub>
                        <m:r>
                          <a:rPr lang="en-US" altLang="zh-CN" sz="2000" b="0" i="1" smtClean="0">
                            <a:latin typeface="Cambria Math"/>
                          </a:rPr>
                          <m:t>𝑛</m:t>
                        </m:r>
                      </m:sub>
                    </m:sSub>
                    <m:r>
                      <a:rPr lang="en-US" altLang="zh-CN" sz="2000" b="0" i="1" smtClean="0">
                        <a:latin typeface="Cambria Math"/>
                      </a:rPr>
                      <m:t>=</m:t>
                    </m:r>
                    <m:nary>
                      <m:naryPr>
                        <m:chr m:val="∑"/>
                        <m:ctrlPr>
                          <a:rPr lang="en-US" altLang="zh-CN" sz="2000" b="0" i="1" smtClean="0">
                            <a:latin typeface="Cambria Math" charset="0"/>
                          </a:rPr>
                        </m:ctrlPr>
                      </m:naryPr>
                      <m:sub>
                        <m:r>
                          <m:rPr>
                            <m:brk m:alnAt="23"/>
                          </m:rPr>
                          <a:rPr lang="en-US" altLang="zh-CN" sz="2000" b="0" i="1" smtClean="0">
                            <a:latin typeface="Cambria Math"/>
                          </a:rPr>
                          <m:t>𝑚</m:t>
                        </m:r>
                        <m:r>
                          <a:rPr lang="en-US" altLang="zh-CN" sz="2000" b="0" i="1" smtClean="0">
                            <a:latin typeface="Cambria Math"/>
                          </a:rPr>
                          <m:t>=−∞</m:t>
                        </m:r>
                      </m:sub>
                      <m:sup>
                        <m:r>
                          <a:rPr lang="en-US" altLang="zh-CN" sz="2000" i="1">
                            <a:latin typeface="Cambria Math"/>
                            <a:ea typeface="Cambria Math"/>
                          </a:rPr>
                          <m:t>∞</m:t>
                        </m:r>
                      </m:sup>
                      <m:e>
                        <m:d>
                          <m:dPr>
                            <m:begChr m:val="|"/>
                            <m:endChr m:val="|"/>
                            <m:ctrlPr>
                              <a:rPr lang="en-US" altLang="zh-CN" sz="2000" b="0" i="1" smtClean="0">
                                <a:latin typeface="Cambria Math" charset="0"/>
                              </a:rPr>
                            </m:ctrlPr>
                          </m:dPr>
                          <m:e>
                            <m:r>
                              <a:rPr lang="en-US" altLang="zh-CN" sz="2000" b="0" i="1" smtClean="0">
                                <a:latin typeface="Cambria Math"/>
                              </a:rPr>
                              <m:t>𝑠𝑔𝑛</m:t>
                            </m:r>
                            <m:d>
                              <m:dPr>
                                <m:begChr m:val="["/>
                                <m:endChr m:val="]"/>
                                <m:ctrlPr>
                                  <a:rPr lang="en-US" altLang="zh-CN" sz="2000" b="0" i="1" smtClean="0">
                                    <a:latin typeface="Cambria Math" charset="0"/>
                                  </a:rPr>
                                </m:ctrlPr>
                              </m:dPr>
                              <m:e>
                                <m:r>
                                  <a:rPr lang="en-US" altLang="zh-CN" sz="2000" b="0" i="1" smtClean="0">
                                    <a:latin typeface="Cambria Math"/>
                                  </a:rPr>
                                  <m:t>𝑥</m:t>
                                </m:r>
                                <m:d>
                                  <m:dPr>
                                    <m:ctrlPr>
                                      <a:rPr lang="en-US" altLang="zh-CN" sz="2000" b="0" i="1" smtClean="0">
                                        <a:latin typeface="Cambria Math" charset="0"/>
                                      </a:rPr>
                                    </m:ctrlPr>
                                  </m:dPr>
                                  <m:e>
                                    <m:r>
                                      <a:rPr lang="en-US" altLang="zh-CN" sz="2000" b="0" i="1" smtClean="0">
                                        <a:latin typeface="Cambria Math"/>
                                      </a:rPr>
                                      <m:t>𝑚</m:t>
                                    </m:r>
                                  </m:e>
                                </m:d>
                              </m:e>
                            </m:d>
                            <m:r>
                              <a:rPr lang="en-US" altLang="zh-CN" sz="2000" b="0" i="1" smtClean="0">
                                <a:latin typeface="Cambria Math"/>
                              </a:rPr>
                              <m:t>−</m:t>
                            </m:r>
                            <m:r>
                              <a:rPr lang="en-US" altLang="zh-CN" sz="2000" b="0" i="1" smtClean="0">
                                <a:latin typeface="Cambria Math"/>
                              </a:rPr>
                              <m:t>𝑠𝑔𝑛</m:t>
                            </m:r>
                            <m:d>
                              <m:dPr>
                                <m:begChr m:val="["/>
                                <m:endChr m:val="]"/>
                                <m:ctrlPr>
                                  <a:rPr lang="en-US" altLang="zh-CN" sz="2000" b="0" i="1" smtClean="0">
                                    <a:latin typeface="Cambria Math" charset="0"/>
                                  </a:rPr>
                                </m:ctrlPr>
                              </m:dPr>
                              <m:e>
                                <m:r>
                                  <a:rPr lang="en-US" altLang="zh-CN" sz="2000" b="0" i="1" smtClean="0">
                                    <a:latin typeface="Cambria Math"/>
                                  </a:rPr>
                                  <m:t>𝑥</m:t>
                                </m:r>
                                <m:d>
                                  <m:dPr>
                                    <m:ctrlPr>
                                      <a:rPr lang="en-US" altLang="zh-CN" sz="2000" b="0" i="1" smtClean="0">
                                        <a:latin typeface="Cambria Math" charset="0"/>
                                      </a:rPr>
                                    </m:ctrlPr>
                                  </m:dPr>
                                  <m:e>
                                    <m:r>
                                      <a:rPr lang="en-US" altLang="zh-CN" sz="2000" b="0" i="1" smtClean="0">
                                        <a:latin typeface="Cambria Math"/>
                                      </a:rPr>
                                      <m:t>𝑚</m:t>
                                    </m:r>
                                    <m:r>
                                      <a:rPr lang="en-US" altLang="zh-CN" sz="2000" b="0" i="1" smtClean="0">
                                        <a:latin typeface="Cambria Math"/>
                                      </a:rPr>
                                      <m:t>−1</m:t>
                                    </m:r>
                                  </m:e>
                                </m:d>
                              </m:e>
                            </m:d>
                          </m:e>
                        </m:d>
                        <m:r>
                          <a:rPr lang="en-US" altLang="zh-CN" sz="2000" b="0" i="1" smtClean="0">
                            <a:latin typeface="Cambria Math"/>
                          </a:rPr>
                          <m:t>𝑤</m:t>
                        </m:r>
                        <m:d>
                          <m:dPr>
                            <m:ctrlPr>
                              <a:rPr lang="en-US" altLang="zh-CN" sz="2000" b="0" i="1" smtClean="0">
                                <a:latin typeface="Cambria Math" charset="0"/>
                              </a:rPr>
                            </m:ctrlPr>
                          </m:dPr>
                          <m:e>
                            <m:r>
                              <a:rPr lang="en-US" altLang="zh-CN" sz="2000" b="0" i="1" smtClean="0">
                                <a:latin typeface="Cambria Math"/>
                              </a:rPr>
                              <m:t>𝑛</m:t>
                            </m:r>
                            <m:r>
                              <a:rPr lang="en-US" altLang="zh-CN" sz="2000" b="0" i="1" smtClean="0">
                                <a:latin typeface="Cambria Math"/>
                              </a:rPr>
                              <m:t>−</m:t>
                            </m:r>
                            <m:r>
                              <a:rPr lang="en-US" altLang="zh-CN" sz="2000" b="0" i="1" smtClean="0">
                                <a:latin typeface="Cambria Math"/>
                              </a:rPr>
                              <m:t>𝑚</m:t>
                            </m:r>
                          </m:e>
                        </m:d>
                        <m:r>
                          <a:rPr lang="en-US" altLang="zh-CN" sz="2000" b="0" i="1" smtClean="0">
                            <a:latin typeface="Cambria Math"/>
                          </a:rPr>
                          <m:t>=</m:t>
                        </m:r>
                        <m:d>
                          <m:dPr>
                            <m:begChr m:val="|"/>
                            <m:endChr m:val="|"/>
                            <m:ctrlPr>
                              <a:rPr lang="en-US" altLang="zh-CN" sz="2000" b="0" i="1" smtClean="0">
                                <a:latin typeface="Cambria Math" charset="0"/>
                              </a:rPr>
                            </m:ctrlPr>
                          </m:dPr>
                          <m:e>
                            <m:r>
                              <a:rPr lang="en-US" altLang="zh-CN" sz="2000" b="0" i="1" smtClean="0">
                                <a:latin typeface="Cambria Math"/>
                              </a:rPr>
                              <m:t>𝑠𝑔𝑛</m:t>
                            </m:r>
                            <m:d>
                              <m:dPr>
                                <m:begChr m:val="["/>
                                <m:endChr m:val="]"/>
                                <m:ctrlPr>
                                  <a:rPr lang="en-US" altLang="zh-CN" sz="2000" b="0" i="1" smtClean="0">
                                    <a:latin typeface="Cambria Math" charset="0"/>
                                  </a:rPr>
                                </m:ctrlPr>
                              </m:dPr>
                              <m:e>
                                <m:r>
                                  <a:rPr lang="en-US" altLang="zh-CN" sz="2000" b="0" i="1" smtClean="0">
                                    <a:latin typeface="Cambria Math"/>
                                  </a:rPr>
                                  <m:t>𝑥</m:t>
                                </m:r>
                                <m:d>
                                  <m:dPr>
                                    <m:ctrlPr>
                                      <a:rPr lang="en-US" altLang="zh-CN" sz="2000" b="0" i="1" smtClean="0">
                                        <a:latin typeface="Cambria Math" charset="0"/>
                                      </a:rPr>
                                    </m:ctrlPr>
                                  </m:dPr>
                                  <m:e>
                                    <m:r>
                                      <a:rPr lang="en-US" altLang="zh-CN" sz="2000" b="0" i="1" smtClean="0">
                                        <a:latin typeface="Cambria Math"/>
                                      </a:rPr>
                                      <m:t>𝑛</m:t>
                                    </m:r>
                                  </m:e>
                                </m:d>
                              </m:e>
                            </m:d>
                            <m:r>
                              <a:rPr lang="en-US" altLang="zh-CN" sz="2000" b="0" i="1" smtClean="0">
                                <a:latin typeface="Cambria Math"/>
                              </a:rPr>
                              <m:t>−</m:t>
                            </m:r>
                            <m:r>
                              <a:rPr lang="en-US" altLang="zh-CN" sz="2000" b="0" i="1" smtClean="0">
                                <a:latin typeface="Cambria Math"/>
                              </a:rPr>
                              <m:t>𝑠𝑔𝑛</m:t>
                            </m:r>
                            <m:d>
                              <m:dPr>
                                <m:begChr m:val="["/>
                                <m:endChr m:val="]"/>
                                <m:ctrlPr>
                                  <a:rPr lang="en-US" altLang="zh-CN" sz="2000" b="0" i="1" smtClean="0">
                                    <a:latin typeface="Cambria Math" charset="0"/>
                                  </a:rPr>
                                </m:ctrlPr>
                              </m:dPr>
                              <m:e>
                                <m:r>
                                  <a:rPr lang="en-US" altLang="zh-CN" sz="2000" b="0" i="1" smtClean="0">
                                    <a:latin typeface="Cambria Math"/>
                                  </a:rPr>
                                  <m:t>𝑥</m:t>
                                </m:r>
                                <m:d>
                                  <m:dPr>
                                    <m:ctrlPr>
                                      <a:rPr lang="en-US" altLang="zh-CN" sz="2000" b="0" i="1" smtClean="0">
                                        <a:latin typeface="Cambria Math" charset="0"/>
                                      </a:rPr>
                                    </m:ctrlPr>
                                  </m:dPr>
                                  <m:e>
                                    <m:r>
                                      <a:rPr lang="en-US" altLang="zh-CN" sz="2000" b="0" i="1" smtClean="0">
                                        <a:latin typeface="Cambria Math"/>
                                      </a:rPr>
                                      <m:t>𝑛</m:t>
                                    </m:r>
                                    <m:r>
                                      <a:rPr lang="en-US" altLang="zh-CN" sz="2000" b="0" i="1" smtClean="0">
                                        <a:latin typeface="Cambria Math"/>
                                      </a:rPr>
                                      <m:t>−1</m:t>
                                    </m:r>
                                  </m:e>
                                </m:d>
                              </m:e>
                            </m:d>
                          </m:e>
                        </m:d>
                        <m:r>
                          <a:rPr lang="en-US" altLang="zh-CN" sz="2000" b="0" i="1" smtClean="0">
                            <a:latin typeface="Cambria Math"/>
                          </a:rPr>
                          <m:t>∗</m:t>
                        </m:r>
                        <m:r>
                          <a:rPr lang="en-US" altLang="zh-CN" sz="2000" b="0" i="1" smtClean="0">
                            <a:latin typeface="Cambria Math"/>
                          </a:rPr>
                          <m:t>𝑤</m:t>
                        </m:r>
                        <m:r>
                          <a:rPr lang="en-US" altLang="zh-CN" sz="2000" b="0" i="1" smtClean="0">
                            <a:latin typeface="Cambria Math"/>
                          </a:rPr>
                          <m:t>(</m:t>
                        </m:r>
                        <m:r>
                          <a:rPr lang="en-US" altLang="zh-CN" sz="2000" b="0" i="1" smtClean="0">
                            <a:latin typeface="Cambria Math"/>
                          </a:rPr>
                          <m:t>𝑛</m:t>
                        </m:r>
                        <m:r>
                          <a:rPr lang="en-US" altLang="zh-CN" sz="2000" b="0" i="1" smtClean="0">
                            <a:latin typeface="Cambria Math"/>
                          </a:rPr>
                          <m:t>)</m:t>
                        </m:r>
                      </m:e>
                    </m:nary>
                  </m:oMath>
                </a14:m>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	</a:t>
                </a:r>
                <a14:m>
                  <m:oMath xmlns:m="http://schemas.openxmlformats.org/officeDocument/2006/math">
                    <m:r>
                      <a:rPr lang="en-US" altLang="zh-CN" sz="2000" b="0" i="1" smtClean="0">
                        <a:latin typeface="Cambria Math"/>
                      </a:rPr>
                      <m:t>𝑠𝑔𝑛</m:t>
                    </m:r>
                    <m:d>
                      <m:dPr>
                        <m:begChr m:val="["/>
                        <m:endChr m:val="]"/>
                        <m:ctrlPr>
                          <a:rPr lang="en-US" altLang="zh-CN" sz="2000" b="0" i="1" smtClean="0">
                            <a:latin typeface="Cambria Math" charset="0"/>
                          </a:rPr>
                        </m:ctrlPr>
                      </m:dPr>
                      <m:e>
                        <m:r>
                          <a:rPr lang="en-US" altLang="zh-CN" sz="2000" b="0" i="1" smtClean="0">
                            <a:latin typeface="Cambria Math"/>
                          </a:rPr>
                          <m:t>𝑥</m:t>
                        </m:r>
                        <m:d>
                          <m:dPr>
                            <m:ctrlPr>
                              <a:rPr lang="en-US" altLang="zh-CN" sz="2000" b="0" i="1" smtClean="0">
                                <a:latin typeface="Cambria Math" charset="0"/>
                              </a:rPr>
                            </m:ctrlPr>
                          </m:dPr>
                          <m:e>
                            <m:r>
                              <a:rPr lang="en-US" altLang="zh-CN" sz="2000" b="0" i="1" smtClean="0">
                                <a:latin typeface="Cambria Math"/>
                              </a:rPr>
                              <m:t>𝑛</m:t>
                            </m:r>
                          </m:e>
                        </m:d>
                      </m:e>
                    </m:d>
                    <m:r>
                      <a:rPr lang="en-US" altLang="zh-CN" sz="2000" b="0" i="1" smtClean="0">
                        <a:latin typeface="Cambria Math"/>
                      </a:rPr>
                      <m:t>=</m:t>
                    </m:r>
                    <m:d>
                      <m:dPr>
                        <m:begChr m:val="{"/>
                        <m:endChr m:val=""/>
                        <m:ctrlPr>
                          <a:rPr lang="en-US" altLang="zh-CN" sz="2000" b="0" i="1" smtClean="0">
                            <a:latin typeface="Cambria Math" charset="0"/>
                          </a:rPr>
                        </m:ctrlPr>
                      </m:dPr>
                      <m:e>
                        <m:eqArr>
                          <m:eqArrPr>
                            <m:ctrlPr>
                              <a:rPr lang="en-US" altLang="zh-CN" sz="2000" b="0" i="1" smtClean="0">
                                <a:latin typeface="Cambria Math" charset="0"/>
                              </a:rPr>
                            </m:ctrlPr>
                          </m:eqArrPr>
                          <m:e>
                            <m:r>
                              <a:rPr lang="en-US" altLang="zh-CN" sz="2000" b="0" i="1" smtClean="0">
                                <a:latin typeface="Cambria Math"/>
                              </a:rPr>
                              <m:t>1,     </m:t>
                            </m:r>
                            <m:r>
                              <a:rPr lang="en-US" altLang="zh-CN" sz="2000" b="0" i="1" smtClean="0">
                                <a:latin typeface="Cambria Math"/>
                              </a:rPr>
                              <m:t>𝑥</m:t>
                            </m:r>
                            <m:r>
                              <a:rPr lang="en-US" altLang="zh-CN" sz="2000" b="0" i="1" smtClean="0">
                                <a:latin typeface="Cambria Math"/>
                              </a:rPr>
                              <m:t>(</m:t>
                            </m:r>
                            <m:r>
                              <a:rPr lang="en-US" altLang="zh-CN" sz="2000" b="0" i="1" smtClean="0">
                                <a:latin typeface="Cambria Math"/>
                              </a:rPr>
                              <m:t>𝑛</m:t>
                            </m:r>
                            <m:r>
                              <a:rPr lang="en-US" altLang="zh-CN" sz="2000" b="0" i="1" smtClean="0">
                                <a:latin typeface="Cambria Math"/>
                              </a:rPr>
                              <m:t>)≥0</m:t>
                            </m:r>
                          </m:e>
                          <m:e>
                            <m:r>
                              <a:rPr lang="en-US" altLang="zh-CN" sz="2000" b="0" i="1" smtClean="0">
                                <a:latin typeface="Cambria Math"/>
                              </a:rPr>
                              <m:t>−1,   </m:t>
                            </m:r>
                            <m:r>
                              <a:rPr lang="en-US" altLang="zh-CN" sz="2000" b="0" i="1" smtClean="0">
                                <a:latin typeface="Cambria Math"/>
                              </a:rPr>
                              <m:t>𝑥</m:t>
                            </m:r>
                            <m:d>
                              <m:dPr>
                                <m:ctrlPr>
                                  <a:rPr lang="en-US" altLang="zh-CN" sz="2000" b="0" i="1" smtClean="0">
                                    <a:latin typeface="Cambria Math" charset="0"/>
                                  </a:rPr>
                                </m:ctrlPr>
                              </m:dPr>
                              <m:e>
                                <m:r>
                                  <a:rPr lang="en-US" altLang="zh-CN" sz="2000" b="0" i="1" smtClean="0">
                                    <a:latin typeface="Cambria Math"/>
                                  </a:rPr>
                                  <m:t>𝑛</m:t>
                                </m:r>
                              </m:e>
                            </m:d>
                            <m:r>
                              <a:rPr lang="en-US" altLang="zh-CN" sz="2000" b="0" i="1" smtClean="0">
                                <a:latin typeface="Cambria Math"/>
                              </a:rPr>
                              <m:t>&lt;0</m:t>
                            </m:r>
                          </m:e>
                        </m:eqArr>
                      </m:e>
                    </m:d>
                  </m:oMath>
                </a14:m>
                <a:endParaRPr lang="en-US" altLang="zh-CN" sz="2000" dirty="0" smtClean="0"/>
              </a:p>
              <a:p>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3429000"/>
            <a:ext cx="3943467" cy="2952328"/>
          </a:xfrm>
          <a:prstGeom prst="rect">
            <a:avLst/>
          </a:prstGeom>
        </p:spPr>
      </p:pic>
    </p:spTree>
    <p:extLst>
      <p:ext uri="{BB962C8B-B14F-4D97-AF65-F5344CB8AC3E}">
        <p14:creationId xmlns:p14="http://schemas.microsoft.com/office/powerpoint/2010/main" val="4220957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Feature#5 </a:t>
            </a:r>
            <a:r>
              <a:rPr lang="en-US" altLang="zh-CN" dirty="0" smtClean="0"/>
              <a:t>Zero-crossing </a:t>
            </a:r>
            <a:r>
              <a:rPr lang="en-US" altLang="zh-CN" dirty="0"/>
              <a:t>rate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Here are zero-crossing rates of 21 baby cry samples.</a:t>
            </a:r>
            <a:br>
              <a:rPr lang="en-US" altLang="zh-CN" sz="2400" dirty="0" smtClean="0"/>
            </a:br>
            <a:r>
              <a:rPr lang="en-US" altLang="zh-CN" sz="2400" dirty="0" smtClean="0"/>
              <a:t/>
            </a:r>
            <a:br>
              <a:rPr lang="en-US" altLang="zh-CN" sz="2400" dirty="0" smtClean="0"/>
            </a:br>
            <a:endParaRPr lang="en-US" altLang="zh-CN" sz="2400" dirty="0" smtClean="0"/>
          </a:p>
          <a:p>
            <a:r>
              <a:rPr lang="en-US" altLang="zh-CN" sz="2400" dirty="0" smtClean="0"/>
              <a:t>Here are zero-crossing rates of 8 adult voice samples.</a:t>
            </a:r>
            <a:br>
              <a:rPr lang="en-US" altLang="zh-CN" sz="2400" dirty="0" smtClean="0"/>
            </a:br>
            <a:endParaRPr lang="en-US" altLang="zh-CN" sz="2400" dirty="0" smtClean="0"/>
          </a:p>
          <a:p>
            <a:r>
              <a:rPr lang="en-US" altLang="zh-CN" sz="2400" dirty="0" smtClean="0"/>
              <a:t>We can see that, for human voices, those who have higher values of zero-crossing rate tend to be baby cry voices.</a:t>
            </a:r>
          </a:p>
          <a:p>
            <a:r>
              <a:rPr lang="en-US" altLang="zh-CN" sz="2400" dirty="0" smtClean="0"/>
              <a:t>In this system, we set the boundary to be 50. Of course, this can be accurately determined by more samples and experiments.</a:t>
            </a:r>
            <a:endParaRPr lang="zh-CN" altLang="en-US" sz="2400" dirty="0"/>
          </a:p>
        </p:txBody>
      </p:sp>
      <p:graphicFrame>
        <p:nvGraphicFramePr>
          <p:cNvPr id="5" name="对象 4"/>
          <p:cNvGraphicFramePr>
            <a:graphicFrameLocks noGrp="1" noChangeAspect="1"/>
          </p:cNvGraphicFramePr>
          <p:nvPr>
            <p:extLst>
              <p:ext uri="{D42A27DB-BD31-4B8C-83A1-F6EECF244321}">
                <p14:modId xmlns:p14="http://schemas.microsoft.com/office/powerpoint/2010/main" val="3366974381"/>
              </p:ext>
            </p:extLst>
          </p:nvPr>
        </p:nvGraphicFramePr>
        <p:xfrm>
          <a:off x="899592" y="2060848"/>
          <a:ext cx="7056784" cy="672525"/>
        </p:xfrm>
        <a:graphic>
          <a:graphicData uri="http://schemas.openxmlformats.org/presentationml/2006/ole">
            <mc:AlternateContent xmlns:mc="http://schemas.openxmlformats.org/markup-compatibility/2006">
              <mc:Choice xmlns:v="urn:schemas-microsoft-com:vml" Requires="v">
                <p:oleObj spid="_x0000_s5181" name="工作表" r:id="rId4" imgW="5495999" imgH="523849" progId="Excel.Sheet.12">
                  <p:embed/>
                </p:oleObj>
              </mc:Choice>
              <mc:Fallback>
                <p:oleObj name="工作表" r:id="rId4" imgW="5495999" imgH="523849" progId="Excel.Sheet.12">
                  <p:embed/>
                  <p:pic>
                    <p:nvPicPr>
                      <p:cNvPr id="0" name="对象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2060848"/>
                        <a:ext cx="7056784" cy="672525"/>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26681417"/>
              </p:ext>
            </p:extLst>
          </p:nvPr>
        </p:nvGraphicFramePr>
        <p:xfrm>
          <a:off x="899592" y="3284984"/>
          <a:ext cx="6984776" cy="230001"/>
        </p:xfrm>
        <a:graphic>
          <a:graphicData uri="http://schemas.openxmlformats.org/presentationml/2006/ole">
            <mc:AlternateContent xmlns:mc="http://schemas.openxmlformats.org/markup-compatibility/2006">
              <mc:Choice xmlns:v="urn:schemas-microsoft-com:vml" Requires="v">
                <p:oleObj spid="_x0000_s5182" name="工作表" r:id="rId7" imgW="5495999" imgH="181104" progId="Excel.Sheet.12">
                  <p:embed/>
                </p:oleObj>
              </mc:Choice>
              <mc:Fallback>
                <p:oleObj name="工作表" r:id="rId7" imgW="5495999" imgH="181104" progId="Excel.Sheet.12">
                  <p:embed/>
                  <p:pic>
                    <p:nvPicPr>
                      <p:cNvPr id="0" name=""/>
                      <p:cNvPicPr/>
                      <p:nvPr/>
                    </p:nvPicPr>
                    <p:blipFill>
                      <a:blip r:embed="rId8"/>
                      <a:stretch>
                        <a:fillRect/>
                      </a:stretch>
                    </p:blipFill>
                    <p:spPr>
                      <a:xfrm>
                        <a:off x="899592" y="3284984"/>
                        <a:ext cx="6984776" cy="230001"/>
                      </a:xfrm>
                      <a:prstGeom prst="rect">
                        <a:avLst/>
                      </a:prstGeom>
                    </p:spPr>
                  </p:pic>
                </p:oleObj>
              </mc:Fallback>
            </mc:AlternateContent>
          </a:graphicData>
        </a:graphic>
      </p:graphicFrame>
    </p:spTree>
    <p:extLst>
      <p:ext uri="{BB962C8B-B14F-4D97-AF65-F5344CB8AC3E}">
        <p14:creationId xmlns:p14="http://schemas.microsoft.com/office/powerpoint/2010/main" val="2118494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Feature#6,7,8 Others</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For future work, research or optimization, the follow feature can be added to the system.</a:t>
            </a:r>
          </a:p>
          <a:p>
            <a:pPr lvl="1"/>
            <a:r>
              <a:rPr lang="en-US" altLang="zh-CN" sz="2000" dirty="0" smtClean="0"/>
              <a:t>Harmonicity Factor</a:t>
            </a:r>
          </a:p>
          <a:p>
            <a:pPr lvl="1"/>
            <a:r>
              <a:rPr lang="en-US" altLang="zh-CN" sz="2000" dirty="0" smtClean="0"/>
              <a:t>Harmonic-to-Average Power Ratio (HAPR)</a:t>
            </a:r>
          </a:p>
          <a:p>
            <a:pPr lvl="1"/>
            <a:r>
              <a:rPr lang="en-US" altLang="zh-CN" sz="2000" dirty="0" smtClean="0"/>
              <a:t>Burst Frequency</a:t>
            </a:r>
            <a:endParaRPr lang="zh-CN" altLang="en-US" sz="2000" dirty="0"/>
          </a:p>
        </p:txBody>
      </p:sp>
    </p:spTree>
    <p:extLst>
      <p:ext uri="{BB962C8B-B14F-4D97-AF65-F5344CB8AC3E}">
        <p14:creationId xmlns:p14="http://schemas.microsoft.com/office/powerpoint/2010/main" val="4220957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Classify/Scoring</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I intended to design a classifier (decision tree, KNN or something like that), but there’s not so many instances. In the future work, if many more baby cry wav files or samples are given, we can build a much more accurate classifier for this system instead of just several ‘if’ clauses.</a:t>
            </a:r>
            <a:r>
              <a:rPr lang="en-US" altLang="zh-CN" sz="2400" dirty="0" smtClean="0">
                <a:sym typeface="Wingdings" pitchFamily="2" charset="2"/>
              </a:rPr>
              <a:t> </a:t>
            </a:r>
            <a:endParaRPr lang="zh-CN" altLang="en-US" sz="2400" dirty="0"/>
          </a:p>
        </p:txBody>
      </p:sp>
    </p:spTree>
    <p:extLst>
      <p:ext uri="{BB962C8B-B14F-4D97-AF65-F5344CB8AC3E}">
        <p14:creationId xmlns:p14="http://schemas.microsoft.com/office/powerpoint/2010/main" val="4220957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Monitor</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The monitor monitors the voice activities in the environment. When a voice with a volume over 0.4, the system will start to record for 15ms(0.4 and 15ms can be set manually). Then the voice recorded will be sent to the above-mentioned feature extraction functions to be classified as a baby-cry or no-baby-cry.</a:t>
            </a:r>
          </a:p>
          <a:p>
            <a:r>
              <a:rPr lang="en-US" altLang="zh-CN" sz="2400" dirty="0" smtClean="0"/>
              <a:t>For matlab code, the monitor uses Analog Input. For ref, </a:t>
            </a:r>
            <a:r>
              <a:rPr lang="en-US" altLang="zh-CN" sz="2400" dirty="0">
                <a:hlinkClick r:id="rId2"/>
              </a:rPr>
              <a:t>http://</a:t>
            </a:r>
            <a:r>
              <a:rPr lang="en-US" altLang="zh-CN" sz="2400" dirty="0" smtClean="0">
                <a:hlinkClick r:id="rId2"/>
              </a:rPr>
              <a:t>www.mathworks.cn/cn/help/daq/examples/continuous-acquisition-using-analog-input.html</a:t>
            </a:r>
            <a:endParaRPr lang="en-US" altLang="zh-CN" sz="2400" dirty="0" smtClean="0"/>
          </a:p>
          <a:p>
            <a:r>
              <a:rPr lang="en-US" altLang="zh-CN" sz="2400" dirty="0" smtClean="0"/>
              <a:t>For matlab code, the real-time voice waveform is shown in a figure.</a:t>
            </a:r>
            <a:endParaRPr lang="zh-CN" altLang="en-US" sz="2400" dirty="0"/>
          </a:p>
        </p:txBody>
      </p:sp>
    </p:spTree>
    <p:extLst>
      <p:ext uri="{BB962C8B-B14F-4D97-AF65-F5344CB8AC3E}">
        <p14:creationId xmlns:p14="http://schemas.microsoft.com/office/powerpoint/2010/main" val="2175491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can be improved</a:t>
            </a:r>
            <a:endParaRPr lang="zh-CN" altLang="en-US" dirty="0"/>
          </a:p>
        </p:txBody>
      </p:sp>
      <p:sp>
        <p:nvSpPr>
          <p:cNvPr id="3" name="内容占位符 2"/>
          <p:cNvSpPr>
            <a:spLocks noGrp="1"/>
          </p:cNvSpPr>
          <p:nvPr>
            <p:ph idx="1"/>
          </p:nvPr>
        </p:nvSpPr>
        <p:spPr/>
        <p:txBody>
          <a:bodyPr>
            <a:noAutofit/>
          </a:bodyPr>
          <a:lstStyle/>
          <a:p>
            <a:r>
              <a:rPr lang="en-US" altLang="zh-CN" sz="1800" dirty="0" smtClean="0"/>
              <a:t>Clipping method:  Some other clipping methods can be tested to see which is the best, in both efficiency and accuracy aspects.</a:t>
            </a:r>
          </a:p>
          <a:p>
            <a:r>
              <a:rPr lang="en-US" altLang="zh-CN" sz="1800" dirty="0" smtClean="0"/>
              <a:t>Smoothing method: Some other smoothing methods can be tested to see which is the best, in both efficiency and accuracy aspects.</a:t>
            </a:r>
          </a:p>
          <a:p>
            <a:r>
              <a:rPr lang="en-US" altLang="zh-CN" sz="1800" dirty="0" smtClean="0"/>
              <a:t>Feature selection: More voice signal features can be added to the system for classification. As mentioned in page 23.</a:t>
            </a:r>
          </a:p>
          <a:p>
            <a:r>
              <a:rPr lang="en-US" altLang="zh-CN" sz="1800" dirty="0" smtClean="0"/>
              <a:t>Parameters: Some parameters can be set more accurately with more experiments, like threshold for recording, frame length for every feature extraction, pitch frequency cutoff boundary………</a:t>
            </a:r>
          </a:p>
          <a:p>
            <a:r>
              <a:rPr lang="en-US" altLang="zh-CN" sz="1800" dirty="0" smtClean="0"/>
              <a:t>Classifier: Since the baby cry instances is really limited, we’ve no need to design a classifier like decision tree, KNN or </a:t>
            </a:r>
            <a:r>
              <a:rPr lang="en-US" altLang="zh-CN" sz="1800" dirty="0" err="1" smtClean="0"/>
              <a:t>svm</a:t>
            </a:r>
            <a:r>
              <a:rPr lang="en-US" altLang="zh-CN" sz="1800" dirty="0" smtClean="0"/>
              <a:t>. For future work, we can build an accurate classifier for classification (baby cry or not) using those extracted features.</a:t>
            </a:r>
          </a:p>
          <a:p>
            <a:r>
              <a:rPr lang="en-US" altLang="zh-CN" sz="1800" dirty="0" smtClean="0"/>
              <a:t>There are really lots of choices for every step, I’ve done much to optimize the efficiency and the accuracy, but I’m not so sure if there is some other methods which take both efficiency and accuracy into consideration and can do a better job. So, I think there’s really much more we can do in the future.</a:t>
            </a:r>
          </a:p>
          <a:p>
            <a:r>
              <a:rPr lang="en-US" altLang="zh-CN" sz="1800" dirty="0" smtClean="0"/>
              <a:t>So, more……..</a:t>
            </a:r>
          </a:p>
          <a:p>
            <a:endParaRPr lang="zh-CN" altLang="en-US" sz="1800" dirty="0"/>
          </a:p>
        </p:txBody>
      </p:sp>
    </p:spTree>
    <p:extLst>
      <p:ext uri="{BB962C8B-B14F-4D97-AF65-F5344CB8AC3E}">
        <p14:creationId xmlns:p14="http://schemas.microsoft.com/office/powerpoint/2010/main" val="14844640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Problems I met with</a:t>
            </a:r>
            <a:endParaRPr lang="zh-CN" altLang="en-US" dirty="0"/>
          </a:p>
        </p:txBody>
      </p:sp>
      <p:sp>
        <p:nvSpPr>
          <p:cNvPr id="3" name="内容占位符 2"/>
          <p:cNvSpPr>
            <a:spLocks noGrp="1"/>
          </p:cNvSpPr>
          <p:nvPr>
            <p:ph idx="1"/>
          </p:nvPr>
        </p:nvSpPr>
        <p:spPr/>
        <p:txBody>
          <a:bodyPr/>
          <a:lstStyle/>
          <a:p>
            <a:r>
              <a:rPr lang="en-US" altLang="zh-CN" dirty="0" smtClean="0"/>
              <a:t>Too many, if you meet some problems, welcome to communicate with me. Thank you.</a:t>
            </a:r>
            <a:endParaRPr lang="zh-CN" altLang="en-US" dirty="0"/>
          </a:p>
        </p:txBody>
      </p:sp>
    </p:spTree>
    <p:extLst>
      <p:ext uri="{BB962C8B-B14F-4D97-AF65-F5344CB8AC3E}">
        <p14:creationId xmlns:p14="http://schemas.microsoft.com/office/powerpoint/2010/main" val="15546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System Structure</a:t>
            </a:r>
            <a:endParaRPr lang="zh-CN" altLang="en-US"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4125248417"/>
              </p:ext>
            </p:extLst>
          </p:nvPr>
        </p:nvGraphicFramePr>
        <p:xfrm>
          <a:off x="2122488" y="1600200"/>
          <a:ext cx="4899025" cy="4525963"/>
        </p:xfrm>
        <a:graphic>
          <a:graphicData uri="http://schemas.openxmlformats.org/presentationml/2006/ole">
            <mc:AlternateContent xmlns:mc="http://schemas.openxmlformats.org/markup-compatibility/2006">
              <mc:Choice xmlns:v="urn:schemas-microsoft-com:vml" Requires="v">
                <p:oleObj spid="_x0000_s2223" name="Visio" r:id="rId3" imgW="4733138" imgH="4373249" progId="Visio.Drawing.11">
                  <p:embed/>
                </p:oleObj>
              </mc:Choice>
              <mc:Fallback>
                <p:oleObj name="Visio" r:id="rId3" imgW="4733138" imgH="4373249" progId="Visio.Drawing.11">
                  <p:embed/>
                  <p:pic>
                    <p:nvPicPr>
                      <p:cNvPr id="0" name=""/>
                      <p:cNvPicPr/>
                      <p:nvPr/>
                    </p:nvPicPr>
                    <p:blipFill>
                      <a:blip r:embed="rId4"/>
                      <a:stretch>
                        <a:fillRect/>
                      </a:stretch>
                    </p:blipFill>
                    <p:spPr>
                      <a:xfrm>
                        <a:off x="2122488" y="1600200"/>
                        <a:ext cx="4899025" cy="4525963"/>
                      </a:xfrm>
                      <a:prstGeom prst="rect">
                        <a:avLst/>
                      </a:prstGeom>
                    </p:spPr>
                  </p:pic>
                </p:oleObj>
              </mc:Fallback>
            </mc:AlternateContent>
          </a:graphicData>
        </a:graphic>
      </p:graphicFrame>
    </p:spTree>
    <p:extLst>
      <p:ext uri="{BB962C8B-B14F-4D97-AF65-F5344CB8AC3E}">
        <p14:creationId xmlns:p14="http://schemas.microsoft.com/office/powerpoint/2010/main" val="3725888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Tool-function#1		</a:t>
            </a:r>
            <a:r>
              <a:rPr lang="en-US" altLang="zh-CN" dirty="0" err="1" smtClean="0"/>
              <a:t>enframe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Split the voice data into frames</a:t>
            </a:r>
          </a:p>
          <a:p>
            <a:r>
              <a:rPr lang="en-US" altLang="zh-CN" sz="2400" dirty="0" smtClean="0"/>
              <a:t>Input:</a:t>
            </a:r>
          </a:p>
          <a:p>
            <a:pPr lvl="1"/>
            <a:r>
              <a:rPr lang="en-US" altLang="zh-CN" sz="1600" dirty="0" smtClean="0"/>
              <a:t>original voice data</a:t>
            </a:r>
          </a:p>
          <a:p>
            <a:pPr lvl="1"/>
            <a:r>
              <a:rPr lang="en-US" altLang="zh-CN" sz="1600" dirty="0" smtClean="0"/>
              <a:t>frame length</a:t>
            </a:r>
          </a:p>
          <a:p>
            <a:pPr lvl="1"/>
            <a:r>
              <a:rPr lang="en-US" altLang="zh-CN" sz="1600" dirty="0" smtClean="0"/>
              <a:t>frame shift/increment</a:t>
            </a:r>
          </a:p>
          <a:p>
            <a:r>
              <a:rPr lang="en-US" altLang="zh-CN" sz="2400" dirty="0" smtClean="0"/>
              <a:t>Output:</a:t>
            </a:r>
          </a:p>
          <a:p>
            <a:pPr lvl="1"/>
            <a:r>
              <a:rPr lang="en-US" altLang="zh-CN" sz="1600" dirty="0"/>
              <a:t>a</a:t>
            </a:r>
            <a:r>
              <a:rPr lang="en-US" altLang="zh-CN" sz="1600" dirty="0" smtClean="0"/>
              <a:t>rrays of frames</a:t>
            </a:r>
          </a:p>
        </p:txBody>
      </p:sp>
    </p:spTree>
    <p:extLst>
      <p:ext uri="{BB962C8B-B14F-4D97-AF65-F5344CB8AC3E}">
        <p14:creationId xmlns:p14="http://schemas.microsoft.com/office/powerpoint/2010/main" val="2810752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Tool-function#2		clipping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sz="2000" dirty="0" smtClean="0"/>
                  <a:t>Pre-processing function for audio signals, there’re two common clipping method: center clipping and 3-level clipping. Pitch frequency calculation can be accelerated by 10 times after clipping.</a:t>
                </a:r>
              </a:p>
              <a:p>
                <a:r>
                  <a:rPr lang="en-US" altLang="zh-CN" sz="2000" dirty="0" smtClean="0"/>
                  <a:t>3-level clipping:</a:t>
                </a:r>
              </a:p>
              <a:p>
                <a:pPr lvl="1"/>
                <a14:m>
                  <m:oMath xmlns:m="http://schemas.openxmlformats.org/officeDocument/2006/math">
                    <m:r>
                      <a:rPr lang="en-US" altLang="zh-CN" sz="2000" b="0" i="1" smtClean="0">
                        <a:latin typeface="Cambria Math"/>
                      </a:rPr>
                      <m:t>𝑓</m:t>
                    </m:r>
                    <m:d>
                      <m:dPr>
                        <m:ctrlPr>
                          <a:rPr lang="en-US" altLang="zh-CN" sz="2000" b="0" i="1" smtClean="0">
                            <a:latin typeface="Cambria Math" charset="0"/>
                          </a:rPr>
                        </m:ctrlPr>
                      </m:dPr>
                      <m:e>
                        <m:r>
                          <a:rPr lang="en-US" altLang="zh-CN" sz="2000" b="0" i="1" smtClean="0">
                            <a:latin typeface="Cambria Math"/>
                          </a:rPr>
                          <m:t>𝑥</m:t>
                        </m:r>
                      </m:e>
                    </m:d>
                    <m:r>
                      <a:rPr lang="en-US" altLang="zh-CN" sz="2000" b="0" i="1" smtClean="0">
                        <a:latin typeface="Cambria Math"/>
                      </a:rPr>
                      <m:t>=</m:t>
                    </m:r>
                    <m:d>
                      <m:dPr>
                        <m:begChr m:val="{"/>
                        <m:endChr m:val=""/>
                        <m:ctrlPr>
                          <a:rPr lang="en-US" altLang="zh-CN" sz="2000" b="0" i="1" smtClean="0">
                            <a:latin typeface="Cambria Math" charset="0"/>
                          </a:rPr>
                        </m:ctrlPr>
                      </m:dPr>
                      <m:e>
                        <m:eqArr>
                          <m:eqArrPr>
                            <m:ctrlPr>
                              <a:rPr lang="en-US" altLang="zh-CN" sz="2000" b="0" i="1" smtClean="0">
                                <a:latin typeface="Cambria Math" charset="0"/>
                              </a:rPr>
                            </m:ctrlPr>
                          </m:eqArrPr>
                          <m:e>
                            <m:r>
                              <a:rPr lang="en-US" altLang="zh-CN" sz="2000" b="0" i="1" smtClean="0">
                                <a:latin typeface="Cambria Math"/>
                              </a:rPr>
                              <m:t>1 ,              </m:t>
                            </m:r>
                            <m:r>
                              <a:rPr lang="en-US" altLang="zh-CN" sz="2000" b="0" i="1" smtClean="0">
                                <a:latin typeface="Cambria Math"/>
                              </a:rPr>
                              <m:t>𝑥</m:t>
                            </m:r>
                            <m:r>
                              <a:rPr lang="en-US" altLang="zh-CN" sz="2000" b="0" i="1" smtClean="0">
                                <a:latin typeface="Cambria Math"/>
                              </a:rPr>
                              <m:t>&gt;</m:t>
                            </m:r>
                            <m:sSub>
                              <m:sSubPr>
                                <m:ctrlPr>
                                  <a:rPr lang="en-US" altLang="zh-CN" sz="2000" b="0" i="1" smtClean="0">
                                    <a:latin typeface="Cambria Math" charset="0"/>
                                  </a:rPr>
                                </m:ctrlPr>
                              </m:sSubPr>
                              <m:e>
                                <m:r>
                                  <a:rPr lang="en-US" altLang="zh-CN" sz="2000" b="0" i="1" smtClean="0">
                                    <a:latin typeface="Cambria Math"/>
                                  </a:rPr>
                                  <m:t>𝑥</m:t>
                                </m:r>
                              </m:e>
                              <m:sub>
                                <m:r>
                                  <a:rPr lang="en-US" altLang="zh-CN" sz="2000" b="0" i="1" smtClean="0">
                                    <a:latin typeface="Cambria Math"/>
                                  </a:rPr>
                                  <m:t>𝐿</m:t>
                                </m:r>
                              </m:sub>
                            </m:sSub>
                          </m:e>
                          <m:e>
                            <m:r>
                              <a:rPr lang="en-US" altLang="zh-CN" sz="2000" b="0" i="1" smtClean="0">
                                <a:latin typeface="Cambria Math"/>
                              </a:rPr>
                              <m:t>0 , −</m:t>
                            </m:r>
                            <m:sSub>
                              <m:sSubPr>
                                <m:ctrlPr>
                                  <a:rPr lang="en-US" altLang="zh-CN" sz="2000" b="0" i="1" smtClean="0">
                                    <a:latin typeface="Cambria Math" charset="0"/>
                                  </a:rPr>
                                </m:ctrlPr>
                              </m:sSubPr>
                              <m:e>
                                <m:r>
                                  <a:rPr lang="en-US" altLang="zh-CN" sz="2000" b="0" i="1" smtClean="0">
                                    <a:latin typeface="Cambria Math"/>
                                  </a:rPr>
                                  <m:t>𝑥</m:t>
                                </m:r>
                              </m:e>
                              <m:sub>
                                <m:r>
                                  <a:rPr lang="en-US" altLang="zh-CN" sz="2000" b="0" i="1" smtClean="0">
                                    <a:latin typeface="Cambria Math"/>
                                  </a:rPr>
                                  <m:t>𝐿</m:t>
                                </m:r>
                              </m:sub>
                            </m:sSub>
                            <m:r>
                              <a:rPr lang="en-US" altLang="zh-CN" sz="2000" i="1">
                                <a:latin typeface="Cambria Math"/>
                                <a:ea typeface="Cambria Math"/>
                              </a:rPr>
                              <m:t>≤</m:t>
                            </m:r>
                            <m:r>
                              <a:rPr lang="en-US" altLang="zh-CN" sz="2000" b="0" i="1" smtClean="0">
                                <a:latin typeface="Cambria Math"/>
                                <a:ea typeface="Cambria Math"/>
                              </a:rPr>
                              <m:t>𝑥</m:t>
                            </m:r>
                            <m:r>
                              <a:rPr lang="en-US" altLang="zh-CN" sz="2000" b="0" i="1" smtClean="0">
                                <a:latin typeface="Cambria Math"/>
                                <a:ea typeface="Cambria Math"/>
                              </a:rPr>
                              <m:t>≤</m:t>
                            </m:r>
                            <m:sSub>
                              <m:sSubPr>
                                <m:ctrlPr>
                                  <a:rPr lang="en-US" altLang="zh-CN" sz="2000" b="0" i="1" smtClean="0">
                                    <a:latin typeface="Cambria Math" charset="0"/>
                                  </a:rPr>
                                </m:ctrlPr>
                              </m:sSubPr>
                              <m:e>
                                <m:r>
                                  <a:rPr lang="en-US" altLang="zh-CN" sz="2000" b="0" i="1" smtClean="0">
                                    <a:latin typeface="Cambria Math"/>
                                  </a:rPr>
                                  <m:t>𝑥</m:t>
                                </m:r>
                              </m:e>
                              <m:sub>
                                <m:r>
                                  <a:rPr lang="en-US" altLang="zh-CN" sz="2000" b="0" i="1" smtClean="0">
                                    <a:latin typeface="Cambria Math"/>
                                  </a:rPr>
                                  <m:t>𝐿</m:t>
                                </m:r>
                              </m:sub>
                            </m:sSub>
                          </m:e>
                          <m:e>
                            <m:r>
                              <a:rPr lang="en-US" altLang="zh-CN" sz="2000" b="0" i="1" smtClean="0">
                                <a:latin typeface="Cambria Math"/>
                              </a:rPr>
                              <m:t>−1 ,           </m:t>
                            </m:r>
                            <m:r>
                              <a:rPr lang="en-US" altLang="zh-CN" sz="2000" b="0" i="1" smtClean="0">
                                <a:latin typeface="Cambria Math"/>
                              </a:rPr>
                              <m:t>𝑥</m:t>
                            </m:r>
                            <m:r>
                              <a:rPr lang="en-US" altLang="zh-CN" sz="2000" b="0" i="1" smtClean="0">
                                <a:latin typeface="Cambria Math"/>
                              </a:rPr>
                              <m:t>&lt;</m:t>
                            </m:r>
                            <m:sSub>
                              <m:sSubPr>
                                <m:ctrlPr>
                                  <a:rPr lang="en-US" altLang="zh-CN" sz="2000" b="0" i="1" smtClean="0">
                                    <a:latin typeface="Cambria Math" charset="0"/>
                                  </a:rPr>
                                </m:ctrlPr>
                              </m:sSubPr>
                              <m:e>
                                <m:r>
                                  <a:rPr lang="en-US" altLang="zh-CN" sz="2000" b="0" i="1" smtClean="0">
                                    <a:latin typeface="Cambria Math"/>
                                  </a:rPr>
                                  <m:t>𝑥</m:t>
                                </m:r>
                              </m:e>
                              <m:sub>
                                <m:r>
                                  <a:rPr lang="en-US" altLang="zh-CN" sz="2000" b="0" i="1" smtClean="0">
                                    <a:latin typeface="Cambria Math"/>
                                  </a:rPr>
                                  <m:t>𝐿</m:t>
                                </m:r>
                              </m:sub>
                            </m:sSub>
                          </m:e>
                        </m:eqArr>
                      </m:e>
                    </m:d>
                  </m:oMath>
                </a14:m>
                <a:endParaRPr lang="en-US" altLang="zh-CN" sz="2000" dirty="0" smtClean="0"/>
              </a:p>
              <a:p>
                <a:pPr lvl="1"/>
                <a14:m>
                  <m:oMath xmlns:m="http://schemas.openxmlformats.org/officeDocument/2006/math">
                    <m:sSub>
                      <m:sSubPr>
                        <m:ctrlPr>
                          <a:rPr lang="en-US" altLang="zh-CN" sz="2000" b="0" i="1" smtClean="0">
                            <a:latin typeface="Cambria Math" charset="0"/>
                          </a:rPr>
                        </m:ctrlPr>
                      </m:sSubPr>
                      <m:e>
                        <m:r>
                          <a:rPr lang="en-US" altLang="zh-CN" sz="2000" b="0" i="1" smtClean="0">
                            <a:latin typeface="Cambria Math"/>
                          </a:rPr>
                          <m:t>𝑥</m:t>
                        </m:r>
                      </m:e>
                      <m:sub>
                        <m:r>
                          <a:rPr lang="en-US" altLang="zh-CN" sz="2000" b="0" i="1" smtClean="0">
                            <a:latin typeface="Cambria Math"/>
                          </a:rPr>
                          <m:t>𝐿</m:t>
                        </m:r>
                      </m:sub>
                    </m:sSub>
                  </m:oMath>
                </a14:m>
                <a:r>
                  <a:rPr lang="en-US" altLang="zh-CN" sz="2000" dirty="0" smtClean="0"/>
                  <a:t> is normally 60%~70% of the maximum</a:t>
                </a:r>
              </a:p>
              <a:p>
                <a:r>
                  <a:rPr lang="en-US" altLang="zh-CN" sz="2000" dirty="0" smtClean="0"/>
                  <a:t>Input:</a:t>
                </a:r>
              </a:p>
              <a:p>
                <a:pPr lvl="1"/>
                <a:r>
                  <a:rPr lang="en-US" altLang="zh-CN" sz="1600" dirty="0"/>
                  <a:t>o</a:t>
                </a:r>
                <a:r>
                  <a:rPr lang="en-US" altLang="zh-CN" sz="1600" dirty="0" smtClean="0"/>
                  <a:t>riginal voice data</a:t>
                </a:r>
              </a:p>
              <a:p>
                <a:pPr lvl="1"/>
                <a:r>
                  <a:rPr lang="en-US" altLang="zh-CN" sz="1600" dirty="0"/>
                  <a:t>c</a:t>
                </a:r>
                <a:r>
                  <a:rPr lang="en-US" altLang="zh-CN" sz="1600" dirty="0" smtClean="0"/>
                  <a:t>lipping method (center or 3-level)</a:t>
                </a:r>
              </a:p>
              <a:p>
                <a:r>
                  <a:rPr lang="en-US" altLang="zh-CN" sz="2000" dirty="0" smtClean="0"/>
                  <a:t>Output:</a:t>
                </a:r>
              </a:p>
              <a:p>
                <a:pPr lvl="1"/>
                <a:r>
                  <a:rPr lang="en-US" altLang="zh-CN" sz="1600" dirty="0"/>
                  <a:t>c</a:t>
                </a:r>
                <a:r>
                  <a:rPr lang="en-US" altLang="zh-CN" sz="1600" dirty="0" smtClean="0"/>
                  <a:t>lipped voice data</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073" y="2709749"/>
            <a:ext cx="2376264" cy="1657859"/>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216" y="4437112"/>
            <a:ext cx="2199978" cy="1647042"/>
          </a:xfrm>
          <a:prstGeom prst="rect">
            <a:avLst/>
          </a:prstGeom>
        </p:spPr>
      </p:pic>
    </p:spTree>
    <p:extLst>
      <p:ext uri="{BB962C8B-B14F-4D97-AF65-F5344CB8AC3E}">
        <p14:creationId xmlns:p14="http://schemas.microsoft.com/office/powerpoint/2010/main" val="408507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Tool-function#3		FIR</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FIR low pass filter.</a:t>
            </a:r>
          </a:p>
          <a:p>
            <a:r>
              <a:rPr lang="en-US" altLang="zh-CN" sz="2400" dirty="0" smtClean="0"/>
              <a:t>Since human voice (include baby cry) frequency is always below 3000Hz, we only care about those voice signals going through a low pass filter with a cutoff frequency of 3000Hz. This is why the sampling frequency of the phone is 8KHz.</a:t>
            </a:r>
          </a:p>
          <a:p>
            <a:r>
              <a:rPr lang="en-US" altLang="zh-CN" sz="2400" dirty="0" smtClean="0"/>
              <a:t>Input:</a:t>
            </a:r>
          </a:p>
          <a:p>
            <a:pPr lvl="1"/>
            <a:r>
              <a:rPr lang="en-US" altLang="zh-CN" sz="1600" dirty="0"/>
              <a:t>o</a:t>
            </a:r>
            <a:r>
              <a:rPr lang="en-US" altLang="zh-CN" sz="1600" dirty="0" smtClean="0"/>
              <a:t>riginal voice data</a:t>
            </a:r>
          </a:p>
          <a:p>
            <a:pPr lvl="1"/>
            <a:r>
              <a:rPr lang="en-US" altLang="zh-CN" sz="1600" dirty="0" smtClean="0"/>
              <a:t>cutoff frequency</a:t>
            </a:r>
          </a:p>
          <a:p>
            <a:r>
              <a:rPr lang="en-US" altLang="zh-CN" sz="2400" dirty="0" smtClean="0"/>
              <a:t>Output:</a:t>
            </a:r>
          </a:p>
          <a:p>
            <a:pPr lvl="1"/>
            <a:r>
              <a:rPr lang="en-US" altLang="zh-CN" sz="1600" dirty="0"/>
              <a:t>f</a:t>
            </a:r>
            <a:r>
              <a:rPr lang="en-US" altLang="zh-CN" sz="1600" dirty="0" smtClean="0"/>
              <a:t>iltered voice data</a:t>
            </a:r>
            <a:endParaRPr lang="zh-CN" altLang="en-US" sz="1600" dirty="0"/>
          </a:p>
        </p:txBody>
      </p:sp>
    </p:spTree>
    <p:extLst>
      <p:ext uri="{BB962C8B-B14F-4D97-AF65-F5344CB8AC3E}">
        <p14:creationId xmlns:p14="http://schemas.microsoft.com/office/powerpoint/2010/main" val="2789893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Tool-function#4 	linsmooth</a:t>
            </a:r>
            <a:endParaRPr lang="zh-CN" altLang="en-US" dirty="0"/>
          </a:p>
        </p:txBody>
      </p:sp>
      <p:sp>
        <p:nvSpPr>
          <p:cNvPr id="3" name="内容占位符 2"/>
          <p:cNvSpPr>
            <a:spLocks noGrp="1"/>
          </p:cNvSpPr>
          <p:nvPr>
            <p:ph idx="1"/>
          </p:nvPr>
        </p:nvSpPr>
        <p:spPr/>
        <p:txBody>
          <a:bodyPr>
            <a:noAutofit/>
          </a:bodyPr>
          <a:lstStyle/>
          <a:p>
            <a:r>
              <a:rPr lang="en-US" altLang="zh-CN" sz="2000" dirty="0" smtClean="0"/>
              <a:t>A linear smoothing function to eliminate the ‘wild points’ of a dataset.</a:t>
            </a:r>
          </a:p>
          <a:p>
            <a:r>
              <a:rPr lang="en-US" altLang="zh-CN" sz="2000" dirty="0" smtClean="0"/>
              <a:t>In our system, we use another kind of smoothing method called median smoothing due to their efficiency. They can also be combined to form other smoothing methods. I didn’t do a result-accuracy experiment on this smoothing thing, so this linear smoothing function is still provided here for future work, research or optimization.</a:t>
            </a:r>
          </a:p>
          <a:p>
            <a:r>
              <a:rPr lang="en-US" altLang="zh-CN" sz="2000" dirty="0" smtClean="0"/>
              <a:t>Input:</a:t>
            </a:r>
          </a:p>
          <a:p>
            <a:pPr lvl="1"/>
            <a:r>
              <a:rPr lang="en-US" altLang="zh-CN" sz="1600" dirty="0" smtClean="0"/>
              <a:t>original dataset</a:t>
            </a:r>
          </a:p>
          <a:p>
            <a:pPr lvl="1"/>
            <a:r>
              <a:rPr lang="en-US" altLang="zh-CN" sz="1600" dirty="0" smtClean="0"/>
              <a:t>smoothing window length</a:t>
            </a:r>
          </a:p>
          <a:p>
            <a:pPr lvl="1"/>
            <a:r>
              <a:rPr lang="en-US" altLang="zh-CN" sz="1600" dirty="0" smtClean="0"/>
              <a:t>Window type (hanmming as default)</a:t>
            </a:r>
          </a:p>
          <a:p>
            <a:r>
              <a:rPr lang="en-US" altLang="zh-CN" sz="2000" dirty="0" smtClean="0"/>
              <a:t>Output:</a:t>
            </a:r>
          </a:p>
          <a:p>
            <a:pPr lvl="1"/>
            <a:r>
              <a:rPr lang="en-US" altLang="zh-CN" sz="1600" dirty="0" smtClean="0"/>
              <a:t>smoothed dataset</a:t>
            </a:r>
            <a:endParaRPr lang="zh-CN" altLang="en-US" sz="1600" dirty="0"/>
          </a:p>
        </p:txBody>
      </p:sp>
    </p:spTree>
    <p:extLst>
      <p:ext uri="{BB962C8B-B14F-4D97-AF65-F5344CB8AC3E}">
        <p14:creationId xmlns:p14="http://schemas.microsoft.com/office/powerpoint/2010/main" val="2090668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Tool-function#5		smoothing</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Post-processing function for pitch frequency feature extraction.</a:t>
            </a:r>
          </a:p>
          <a:p>
            <a:r>
              <a:rPr lang="en-US" altLang="zh-CN" sz="2000" dirty="0" smtClean="0"/>
              <a:t>Use this smoothing function to eliminate the wild points.</a:t>
            </a:r>
          </a:p>
          <a:p>
            <a:r>
              <a:rPr lang="en-US" altLang="zh-CN" sz="2000" dirty="0" smtClean="0"/>
              <a:t>In detail, I use the composition of 3-point median smoothing method and 5-point median smoothing method.</a:t>
            </a:r>
          </a:p>
          <a:p>
            <a:r>
              <a:rPr lang="en-US" altLang="zh-CN" sz="2000" dirty="0" smtClean="0"/>
              <a:t>Input:</a:t>
            </a:r>
          </a:p>
          <a:p>
            <a:pPr lvl="1"/>
            <a:r>
              <a:rPr lang="en-US" altLang="zh-CN" sz="1600" dirty="0"/>
              <a:t>o</a:t>
            </a:r>
            <a:r>
              <a:rPr lang="en-US" altLang="zh-CN" sz="1600" dirty="0" smtClean="0"/>
              <a:t>riginal pitch frequency dataset</a:t>
            </a:r>
          </a:p>
          <a:p>
            <a:r>
              <a:rPr lang="en-US" altLang="zh-CN" sz="2000" dirty="0" smtClean="0"/>
              <a:t>Output:</a:t>
            </a:r>
          </a:p>
          <a:p>
            <a:pPr lvl="1"/>
            <a:r>
              <a:rPr lang="en-US" altLang="zh-CN" sz="1600" dirty="0"/>
              <a:t>s</a:t>
            </a:r>
            <a:r>
              <a:rPr lang="en-US" altLang="zh-CN" sz="1600" dirty="0" smtClean="0"/>
              <a:t>moothed pitch frequency dataset</a:t>
            </a:r>
            <a:endParaRPr lang="zh-CN" altLang="en-US"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4561140"/>
            <a:ext cx="3077828" cy="230425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4494918"/>
            <a:ext cx="3152673" cy="2360290"/>
          </a:xfrm>
          <a:prstGeom prst="rect">
            <a:avLst/>
          </a:prstGeom>
        </p:spPr>
      </p:pic>
    </p:spTree>
    <p:extLst>
      <p:ext uri="{BB962C8B-B14F-4D97-AF65-F5344CB8AC3E}">
        <p14:creationId xmlns:p14="http://schemas.microsoft.com/office/powerpoint/2010/main" val="2690572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Tool-function#6		</a:t>
            </a:r>
            <a:r>
              <a:rPr lang="en-US" altLang="zh-CN" dirty="0" err="1" smtClean="0"/>
              <a:t>vad</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Voice Activity Detection (Endpoint detection) function</a:t>
            </a:r>
          </a:p>
          <a:p>
            <a:r>
              <a:rPr lang="en-US" altLang="zh-CN" sz="2000" dirty="0" smtClean="0"/>
              <a:t>This function is used to find the start point and the end point of the voice signal.</a:t>
            </a:r>
          </a:p>
          <a:p>
            <a:r>
              <a:rPr lang="en-US" altLang="zh-CN" sz="2000" dirty="0" smtClean="0"/>
              <a:t>I don’t use this in this system, but still provided here in case of future work ,research or optimization.</a:t>
            </a:r>
          </a:p>
          <a:p>
            <a:r>
              <a:rPr lang="en-US" altLang="zh-CN" sz="2000" dirty="0" smtClean="0"/>
              <a:t>Input:</a:t>
            </a:r>
          </a:p>
          <a:p>
            <a:pPr lvl="1"/>
            <a:r>
              <a:rPr lang="en-US" altLang="zh-CN" sz="1600" dirty="0" smtClean="0"/>
              <a:t>original voice data</a:t>
            </a:r>
          </a:p>
          <a:p>
            <a:pPr lvl="1"/>
            <a:r>
              <a:rPr lang="en-US" altLang="zh-CN" sz="1600" dirty="0" smtClean="0"/>
              <a:t>frame length</a:t>
            </a:r>
          </a:p>
          <a:p>
            <a:pPr lvl="1"/>
            <a:r>
              <a:rPr lang="en-US" altLang="zh-CN" sz="1600" dirty="0" smtClean="0"/>
              <a:t>frame shift/increment</a:t>
            </a:r>
          </a:p>
          <a:p>
            <a:r>
              <a:rPr lang="en-US" altLang="zh-CN" sz="2000" dirty="0" smtClean="0"/>
              <a:t>Output:</a:t>
            </a:r>
          </a:p>
          <a:p>
            <a:pPr lvl="1"/>
            <a:r>
              <a:rPr lang="en-US" altLang="zh-CN" sz="1600" dirty="0" smtClean="0"/>
              <a:t>voice activity start point</a:t>
            </a:r>
          </a:p>
          <a:p>
            <a:pPr lvl="1"/>
            <a:r>
              <a:rPr lang="en-US" altLang="zh-CN" sz="1600" dirty="0" smtClean="0"/>
              <a:t>voice activity end point</a:t>
            </a:r>
            <a:endParaRPr lang="zh-CN" altLang="en-US" sz="1600" dirty="0"/>
          </a:p>
        </p:txBody>
      </p:sp>
    </p:spTree>
    <p:extLst>
      <p:ext uri="{BB962C8B-B14F-4D97-AF65-F5344CB8AC3E}">
        <p14:creationId xmlns:p14="http://schemas.microsoft.com/office/powerpoint/2010/main" val="782843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TotalTime>
  <Words>1266</Words>
  <Application>Microsoft Macintosh PowerPoint</Application>
  <PresentationFormat>全屏显示(4:3)</PresentationFormat>
  <Paragraphs>141</Paragraphs>
  <Slides>27</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5" baseType="lpstr">
      <vt:lpstr>Arial</vt:lpstr>
      <vt:lpstr>Calibri</vt:lpstr>
      <vt:lpstr>Cambria Math</vt:lpstr>
      <vt:lpstr>Wingdings</vt:lpstr>
      <vt:lpstr>宋体</vt:lpstr>
      <vt:lpstr>Office 主题​​</vt:lpstr>
      <vt:lpstr>Visio</vt:lpstr>
      <vt:lpstr>工作表</vt:lpstr>
      <vt:lpstr>Baby Cry Detector Report</vt:lpstr>
      <vt:lpstr>Flowchart</vt:lpstr>
      <vt:lpstr>System Structure</vt:lpstr>
      <vt:lpstr>Tool-function#1  enframe</vt:lpstr>
      <vt:lpstr>Tool-function#2  clipping</vt:lpstr>
      <vt:lpstr>Tool-function#3  FIR</vt:lpstr>
      <vt:lpstr>Tool-function#4  linsmooth</vt:lpstr>
      <vt:lpstr>Tool-function#5  smoothing</vt:lpstr>
      <vt:lpstr>Tool-function#6  vad</vt:lpstr>
      <vt:lpstr>Tool-function#7  zcro</vt:lpstr>
      <vt:lpstr>Feature Extraction functions</vt:lpstr>
      <vt:lpstr>Feature#1 Frequency</vt:lpstr>
      <vt:lpstr>Feature#1 Frequency</vt:lpstr>
      <vt:lpstr>Feature#2 Short-Time Energy </vt:lpstr>
      <vt:lpstr>Feature#3 Max STE Acceleration</vt:lpstr>
      <vt:lpstr>Feature#4 Pitch Frequency</vt:lpstr>
      <vt:lpstr>Feature#4 Pitch Frequency</vt:lpstr>
      <vt:lpstr>Feature#4 Pitch Frequency</vt:lpstr>
      <vt:lpstr>Feature#4 Pitch Frequency</vt:lpstr>
      <vt:lpstr>Feature#4 Pitch Frequency</vt:lpstr>
      <vt:lpstr>Feature#5 Zero-crossing rate</vt:lpstr>
      <vt:lpstr>Feature#5 Zero-crossing rate</vt:lpstr>
      <vt:lpstr>Feature#6,7,8 Others</vt:lpstr>
      <vt:lpstr>Classify/Scoring</vt:lpstr>
      <vt:lpstr>Monitor</vt:lpstr>
      <vt:lpstr>What can be improved</vt:lpstr>
      <vt:lpstr>Problems I met with</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Cry Detector Report</dc:title>
  <dc:creator>ZhijianWang</dc:creator>
  <cp:lastModifiedBy>Microsoft Office 用户</cp:lastModifiedBy>
  <cp:revision>171</cp:revision>
  <dcterms:created xsi:type="dcterms:W3CDTF">2013-06-14T06:54:18Z</dcterms:created>
  <dcterms:modified xsi:type="dcterms:W3CDTF">2018-05-08T06:56:36Z</dcterms:modified>
</cp:coreProperties>
</file>