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1"/>
  </p:notesMasterIdLst>
  <p:sldIdLst>
    <p:sldId id="256" r:id="rId2"/>
    <p:sldId id="272" r:id="rId3"/>
    <p:sldId id="258" r:id="rId4"/>
    <p:sldId id="260" r:id="rId5"/>
    <p:sldId id="261" r:id="rId6"/>
    <p:sldId id="259" r:id="rId7"/>
    <p:sldId id="262" r:id="rId8"/>
    <p:sldId id="263" r:id="rId9"/>
    <p:sldId id="264" r:id="rId10"/>
    <p:sldId id="277" r:id="rId11"/>
    <p:sldId id="276" r:id="rId12"/>
    <p:sldId id="275" r:id="rId13"/>
    <p:sldId id="265" r:id="rId14"/>
    <p:sldId id="274" r:id="rId15"/>
    <p:sldId id="267" r:id="rId16"/>
    <p:sldId id="268" r:id="rId17"/>
    <p:sldId id="269" r:id="rId18"/>
    <p:sldId id="270" r:id="rId19"/>
    <p:sldId id="271"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300"/>
    <p:restoredTop sz="94643"/>
  </p:normalViewPr>
  <p:slideViewPr>
    <p:cSldViewPr snapToGrid="0" snapToObjects="1">
      <p:cViewPr>
        <p:scale>
          <a:sx n="95" d="100"/>
          <a:sy n="95" d="100"/>
        </p:scale>
        <p:origin x="240" y="4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notesMaster" Target="notesMasters/notesMaster1.xml"/><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theme" Target="theme/theme1.xml"/><Relationship Id="rId25"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DDA71D8-D820-6148-A8C3-6AB93A88404E}" type="datetimeFigureOut">
              <a:rPr lang="en-US" smtClean="0"/>
              <a:t>2/24/17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8730D83-1156-A042-8EF2-668C780FFFA2}" type="slidenum">
              <a:rPr lang="en-US" smtClean="0"/>
              <a:t>‹#›</a:t>
            </a:fld>
            <a:endParaRPr lang="en-US"/>
          </a:p>
        </p:txBody>
      </p:sp>
    </p:spTree>
    <p:extLst>
      <p:ext uri="{BB962C8B-B14F-4D97-AF65-F5344CB8AC3E}">
        <p14:creationId xmlns:p14="http://schemas.microsoft.com/office/powerpoint/2010/main" val="14439059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dirty="0"/>
              <a:t>2/24/17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E2D6473-DF6D-4702-B328-E0DD40540A4E}" type="datetimeFigureOut">
              <a:rPr lang="en-US" dirty="0"/>
              <a:t>2/24/17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26F7E3A-B166-407D-9866-32884E7D5B37}" type="datetimeFigureOut">
              <a:rPr lang="en-US" dirty="0"/>
              <a:t>2/24/17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8FC5F6-F338-4AE4-BB23-26385BCFC423}" type="datetimeFigureOut">
              <a:rPr lang="en-US" dirty="0"/>
              <a:t>2/24/17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0EBB0C4-6273-4C6E-B9BD-2EDC30F1CD52}" type="datetimeFigureOut">
              <a:rPr lang="en-US" dirty="0"/>
              <a:t>2/24/17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9AB4D41-86C1-4908-B66A-0B50CEB3BF29}" type="datetimeFigureOut">
              <a:rPr lang="en-US" dirty="0"/>
              <a:t>2/24/17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6426E2C-56C1-4E0D-A793-0088A7FDD37E}" type="datetimeFigureOut">
              <a:rPr lang="en-US" dirty="0"/>
              <a:t>2/24/17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8C39B41-D8B5-4052-B551-9B5525EAA8B6}" type="datetimeFigureOut">
              <a:rPr lang="en-US" dirty="0"/>
              <a:t>2/24/17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D94136C-8742-45B2-AF27-D93DF72833A9}" type="datetimeFigureOut">
              <a:rPr lang="en-US" dirty="0"/>
              <a:t>2/24/17</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2ABBEA6-7C60-4B02-AE87-00D78D8422AF}" type="datetimeFigureOut">
              <a:rPr lang="en-US" dirty="0"/>
              <a:t>2/24/17</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9CAD897-D46E-4AD2-BD9B-49DD3E640873}" type="datetimeFigureOut">
              <a:rPr lang="en-US" dirty="0"/>
              <a:t>2/24/17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8624D31-43A5-475A-80CF-332C9F6DCF35}" type="datetimeFigureOut">
              <a:rPr lang="en-US" dirty="0"/>
              <a:t>2/24/17</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en.wikipedia.org/wiki/Composition_over_inheritance"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Fundamentals of </a:t>
            </a:r>
            <a:r>
              <a:rPr lang="en-US" dirty="0" err="1" smtClean="0"/>
              <a:t>Obejct</a:t>
            </a:r>
            <a:r>
              <a:rPr lang="en-US" dirty="0" smtClean="0"/>
              <a:t> Oriented Programming</a:t>
            </a:r>
            <a:endParaRPr lang="en-US" dirty="0"/>
          </a:p>
        </p:txBody>
      </p:sp>
      <p:sp>
        <p:nvSpPr>
          <p:cNvPr id="3" name="Subtitle 2"/>
          <p:cNvSpPr>
            <a:spLocks noGrp="1"/>
          </p:cNvSpPr>
          <p:nvPr>
            <p:ph type="subTitle" idx="1"/>
          </p:nvPr>
        </p:nvSpPr>
        <p:spPr/>
        <p:txBody>
          <a:bodyPr/>
          <a:lstStyle/>
          <a:p>
            <a:r>
              <a:rPr lang="en-US" dirty="0"/>
              <a:t>Lunch and Learn </a:t>
            </a:r>
            <a:r>
              <a:rPr lang="mr-IN" dirty="0"/>
              <a:t>–</a:t>
            </a:r>
            <a:r>
              <a:rPr lang="en-US" dirty="0"/>
              <a:t> Wednesday, </a:t>
            </a:r>
            <a:r>
              <a:rPr lang="en-US" dirty="0" smtClean="0"/>
              <a:t>March 1</a:t>
            </a:r>
            <a:r>
              <a:rPr lang="en-US" dirty="0"/>
              <a:t>, </a:t>
            </a:r>
            <a:r>
              <a:rPr lang="en-US" dirty="0" smtClean="0"/>
              <a:t>2017</a:t>
            </a:r>
            <a:endParaRPr lang="en-US" dirty="0"/>
          </a:p>
        </p:txBody>
      </p:sp>
    </p:spTree>
    <p:extLst>
      <p:ext uri="{BB962C8B-B14F-4D97-AF65-F5344CB8AC3E}">
        <p14:creationId xmlns:p14="http://schemas.microsoft.com/office/powerpoint/2010/main" val="4900740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2" name="Rectangle 1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4" name="Rectangle 13"/>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6"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22407" y="189540"/>
            <a:ext cx="6798082" cy="2634257"/>
          </a:xfrm>
          <a:prstGeom prst="rect">
            <a:avLst/>
          </a:prstGeom>
        </p:spPr>
      </p:pic>
      <p:sp>
        <p:nvSpPr>
          <p:cNvPr id="2" name="Title 1"/>
          <p:cNvSpPr>
            <a:spLocks noGrp="1"/>
          </p:cNvSpPr>
          <p:nvPr>
            <p:ph type="title"/>
          </p:nvPr>
        </p:nvSpPr>
        <p:spPr>
          <a:xfrm>
            <a:off x="228600" y="258418"/>
            <a:ext cx="3348614" cy="1150600"/>
          </a:xfrm>
        </p:spPr>
        <p:txBody>
          <a:bodyPr>
            <a:normAutofit/>
          </a:bodyPr>
          <a:lstStyle/>
          <a:p>
            <a:r>
              <a:rPr lang="en-US" sz="3600" dirty="0">
                <a:solidFill>
                  <a:srgbClr val="FFFFFF"/>
                </a:solidFill>
              </a:rPr>
              <a:t>Constructors and </a:t>
            </a:r>
            <a:r>
              <a:rPr lang="en-US" sz="3600" dirty="0" smtClean="0">
                <a:solidFill>
                  <a:srgbClr val="FFFFFF"/>
                </a:solidFill>
              </a:rPr>
              <a:t>initialization</a:t>
            </a:r>
            <a:endParaRPr lang="en-US" sz="3600" dirty="0">
              <a:solidFill>
                <a:srgbClr val="FFFFFF"/>
              </a:solidFill>
            </a:endParaRPr>
          </a:p>
        </p:txBody>
      </p:sp>
      <p:pic>
        <p:nvPicPr>
          <p:cNvPr id="3" name="Content Placeholder 2"/>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337912" y="2937668"/>
            <a:ext cx="6558713" cy="982663"/>
          </a:xfrm>
        </p:spPr>
      </p:pic>
      <p:sp>
        <p:nvSpPr>
          <p:cNvPr id="10" name="Content Placeholder 2"/>
          <p:cNvSpPr txBox="1">
            <a:spLocks/>
          </p:cNvSpPr>
          <p:nvPr/>
        </p:nvSpPr>
        <p:spPr>
          <a:xfrm>
            <a:off x="228600" y="1409018"/>
            <a:ext cx="3577637" cy="5233829"/>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sz="1500" dirty="0" smtClean="0">
                <a:solidFill>
                  <a:srgbClr val="FFFFFF"/>
                </a:solidFill>
              </a:rPr>
              <a:t>When creating a class, we create special methods call </a:t>
            </a:r>
            <a:r>
              <a:rPr lang="en-US" sz="1500" i="1" dirty="0" smtClean="0">
                <a:solidFill>
                  <a:srgbClr val="FFFFFF"/>
                </a:solidFill>
              </a:rPr>
              <a:t>constructors</a:t>
            </a:r>
            <a:r>
              <a:rPr lang="en-US" sz="1500" dirty="0" smtClean="0">
                <a:solidFill>
                  <a:srgbClr val="FFFFFF"/>
                </a:solidFill>
              </a:rPr>
              <a:t> that are called when we make a new </a:t>
            </a:r>
            <a:r>
              <a:rPr lang="en-US" sz="1500" b="1" dirty="0" smtClean="0">
                <a:solidFill>
                  <a:srgbClr val="FFFFFF"/>
                </a:solidFill>
              </a:rPr>
              <a:t>instance</a:t>
            </a:r>
            <a:r>
              <a:rPr lang="en-US" sz="1500" dirty="0" smtClean="0">
                <a:solidFill>
                  <a:srgbClr val="FFFFFF"/>
                </a:solidFill>
              </a:rPr>
              <a:t> of the class. The constructor method name is the same as the class name.</a:t>
            </a:r>
          </a:p>
          <a:p>
            <a:r>
              <a:rPr lang="en-US" sz="1500" dirty="0" smtClean="0">
                <a:solidFill>
                  <a:srgbClr val="FFFFFF"/>
                </a:solidFill>
              </a:rPr>
              <a:t>Constructors are extremely important, as they allow you to setup all the data for </a:t>
            </a:r>
            <a:r>
              <a:rPr lang="en-US" sz="1500" b="1" dirty="0" smtClean="0">
                <a:solidFill>
                  <a:srgbClr val="FFFFFF"/>
                </a:solidFill>
              </a:rPr>
              <a:t>each instance of the class</a:t>
            </a:r>
            <a:r>
              <a:rPr lang="en-US" sz="1500" dirty="0" smtClean="0">
                <a:solidFill>
                  <a:srgbClr val="FFFFFF"/>
                </a:solidFill>
              </a:rPr>
              <a:t>.</a:t>
            </a:r>
          </a:p>
          <a:p>
            <a:r>
              <a:rPr lang="en-US" sz="1500" dirty="0" smtClean="0">
                <a:solidFill>
                  <a:srgbClr val="FFFFFF"/>
                </a:solidFill>
              </a:rPr>
              <a:t>We often pass data about the instance of that class into the constructor, so that we can setup </a:t>
            </a:r>
            <a:r>
              <a:rPr lang="en-US" sz="1500" dirty="0" smtClean="0">
                <a:solidFill>
                  <a:srgbClr val="FFFFFF"/>
                </a:solidFill>
              </a:rPr>
              <a:t>that instance with relevant data.</a:t>
            </a:r>
            <a:endParaRPr lang="en-US" sz="1500" dirty="0" smtClean="0">
              <a:solidFill>
                <a:srgbClr val="FFFFFF"/>
              </a:solidFill>
            </a:endParaRPr>
          </a:p>
          <a:p>
            <a:r>
              <a:rPr lang="en-US" sz="1500" dirty="0" smtClean="0">
                <a:solidFill>
                  <a:srgbClr val="FFFFFF"/>
                </a:solidFill>
              </a:rPr>
              <a:t>Here, we see that the Dog has a constructor method that takes the dog’s name, breed, favorite food, and gender and sets up the properties of that class instance based on those parameters.</a:t>
            </a:r>
          </a:p>
          <a:p>
            <a:r>
              <a:rPr lang="en-US" sz="1500" dirty="0" smtClean="0">
                <a:solidFill>
                  <a:srgbClr val="FFFFFF"/>
                </a:solidFill>
              </a:rPr>
              <a:t>Constructors also allow us to initialize data that does not come from the parameters, such as setting the parrot’s </a:t>
            </a:r>
            <a:r>
              <a:rPr lang="en-US" sz="1500" dirty="0" err="1" smtClean="0">
                <a:solidFill>
                  <a:srgbClr val="FFFFFF"/>
                </a:solidFill>
              </a:rPr>
              <a:t>PhrasesHeader</a:t>
            </a:r>
            <a:r>
              <a:rPr lang="en-US" sz="1500" dirty="0" smtClean="0">
                <a:solidFill>
                  <a:srgbClr val="FFFFFF"/>
                </a:solidFill>
              </a:rPr>
              <a:t> property to a brand new hash set at the time of construction.</a:t>
            </a:r>
            <a:endParaRPr lang="en-US" sz="1500" dirty="0">
              <a:solidFill>
                <a:srgbClr val="FFFFFF"/>
              </a:solidFill>
            </a:endParaRPr>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22407" y="4322353"/>
            <a:ext cx="7336908" cy="2421776"/>
          </a:xfrm>
          <a:prstGeom prst="rect">
            <a:avLst/>
          </a:prstGeom>
        </p:spPr>
      </p:pic>
    </p:spTree>
    <p:extLst>
      <p:ext uri="{BB962C8B-B14F-4D97-AF65-F5344CB8AC3E}">
        <p14:creationId xmlns:p14="http://schemas.microsoft.com/office/powerpoint/2010/main" val="29605234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Practical: Abstraction and Encapsulation</a:t>
            </a:r>
            <a:endParaRPr lang="en-US" dirty="0"/>
          </a:p>
        </p:txBody>
      </p:sp>
      <p:sp>
        <p:nvSpPr>
          <p:cNvPr id="3" name="Content Placeholder 2"/>
          <p:cNvSpPr>
            <a:spLocks noGrp="1"/>
          </p:cNvSpPr>
          <p:nvPr>
            <p:ph idx="1"/>
          </p:nvPr>
        </p:nvSpPr>
        <p:spPr/>
        <p:txBody>
          <a:bodyPr>
            <a:normAutofit/>
          </a:bodyPr>
          <a:lstStyle/>
          <a:p>
            <a:r>
              <a:rPr lang="en-US" dirty="0" smtClean="0"/>
              <a:t>You will make an interface, </a:t>
            </a:r>
            <a:r>
              <a:rPr lang="en-US" i="1" dirty="0" err="1" smtClean="0"/>
              <a:t>IPerson.cs</a:t>
            </a:r>
            <a:r>
              <a:rPr lang="en-US" dirty="0" smtClean="0"/>
              <a:t>, which implements </a:t>
            </a:r>
            <a:r>
              <a:rPr lang="en-US" i="1" dirty="0" err="1" smtClean="0"/>
              <a:t>IGenderable</a:t>
            </a:r>
            <a:r>
              <a:rPr lang="en-US" i="1" dirty="0" smtClean="0"/>
              <a:t>, </a:t>
            </a:r>
            <a:r>
              <a:rPr lang="en-US" i="1" dirty="0" err="1" smtClean="0"/>
              <a:t>IWalkable</a:t>
            </a:r>
            <a:r>
              <a:rPr lang="en-US" i="1" dirty="0" smtClean="0"/>
              <a:t>, </a:t>
            </a:r>
            <a:r>
              <a:rPr lang="en-US" dirty="0" smtClean="0"/>
              <a:t>and</a:t>
            </a:r>
            <a:r>
              <a:rPr lang="en-US" i="1" dirty="0" smtClean="0"/>
              <a:t> </a:t>
            </a:r>
            <a:r>
              <a:rPr lang="en-US" i="1" dirty="0" err="1" smtClean="0"/>
              <a:t>IEatable</a:t>
            </a:r>
            <a:endParaRPr lang="en-US" dirty="0" smtClean="0"/>
          </a:p>
          <a:p>
            <a:r>
              <a:rPr lang="en-US" dirty="0" smtClean="0"/>
              <a:t>Properties in </a:t>
            </a:r>
            <a:r>
              <a:rPr lang="en-US" dirty="0" err="1" smtClean="0"/>
              <a:t>IPerson</a:t>
            </a:r>
            <a:r>
              <a:rPr lang="en-US" dirty="0" smtClean="0"/>
              <a:t>:</a:t>
            </a:r>
          </a:p>
          <a:p>
            <a:pPr lvl="1"/>
            <a:r>
              <a:rPr lang="en-US" dirty="0" smtClean="0"/>
              <a:t>Name: String</a:t>
            </a:r>
          </a:p>
          <a:p>
            <a:pPr lvl="1"/>
            <a:r>
              <a:rPr lang="en-US" dirty="0" smtClean="0"/>
              <a:t>Age: </a:t>
            </a:r>
            <a:r>
              <a:rPr lang="en-US" dirty="0" err="1" smtClean="0"/>
              <a:t>int</a:t>
            </a:r>
            <a:endParaRPr lang="en-US" dirty="0" smtClean="0"/>
          </a:p>
          <a:p>
            <a:pPr lvl="1"/>
            <a:r>
              <a:rPr lang="en-US" dirty="0" smtClean="0"/>
              <a:t>Hobbies: </a:t>
            </a:r>
            <a:r>
              <a:rPr lang="en-US" dirty="0" err="1" smtClean="0"/>
              <a:t>HashSet</a:t>
            </a:r>
            <a:r>
              <a:rPr lang="en-US" dirty="0" smtClean="0"/>
              <a:t>&lt;string&gt;()</a:t>
            </a:r>
          </a:p>
          <a:p>
            <a:r>
              <a:rPr lang="en-US" dirty="0" smtClean="0"/>
              <a:t>Methods in </a:t>
            </a:r>
            <a:r>
              <a:rPr lang="en-US" dirty="0" err="1" smtClean="0"/>
              <a:t>IPerson</a:t>
            </a:r>
            <a:r>
              <a:rPr lang="en-US" dirty="0" smtClean="0"/>
              <a:t>:</a:t>
            </a:r>
          </a:p>
          <a:p>
            <a:pPr lvl="1"/>
            <a:r>
              <a:rPr lang="en-US" dirty="0" smtClean="0"/>
              <a:t>void Talk(): If the person does not have a hobby, it will print to the console: </a:t>
            </a:r>
            <a:r>
              <a:rPr lang="en-US" i="1" dirty="0" smtClean="0"/>
              <a:t>I don’t have anything to talk about</a:t>
            </a:r>
            <a:r>
              <a:rPr lang="en-US" dirty="0" smtClean="0"/>
              <a:t>; if the person has hobbies, it will talk about one of the hobbies</a:t>
            </a:r>
          </a:p>
          <a:p>
            <a:pPr lvl="1"/>
            <a:r>
              <a:rPr lang="en-US" dirty="0" smtClean="0"/>
              <a:t>void </a:t>
            </a:r>
            <a:r>
              <a:rPr lang="en-US" dirty="0" err="1" smtClean="0"/>
              <a:t>AddHoby</a:t>
            </a:r>
            <a:r>
              <a:rPr lang="en-US" dirty="0" smtClean="0"/>
              <a:t>(string hobby): will add an entry to the set of hobbies</a:t>
            </a:r>
          </a:p>
          <a:p>
            <a:r>
              <a:rPr lang="en-US" dirty="0" smtClean="0"/>
              <a:t>You will then write </a:t>
            </a:r>
            <a:r>
              <a:rPr lang="en-US" i="1" dirty="0" err="1" smtClean="0"/>
              <a:t>Person.cs</a:t>
            </a:r>
            <a:r>
              <a:rPr lang="en-US" dirty="0" smtClean="0"/>
              <a:t>, which will implement </a:t>
            </a:r>
            <a:r>
              <a:rPr lang="en-US" dirty="0" err="1" smtClean="0"/>
              <a:t>IPerson</a:t>
            </a:r>
            <a:r>
              <a:rPr lang="en-US" dirty="0" smtClean="0"/>
              <a:t>!</a:t>
            </a:r>
            <a:endParaRPr lang="en-US" i="1" dirty="0"/>
          </a:p>
        </p:txBody>
      </p:sp>
    </p:spTree>
    <p:extLst>
      <p:ext uri="{BB962C8B-B14F-4D97-AF65-F5344CB8AC3E}">
        <p14:creationId xmlns:p14="http://schemas.microsoft.com/office/powerpoint/2010/main" val="15843396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Advanced OOP: Inheritance and Polymorphism</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7115847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42017" y="1228121"/>
            <a:ext cx="6798082" cy="4401758"/>
          </a:xfrm>
          <a:prstGeom prst="rect">
            <a:avLst/>
          </a:prstGeom>
        </p:spPr>
      </p:pic>
      <p:sp>
        <p:nvSpPr>
          <p:cNvPr id="2" name="Title 1"/>
          <p:cNvSpPr>
            <a:spLocks noGrp="1"/>
          </p:cNvSpPr>
          <p:nvPr>
            <p:ph type="title"/>
          </p:nvPr>
        </p:nvSpPr>
        <p:spPr>
          <a:xfrm>
            <a:off x="492370" y="516835"/>
            <a:ext cx="3084844" cy="2103875"/>
          </a:xfrm>
        </p:spPr>
        <p:txBody>
          <a:bodyPr>
            <a:normAutofit/>
          </a:bodyPr>
          <a:lstStyle/>
          <a:p>
            <a:r>
              <a:rPr lang="en-US" sz="3600">
                <a:solidFill>
                  <a:srgbClr val="FFFFFF"/>
                </a:solidFill>
              </a:rPr>
              <a:t>What is inheritance?</a:t>
            </a:r>
          </a:p>
        </p:txBody>
      </p:sp>
      <p:sp>
        <p:nvSpPr>
          <p:cNvPr id="3" name="Content Placeholder 2"/>
          <p:cNvSpPr>
            <a:spLocks noGrp="1"/>
          </p:cNvSpPr>
          <p:nvPr>
            <p:ph idx="1"/>
          </p:nvPr>
        </p:nvSpPr>
        <p:spPr>
          <a:xfrm>
            <a:off x="492371" y="2653800"/>
            <a:ext cx="3084844" cy="3335519"/>
          </a:xfrm>
        </p:spPr>
        <p:txBody>
          <a:bodyPr>
            <a:normAutofit/>
          </a:bodyPr>
          <a:lstStyle/>
          <a:p>
            <a:pPr>
              <a:lnSpc>
                <a:spcPct val="70000"/>
              </a:lnSpc>
            </a:pPr>
            <a:r>
              <a:rPr lang="en-US" sz="1400" dirty="0">
                <a:solidFill>
                  <a:srgbClr val="FFFFFF"/>
                </a:solidFill>
              </a:rPr>
              <a:t>Inheritance is the concept of allowing classes to be created that exist "on top" of other classes. </a:t>
            </a:r>
          </a:p>
          <a:p>
            <a:pPr>
              <a:lnSpc>
                <a:spcPct val="70000"/>
              </a:lnSpc>
            </a:pPr>
            <a:r>
              <a:rPr lang="en-US" sz="1400" dirty="0">
                <a:solidFill>
                  <a:srgbClr val="FFFFFF"/>
                </a:solidFill>
              </a:rPr>
              <a:t>For example, we can make a class for mammals, and have dogs inherit from that class. Often, we will inherit from abstract or partial classes. </a:t>
            </a:r>
          </a:p>
          <a:p>
            <a:pPr>
              <a:lnSpc>
                <a:spcPct val="70000"/>
              </a:lnSpc>
            </a:pPr>
            <a:r>
              <a:rPr lang="en-US" sz="1400" dirty="0">
                <a:solidFill>
                  <a:srgbClr val="FFFFFF"/>
                </a:solidFill>
              </a:rPr>
              <a:t>Is is often useful to make an abstract class, which is a "partial class", or to use virtual methods when making a class. You can't make a new instance of an abstract class since it's incomplete, but you can inherit from them and build on top of them.</a:t>
            </a:r>
          </a:p>
          <a:p>
            <a:pPr>
              <a:lnSpc>
                <a:spcPct val="70000"/>
              </a:lnSpc>
            </a:pPr>
            <a:r>
              <a:rPr lang="en-US" sz="1400" dirty="0">
                <a:solidFill>
                  <a:srgbClr val="FFFFFF"/>
                </a:solidFill>
              </a:rPr>
              <a:t>Our Mammal class was an abstract class, and our </a:t>
            </a:r>
            <a:r>
              <a:rPr lang="en-US" sz="1400" dirty="0" err="1">
                <a:solidFill>
                  <a:srgbClr val="FFFFFF"/>
                </a:solidFill>
              </a:rPr>
              <a:t>HoneyBadger</a:t>
            </a:r>
            <a:r>
              <a:rPr lang="en-US" sz="1400" dirty="0">
                <a:solidFill>
                  <a:srgbClr val="FFFFFF"/>
                </a:solidFill>
              </a:rPr>
              <a:t> class inherits the Mammal class and finishes it up.</a:t>
            </a:r>
          </a:p>
        </p:txBody>
      </p:sp>
    </p:spTree>
    <p:extLst>
      <p:ext uri="{BB962C8B-B14F-4D97-AF65-F5344CB8AC3E}">
        <p14:creationId xmlns:p14="http://schemas.microsoft.com/office/powerpoint/2010/main" val="7163452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Multiple Inheritance</a:t>
            </a:r>
            <a:endParaRPr lang="en-US" dirty="0"/>
          </a:p>
        </p:txBody>
      </p:sp>
      <p:sp>
        <p:nvSpPr>
          <p:cNvPr id="3" name="Content Placeholder 2"/>
          <p:cNvSpPr>
            <a:spLocks noGrp="1"/>
          </p:cNvSpPr>
          <p:nvPr>
            <p:ph idx="1"/>
          </p:nvPr>
        </p:nvSpPr>
        <p:spPr/>
        <p:txBody>
          <a:bodyPr/>
          <a:lstStyle/>
          <a:p>
            <a:r>
              <a:rPr lang="en-US" dirty="0" smtClean="0"/>
              <a:t>Interfaces and classes can both inherit from multiple interfaces at a time. This allows us to create small interfaces that describe a very reusable slice of functionality. </a:t>
            </a:r>
            <a:endParaRPr lang="en-US" dirty="0"/>
          </a:p>
          <a:p>
            <a:r>
              <a:rPr lang="en-US" dirty="0" smtClean="0"/>
              <a:t>For example, our animals all can move! But they all move in different ways.</a:t>
            </a:r>
          </a:p>
          <a:p>
            <a:r>
              <a:rPr lang="en-US" dirty="0" smtClean="0"/>
              <a:t>Rather than declare that all our animals follow the interface rules of </a:t>
            </a:r>
            <a:r>
              <a:rPr lang="en-US" dirty="0" err="1" smtClean="0"/>
              <a:t>IWalkable</a:t>
            </a:r>
            <a:r>
              <a:rPr lang="en-US" dirty="0" smtClean="0"/>
              <a:t>, or </a:t>
            </a:r>
            <a:r>
              <a:rPr lang="en-US" dirty="0" err="1" smtClean="0"/>
              <a:t>IFlyable</a:t>
            </a:r>
            <a:r>
              <a:rPr lang="en-US" dirty="0" smtClean="0"/>
              <a:t>, we have each particular abstract class define inherit from </a:t>
            </a:r>
            <a:r>
              <a:rPr lang="en-US" dirty="0" err="1" smtClean="0"/>
              <a:t>IAnimal</a:t>
            </a:r>
            <a:r>
              <a:rPr lang="en-US" dirty="0" smtClean="0"/>
              <a:t> and whichever movement patterns describe them best.</a:t>
            </a:r>
          </a:p>
          <a:p>
            <a:pPr lvl="1"/>
            <a:r>
              <a:rPr lang="en-US" dirty="0" smtClean="0"/>
              <a:t>Mammal inherits from </a:t>
            </a:r>
            <a:r>
              <a:rPr lang="en-US" dirty="0" err="1" smtClean="0"/>
              <a:t>IWalkable</a:t>
            </a:r>
            <a:r>
              <a:rPr lang="en-US" dirty="0" smtClean="0"/>
              <a:t> and </a:t>
            </a:r>
            <a:r>
              <a:rPr lang="en-US" dirty="0" err="1" smtClean="0"/>
              <a:t>IAnimal</a:t>
            </a:r>
            <a:endParaRPr lang="en-US" dirty="0" smtClean="0"/>
          </a:p>
          <a:p>
            <a:pPr lvl="1"/>
            <a:r>
              <a:rPr lang="en-US" dirty="0" smtClean="0"/>
              <a:t>Avian inherits from </a:t>
            </a:r>
            <a:r>
              <a:rPr lang="en-US" dirty="0" err="1" smtClean="0"/>
              <a:t>IWalkable</a:t>
            </a:r>
            <a:r>
              <a:rPr lang="en-US" dirty="0" smtClean="0"/>
              <a:t>, </a:t>
            </a:r>
            <a:r>
              <a:rPr lang="en-US" dirty="0" err="1" smtClean="0"/>
              <a:t>IFlyable</a:t>
            </a:r>
            <a:r>
              <a:rPr lang="en-US" dirty="0" smtClean="0"/>
              <a:t>, and </a:t>
            </a:r>
            <a:r>
              <a:rPr lang="en-US" dirty="0" err="1" smtClean="0"/>
              <a:t>IAnimal</a:t>
            </a:r>
            <a:endParaRPr lang="en-US" dirty="0"/>
          </a:p>
          <a:p>
            <a:r>
              <a:rPr lang="en-US" dirty="0" smtClean="0"/>
              <a:t>This can be extended to a school of thought known as </a:t>
            </a:r>
            <a:r>
              <a:rPr lang="en-US" i="1" dirty="0" smtClean="0"/>
              <a:t>composition over inheritance</a:t>
            </a:r>
          </a:p>
          <a:p>
            <a:pPr lvl="1"/>
            <a:r>
              <a:rPr lang="en-US" dirty="0">
                <a:hlinkClick r:id="rId2"/>
              </a:rPr>
              <a:t>https://</a:t>
            </a:r>
            <a:r>
              <a:rPr lang="en-US" dirty="0" smtClean="0">
                <a:hlinkClick r:id="rId2"/>
              </a:rPr>
              <a:t>en.wikipedia.org/wiki/Composition_over_inheritance</a:t>
            </a:r>
            <a:endParaRPr lang="en-US" dirty="0" smtClean="0"/>
          </a:p>
          <a:p>
            <a:endParaRPr lang="en-US" dirty="0"/>
          </a:p>
        </p:txBody>
      </p:sp>
    </p:spTree>
    <p:extLst>
      <p:ext uri="{BB962C8B-B14F-4D97-AF65-F5344CB8AC3E}">
        <p14:creationId xmlns:p14="http://schemas.microsoft.com/office/powerpoint/2010/main" val="19483326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polymorphism?</a:t>
            </a:r>
          </a:p>
        </p:txBody>
      </p:sp>
      <p:sp>
        <p:nvSpPr>
          <p:cNvPr id="3" name="Content Placeholder 2"/>
          <p:cNvSpPr>
            <a:spLocks noGrp="1"/>
          </p:cNvSpPr>
          <p:nvPr>
            <p:ph idx="1"/>
          </p:nvPr>
        </p:nvSpPr>
        <p:spPr/>
        <p:txBody>
          <a:bodyPr/>
          <a:lstStyle/>
          <a:p>
            <a:r>
              <a:rPr lang="en-US" dirty="0"/>
              <a:t>Polymorphism is the concept of your classes using the same name to represent the same action occurring, but in different ways. This comes in two forms: overriding, and </a:t>
            </a:r>
            <a:r>
              <a:rPr lang="en-US" dirty="0" smtClean="0"/>
              <a:t>overloading</a:t>
            </a:r>
          </a:p>
          <a:p>
            <a:endParaRPr lang="en-US" dirty="0"/>
          </a:p>
        </p:txBody>
      </p:sp>
    </p:spTree>
    <p:extLst>
      <p:ext uri="{BB962C8B-B14F-4D97-AF65-F5344CB8AC3E}">
        <p14:creationId xmlns:p14="http://schemas.microsoft.com/office/powerpoint/2010/main" val="16661643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91393" y="640080"/>
            <a:ext cx="4699329" cy="5577840"/>
          </a:xfrm>
          <a:prstGeom prst="rect">
            <a:avLst/>
          </a:prstGeom>
        </p:spPr>
      </p:pic>
      <p:sp>
        <p:nvSpPr>
          <p:cNvPr id="2" name="Title 1"/>
          <p:cNvSpPr>
            <a:spLocks noGrp="1"/>
          </p:cNvSpPr>
          <p:nvPr>
            <p:ph type="title"/>
          </p:nvPr>
        </p:nvSpPr>
        <p:spPr>
          <a:xfrm>
            <a:off x="492370" y="516835"/>
            <a:ext cx="3084844" cy="2103875"/>
          </a:xfrm>
        </p:spPr>
        <p:txBody>
          <a:bodyPr>
            <a:normAutofit/>
          </a:bodyPr>
          <a:lstStyle/>
          <a:p>
            <a:r>
              <a:rPr lang="en-US" sz="3600">
                <a:solidFill>
                  <a:srgbClr val="FFFFFF"/>
                </a:solidFill>
              </a:rPr>
              <a:t>Overloading</a:t>
            </a:r>
          </a:p>
        </p:txBody>
      </p:sp>
      <p:sp>
        <p:nvSpPr>
          <p:cNvPr id="3" name="Content Placeholder 2"/>
          <p:cNvSpPr>
            <a:spLocks noGrp="1"/>
          </p:cNvSpPr>
          <p:nvPr>
            <p:ph idx="1"/>
          </p:nvPr>
        </p:nvSpPr>
        <p:spPr>
          <a:xfrm>
            <a:off x="492371" y="2653800"/>
            <a:ext cx="3084844" cy="3335519"/>
          </a:xfrm>
        </p:spPr>
        <p:txBody>
          <a:bodyPr>
            <a:normAutofit/>
          </a:bodyPr>
          <a:lstStyle/>
          <a:p>
            <a:r>
              <a:rPr lang="en-US" sz="1500" dirty="0" smtClean="0">
                <a:solidFill>
                  <a:srgbClr val="FFFFFF"/>
                </a:solidFill>
              </a:rPr>
              <a:t>Overloading is </a:t>
            </a:r>
            <a:r>
              <a:rPr lang="en-US" sz="1500" dirty="0">
                <a:solidFill>
                  <a:srgbClr val="FFFFFF"/>
                </a:solidFill>
              </a:rPr>
              <a:t>when a class has a method with the same </a:t>
            </a:r>
            <a:r>
              <a:rPr lang="en-US" sz="1500" dirty="0" smtClean="0">
                <a:solidFill>
                  <a:srgbClr val="FFFFFF"/>
                </a:solidFill>
              </a:rPr>
              <a:t>signature and return type, but different parameters. It is common to see overloads calling other overloads with different parameters. </a:t>
            </a:r>
          </a:p>
          <a:p>
            <a:r>
              <a:rPr lang="en-US" sz="1500" dirty="0" smtClean="0">
                <a:solidFill>
                  <a:srgbClr val="FFFFFF"/>
                </a:solidFill>
              </a:rPr>
              <a:t>Here, we see how a Dog has two </a:t>
            </a:r>
            <a:r>
              <a:rPr lang="en-US" sz="1500" i="1" dirty="0" err="1" smtClean="0">
                <a:solidFill>
                  <a:srgbClr val="FFFFFF"/>
                </a:solidFill>
              </a:rPr>
              <a:t>DoTrick</a:t>
            </a:r>
            <a:r>
              <a:rPr lang="en-US" sz="1500" dirty="0" smtClean="0">
                <a:solidFill>
                  <a:srgbClr val="FFFFFF"/>
                </a:solidFill>
              </a:rPr>
              <a:t> overloads: one of them has no particular trick specified, while one of them allows you to specify which trick to have the dog perform.</a:t>
            </a:r>
          </a:p>
        </p:txBody>
      </p:sp>
    </p:spTree>
    <p:extLst>
      <p:ext uri="{BB962C8B-B14F-4D97-AF65-F5344CB8AC3E}">
        <p14:creationId xmlns:p14="http://schemas.microsoft.com/office/powerpoint/2010/main" val="40554666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42017" y="1746474"/>
            <a:ext cx="6798082" cy="3365051"/>
          </a:xfrm>
          <a:prstGeom prst="rect">
            <a:avLst/>
          </a:prstGeom>
        </p:spPr>
      </p:pic>
      <p:sp>
        <p:nvSpPr>
          <p:cNvPr id="2" name="Title 1"/>
          <p:cNvSpPr>
            <a:spLocks noGrp="1"/>
          </p:cNvSpPr>
          <p:nvPr>
            <p:ph type="title"/>
          </p:nvPr>
        </p:nvSpPr>
        <p:spPr>
          <a:xfrm>
            <a:off x="492370" y="516835"/>
            <a:ext cx="3084844" cy="2103875"/>
          </a:xfrm>
        </p:spPr>
        <p:txBody>
          <a:bodyPr>
            <a:normAutofit/>
          </a:bodyPr>
          <a:lstStyle/>
          <a:p>
            <a:r>
              <a:rPr lang="en-US" sz="3600">
                <a:solidFill>
                  <a:srgbClr val="FFFFFF"/>
                </a:solidFill>
              </a:rPr>
              <a:t>Overriding</a:t>
            </a:r>
          </a:p>
        </p:txBody>
      </p:sp>
      <p:sp>
        <p:nvSpPr>
          <p:cNvPr id="3" name="Content Placeholder 2"/>
          <p:cNvSpPr>
            <a:spLocks noGrp="1"/>
          </p:cNvSpPr>
          <p:nvPr>
            <p:ph idx="1"/>
          </p:nvPr>
        </p:nvSpPr>
        <p:spPr>
          <a:xfrm>
            <a:off x="492371" y="2653800"/>
            <a:ext cx="3084844" cy="3335519"/>
          </a:xfrm>
        </p:spPr>
        <p:txBody>
          <a:bodyPr>
            <a:normAutofit/>
          </a:bodyPr>
          <a:lstStyle/>
          <a:p>
            <a:pPr>
              <a:lnSpc>
                <a:spcPct val="70000"/>
              </a:lnSpc>
            </a:pPr>
            <a:r>
              <a:rPr lang="en-US" sz="1300" dirty="0" smtClean="0">
                <a:solidFill>
                  <a:srgbClr val="FFFFFF"/>
                </a:solidFill>
              </a:rPr>
              <a:t>Overriding </a:t>
            </a:r>
            <a:r>
              <a:rPr lang="en-US" sz="1300" dirty="0">
                <a:solidFill>
                  <a:srgbClr val="FFFFFF"/>
                </a:solidFill>
              </a:rPr>
              <a:t>is when a child class makes a method that overrides a parent class's version of the same </a:t>
            </a:r>
            <a:r>
              <a:rPr lang="en-US" sz="1300" dirty="0" smtClean="0">
                <a:solidFill>
                  <a:srgbClr val="FFFFFF"/>
                </a:solidFill>
              </a:rPr>
              <a:t>method. </a:t>
            </a:r>
          </a:p>
          <a:p>
            <a:pPr>
              <a:lnSpc>
                <a:spcPct val="70000"/>
              </a:lnSpc>
            </a:pPr>
            <a:r>
              <a:rPr lang="en-US" sz="1300" dirty="0" smtClean="0">
                <a:solidFill>
                  <a:srgbClr val="FFFFFF"/>
                </a:solidFill>
              </a:rPr>
              <a:t>Even if we override a method on our child class, inside of our class we can actually still call our parent methods by using the </a:t>
            </a:r>
            <a:r>
              <a:rPr lang="en-US" sz="1300" i="1" dirty="0" smtClean="0">
                <a:solidFill>
                  <a:srgbClr val="FFFFFF"/>
                </a:solidFill>
              </a:rPr>
              <a:t>base</a:t>
            </a:r>
            <a:r>
              <a:rPr lang="en-US" sz="1300" dirty="0" smtClean="0">
                <a:solidFill>
                  <a:srgbClr val="FFFFFF"/>
                </a:solidFill>
              </a:rPr>
              <a:t> reference. </a:t>
            </a:r>
          </a:p>
          <a:p>
            <a:pPr>
              <a:lnSpc>
                <a:spcPct val="70000"/>
              </a:lnSpc>
            </a:pPr>
            <a:r>
              <a:rPr lang="en-US" sz="1300" dirty="0" smtClean="0">
                <a:solidFill>
                  <a:srgbClr val="FFFFFF"/>
                </a:solidFill>
              </a:rPr>
              <a:t>We see this in most of our animals. This demonstration can be found in </a:t>
            </a:r>
            <a:r>
              <a:rPr lang="en-US" sz="1300" i="1" dirty="0" err="1" smtClean="0">
                <a:solidFill>
                  <a:srgbClr val="FFFFFF"/>
                </a:solidFill>
              </a:rPr>
              <a:t>Parrot.cs</a:t>
            </a:r>
            <a:r>
              <a:rPr lang="en-US" sz="1300" dirty="0" smtClean="0">
                <a:solidFill>
                  <a:srgbClr val="FFFFFF"/>
                </a:solidFill>
              </a:rPr>
              <a:t>, where the Parrot will only eat if it’s their </a:t>
            </a:r>
            <a:r>
              <a:rPr lang="en-US" sz="1300" dirty="0" err="1" smtClean="0">
                <a:solidFill>
                  <a:srgbClr val="FFFFFF"/>
                </a:solidFill>
              </a:rPr>
              <a:t>prefered</a:t>
            </a:r>
            <a:r>
              <a:rPr lang="en-US" sz="1300" dirty="0" smtClean="0">
                <a:solidFill>
                  <a:srgbClr val="FFFFFF"/>
                </a:solidFill>
              </a:rPr>
              <a:t> food.</a:t>
            </a:r>
          </a:p>
        </p:txBody>
      </p:sp>
    </p:spTree>
    <p:extLst>
      <p:ext uri="{BB962C8B-B14F-4D97-AF65-F5344CB8AC3E}">
        <p14:creationId xmlns:p14="http://schemas.microsoft.com/office/powerpoint/2010/main" val="39899099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Abstract and virtual methods </a:t>
            </a:r>
          </a:p>
        </p:txBody>
      </p:sp>
      <p:sp>
        <p:nvSpPr>
          <p:cNvPr id="3" name="Content Placeholder 2"/>
          <p:cNvSpPr>
            <a:spLocks noGrp="1"/>
          </p:cNvSpPr>
          <p:nvPr>
            <p:ph idx="1"/>
          </p:nvPr>
        </p:nvSpPr>
        <p:spPr/>
        <p:txBody>
          <a:bodyPr/>
          <a:lstStyle/>
          <a:p>
            <a:r>
              <a:rPr lang="en-US" dirty="0"/>
              <a:t>Abstract methods are when methods are described in a class, but not defined; it's allowing a class to describe the thing that it will need. </a:t>
            </a:r>
            <a:endParaRPr lang="en-US" dirty="0" smtClean="0"/>
          </a:p>
          <a:p>
            <a:r>
              <a:rPr lang="en-US" dirty="0"/>
              <a:t>Virtual methods are "suggestions" that a class can follow. They can be overridden, or they can be used by their children.</a:t>
            </a:r>
          </a:p>
        </p:txBody>
      </p:sp>
    </p:spTree>
    <p:extLst>
      <p:ext uri="{BB962C8B-B14F-4D97-AF65-F5344CB8AC3E}">
        <p14:creationId xmlns:p14="http://schemas.microsoft.com/office/powerpoint/2010/main" val="1239880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Practical: Putting it all together</a:t>
            </a:r>
            <a:endParaRPr lang="en-US" dirty="0"/>
          </a:p>
        </p:txBody>
      </p:sp>
      <p:sp>
        <p:nvSpPr>
          <p:cNvPr id="3" name="Content Placeholder 2"/>
          <p:cNvSpPr>
            <a:spLocks noGrp="1"/>
          </p:cNvSpPr>
          <p:nvPr>
            <p:ph idx="1"/>
          </p:nvPr>
        </p:nvSpPr>
        <p:spPr/>
        <p:txBody>
          <a:bodyPr/>
          <a:lstStyle/>
          <a:p>
            <a:r>
              <a:rPr lang="en-US" dirty="0"/>
              <a:t>Make a new animal, Cat, that </a:t>
            </a:r>
            <a:r>
              <a:rPr lang="en-US" dirty="0" smtClean="0"/>
              <a:t>inherits from Mammal</a:t>
            </a:r>
            <a:r>
              <a:rPr lang="en-US" dirty="0"/>
              <a:t>. </a:t>
            </a:r>
            <a:endParaRPr lang="en-US" dirty="0" smtClean="0"/>
          </a:p>
          <a:p>
            <a:r>
              <a:rPr lang="en-US" dirty="0"/>
              <a:t>Cats should have a </a:t>
            </a:r>
            <a:r>
              <a:rPr lang="en-US" dirty="0" smtClean="0"/>
              <a:t>private </a:t>
            </a:r>
            <a:r>
              <a:rPr lang="en-US" dirty="0" err="1" smtClean="0"/>
              <a:t>readonly</a:t>
            </a:r>
            <a:r>
              <a:rPr lang="en-US" dirty="0" smtClean="0"/>
              <a:t> property </a:t>
            </a:r>
            <a:r>
              <a:rPr lang="en-US" dirty="0"/>
              <a:t>called </a:t>
            </a:r>
            <a:r>
              <a:rPr lang="en-US" dirty="0" err="1" smtClean="0"/>
              <a:t>HumanTolerance</a:t>
            </a:r>
            <a:r>
              <a:rPr lang="en-US" dirty="0" smtClean="0"/>
              <a:t>, </a:t>
            </a:r>
            <a:r>
              <a:rPr lang="en-US" dirty="0"/>
              <a:t>which describes how many times it can stand being told to speak before it stops talking and prints the message: "{CATNAME} is bored and does not want to speak"; after being fed, this human toleration is set to the value provided at time of </a:t>
            </a:r>
            <a:r>
              <a:rPr lang="en-US" dirty="0" smtClean="0"/>
              <a:t>construction</a:t>
            </a:r>
          </a:p>
          <a:p>
            <a:r>
              <a:rPr lang="en-US" dirty="0" smtClean="0"/>
              <a:t>Making the cat class is an example of </a:t>
            </a:r>
            <a:r>
              <a:rPr lang="en-US" i="1" dirty="0" smtClean="0"/>
              <a:t>abstraction</a:t>
            </a:r>
            <a:endParaRPr lang="en-US" dirty="0" smtClean="0"/>
          </a:p>
          <a:p>
            <a:r>
              <a:rPr lang="en-US" dirty="0" smtClean="0"/>
              <a:t>Making the cat class have a </a:t>
            </a:r>
            <a:r>
              <a:rPr lang="en-US" dirty="0" err="1" smtClean="0"/>
              <a:t>readonly</a:t>
            </a:r>
            <a:r>
              <a:rPr lang="en-US" dirty="0" smtClean="0"/>
              <a:t> property called </a:t>
            </a:r>
            <a:r>
              <a:rPr lang="en-US" dirty="0" err="1" smtClean="0"/>
              <a:t>HumanTolerance</a:t>
            </a:r>
            <a:r>
              <a:rPr lang="en-US" dirty="0" smtClean="0"/>
              <a:t> that it uses internally is </a:t>
            </a:r>
            <a:r>
              <a:rPr lang="en-US" i="1" dirty="0" smtClean="0"/>
              <a:t>encapsulation</a:t>
            </a:r>
            <a:r>
              <a:rPr lang="en-US" dirty="0" smtClean="0"/>
              <a:t>.</a:t>
            </a:r>
          </a:p>
          <a:p>
            <a:r>
              <a:rPr lang="en-US" dirty="0" smtClean="0"/>
              <a:t>Having cat inherit from Mammal is inheritance. </a:t>
            </a:r>
          </a:p>
          <a:p>
            <a:r>
              <a:rPr lang="en-US" dirty="0" smtClean="0"/>
              <a:t>Having the cat override speak and call the parent’s speak method internally is </a:t>
            </a:r>
            <a:r>
              <a:rPr lang="en-US" i="1" dirty="0" smtClean="0"/>
              <a:t>polymorphism.</a:t>
            </a:r>
            <a:endParaRPr lang="en-US" dirty="0"/>
          </a:p>
        </p:txBody>
      </p:sp>
    </p:spTree>
    <p:extLst>
      <p:ext uri="{BB962C8B-B14F-4D97-AF65-F5344CB8AC3E}">
        <p14:creationId xmlns:p14="http://schemas.microsoft.com/office/powerpoint/2010/main" val="13385124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Basic OOP</a:t>
            </a:r>
            <a:r>
              <a:rPr lang="en-US" dirty="0"/>
              <a:t>: Abstraction </a:t>
            </a:r>
            <a:r>
              <a:rPr lang="en-US" dirty="0" smtClean="0"/>
              <a:t> and Encapsulation</a:t>
            </a:r>
            <a:endParaRPr lang="en-US" dirty="0"/>
          </a:p>
        </p:txBody>
      </p:sp>
      <p:sp>
        <p:nvSpPr>
          <p:cNvPr id="4" name="Subtitle 3"/>
          <p:cNvSpPr>
            <a:spLocks noGrp="1"/>
          </p:cNvSpPr>
          <p:nvPr>
            <p:ph type="subTitle" idx="1"/>
          </p:nvPr>
        </p:nvSpPr>
        <p:spPr/>
        <p:txBody>
          <a:bodyPr/>
          <a:lstStyle/>
          <a:p>
            <a:endParaRPr lang="en-US"/>
          </a:p>
        </p:txBody>
      </p:sp>
    </p:spTree>
    <p:extLst>
      <p:ext uri="{BB962C8B-B14F-4D97-AF65-F5344CB8AC3E}">
        <p14:creationId xmlns:p14="http://schemas.microsoft.com/office/powerpoint/2010/main" val="14449675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Object Oriented Programming?</a:t>
            </a:r>
          </a:p>
        </p:txBody>
      </p:sp>
      <p:sp>
        <p:nvSpPr>
          <p:cNvPr id="3" name="Content Placeholder 2"/>
          <p:cNvSpPr>
            <a:spLocks noGrp="1"/>
          </p:cNvSpPr>
          <p:nvPr>
            <p:ph idx="1"/>
          </p:nvPr>
        </p:nvSpPr>
        <p:spPr/>
        <p:txBody>
          <a:bodyPr/>
          <a:lstStyle/>
          <a:p>
            <a:r>
              <a:rPr lang="en-US" dirty="0"/>
              <a:t>OOP is the practice of developing code in a manner where the focus is on the data, and the methods that it can perform. </a:t>
            </a:r>
            <a:endParaRPr lang="en-US" dirty="0" smtClean="0"/>
          </a:p>
          <a:p>
            <a:r>
              <a:rPr lang="en-US" dirty="0" smtClean="0"/>
              <a:t>Each </a:t>
            </a:r>
            <a:r>
              <a:rPr lang="en-US" dirty="0"/>
              <a:t>object only cares about </a:t>
            </a:r>
            <a:r>
              <a:rPr lang="en-US" dirty="0" smtClean="0"/>
              <a:t>itself</a:t>
            </a:r>
            <a:r>
              <a:rPr lang="en-US" dirty="0"/>
              <a:t> </a:t>
            </a:r>
            <a:r>
              <a:rPr lang="en-US" dirty="0" smtClean="0"/>
              <a:t>and how it interacts with itself, and other objects.</a:t>
            </a:r>
          </a:p>
          <a:p>
            <a:r>
              <a:rPr lang="en-US" dirty="0" smtClean="0"/>
              <a:t>Objects </a:t>
            </a:r>
            <a:r>
              <a:rPr lang="en-US" dirty="0"/>
              <a:t>are generally noun-like; for example, </a:t>
            </a:r>
            <a:r>
              <a:rPr lang="en-US" i="1" dirty="0" smtClean="0"/>
              <a:t>Pidgeon</a:t>
            </a:r>
            <a:r>
              <a:rPr lang="en-US" dirty="0" smtClean="0"/>
              <a:t> or </a:t>
            </a:r>
            <a:r>
              <a:rPr lang="en-US" i="1" dirty="0" smtClean="0"/>
              <a:t>Dog</a:t>
            </a:r>
            <a:r>
              <a:rPr lang="en-US" dirty="0" smtClean="0"/>
              <a:t>.</a:t>
            </a:r>
          </a:p>
          <a:p>
            <a:r>
              <a:rPr lang="en-US" dirty="0" smtClean="0"/>
              <a:t>Even non-physical things and concepts can be represented in an OOP manner:</a:t>
            </a:r>
          </a:p>
          <a:p>
            <a:pPr lvl="1"/>
            <a:r>
              <a:rPr lang="en-US" dirty="0" smtClean="0"/>
              <a:t>Lists are a representation of any ordered set of </a:t>
            </a:r>
            <a:r>
              <a:rPr lang="en-US" i="1" dirty="0" smtClean="0"/>
              <a:t>things</a:t>
            </a:r>
            <a:endParaRPr lang="en-US" dirty="0" smtClean="0"/>
          </a:p>
          <a:p>
            <a:pPr lvl="1"/>
            <a:r>
              <a:rPr lang="en-US" dirty="0" smtClean="0"/>
              <a:t>Sets are a representation of any unique set of </a:t>
            </a:r>
            <a:r>
              <a:rPr lang="en-US" i="1" dirty="0" smtClean="0"/>
              <a:t>things</a:t>
            </a:r>
            <a:endParaRPr lang="en-US" dirty="0" smtClean="0"/>
          </a:p>
          <a:p>
            <a:pPr lvl="1"/>
            <a:r>
              <a:rPr lang="en-US" dirty="0" smtClean="0"/>
              <a:t>Tweets are a representation of not-funny quips people say and images they post of their food.</a:t>
            </a:r>
          </a:p>
          <a:p>
            <a:endParaRPr lang="en-US" dirty="0"/>
          </a:p>
        </p:txBody>
      </p:sp>
    </p:spTree>
    <p:extLst>
      <p:ext uri="{BB962C8B-B14F-4D97-AF65-F5344CB8AC3E}">
        <p14:creationId xmlns:p14="http://schemas.microsoft.com/office/powerpoint/2010/main" val="1416774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are the fundamentals of OOP</a:t>
            </a:r>
            <a:r>
              <a:rPr lang="en-US" dirty="0" smtClean="0"/>
              <a:t>?	</a:t>
            </a:r>
            <a:endParaRPr lang="en-US" dirty="0"/>
          </a:p>
        </p:txBody>
      </p:sp>
      <p:sp>
        <p:nvSpPr>
          <p:cNvPr id="3" name="Content Placeholder 2"/>
          <p:cNvSpPr>
            <a:spLocks noGrp="1"/>
          </p:cNvSpPr>
          <p:nvPr>
            <p:ph idx="1"/>
          </p:nvPr>
        </p:nvSpPr>
        <p:spPr/>
        <p:txBody>
          <a:bodyPr/>
          <a:lstStyle/>
          <a:p>
            <a:r>
              <a:rPr lang="en-US" u="sng" dirty="0" smtClean="0"/>
              <a:t>Abstraction</a:t>
            </a:r>
            <a:r>
              <a:rPr lang="en-US" dirty="0" smtClean="0"/>
              <a:t>: grouping and representing meaningful data together</a:t>
            </a:r>
          </a:p>
          <a:p>
            <a:r>
              <a:rPr lang="en-US" u="sng" dirty="0" smtClean="0"/>
              <a:t>Encapsulation</a:t>
            </a:r>
            <a:r>
              <a:rPr lang="en-US" dirty="0" smtClean="0"/>
              <a:t>: hiding internal logic that the outside world does not care about</a:t>
            </a:r>
          </a:p>
          <a:p>
            <a:r>
              <a:rPr lang="en-US" u="sng" dirty="0" smtClean="0"/>
              <a:t>Inheritance</a:t>
            </a:r>
            <a:r>
              <a:rPr lang="en-US" dirty="0" smtClean="0"/>
              <a:t>: objects can be based off other objects</a:t>
            </a:r>
          </a:p>
          <a:p>
            <a:r>
              <a:rPr lang="en-US" u="sng" dirty="0" smtClean="0"/>
              <a:t>Polymorphism</a:t>
            </a:r>
            <a:r>
              <a:rPr lang="en-US" dirty="0" smtClean="0"/>
              <a:t>: we can have many ways of doing the same method on a class.</a:t>
            </a:r>
            <a:endParaRPr lang="en-US" dirty="0"/>
          </a:p>
        </p:txBody>
      </p:sp>
    </p:spTree>
    <p:extLst>
      <p:ext uri="{BB962C8B-B14F-4D97-AF65-F5344CB8AC3E}">
        <p14:creationId xmlns:p14="http://schemas.microsoft.com/office/powerpoint/2010/main" val="9110217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1" name="Rectangle 10"/>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045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96533" y="516835"/>
            <a:ext cx="3609294" cy="2168269"/>
          </a:xfrm>
          <a:prstGeom prst="rect">
            <a:avLst/>
          </a:prstGeom>
        </p:spPr>
      </p:pic>
      <p:sp>
        <p:nvSpPr>
          <p:cNvPr id="13" name="Rectangle 12"/>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 y="0"/>
            <a:ext cx="754787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47894"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11902" y="4172896"/>
            <a:ext cx="4504363" cy="1463916"/>
          </a:xfrm>
          <a:prstGeom prst="rect">
            <a:avLst/>
          </a:prstGeom>
        </p:spPr>
      </p:pic>
      <p:sp>
        <p:nvSpPr>
          <p:cNvPr id="17" name="Rectangle 16"/>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47894" y="3396996"/>
            <a:ext cx="464256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097280" y="516835"/>
            <a:ext cx="5977937" cy="1666501"/>
          </a:xfrm>
        </p:spPr>
        <p:txBody>
          <a:bodyPr>
            <a:normAutofit/>
          </a:bodyPr>
          <a:lstStyle/>
          <a:p>
            <a:r>
              <a:rPr lang="en-US" sz="4000">
                <a:solidFill>
                  <a:srgbClr val="FFFFFF"/>
                </a:solidFill>
              </a:rPr>
              <a:t>What is abstraction?</a:t>
            </a:r>
          </a:p>
        </p:txBody>
      </p:sp>
      <p:sp>
        <p:nvSpPr>
          <p:cNvPr id="3" name="Content Placeholder 2"/>
          <p:cNvSpPr>
            <a:spLocks noGrp="1"/>
          </p:cNvSpPr>
          <p:nvPr>
            <p:ph idx="1"/>
          </p:nvPr>
        </p:nvSpPr>
        <p:spPr>
          <a:xfrm>
            <a:off x="1097279" y="2236304"/>
            <a:ext cx="5977938" cy="3652667"/>
          </a:xfrm>
        </p:spPr>
        <p:txBody>
          <a:bodyPr>
            <a:normAutofit/>
          </a:bodyPr>
          <a:lstStyle/>
          <a:p>
            <a:r>
              <a:rPr lang="en-US" sz="1800" dirty="0">
                <a:solidFill>
                  <a:srgbClr val="FFFFFF"/>
                </a:solidFill>
              </a:rPr>
              <a:t>Abstraction is the concept of taking your procedures and grouping them together in a reasonable fashion</a:t>
            </a:r>
            <a:r>
              <a:rPr lang="en-US" sz="1800" dirty="0" smtClean="0">
                <a:solidFill>
                  <a:srgbClr val="FFFFFF"/>
                </a:solidFill>
              </a:rPr>
              <a:t>.</a:t>
            </a:r>
          </a:p>
          <a:p>
            <a:r>
              <a:rPr lang="en-US" sz="1800" dirty="0" smtClean="0">
                <a:solidFill>
                  <a:srgbClr val="FFFFFF"/>
                </a:solidFill>
              </a:rPr>
              <a:t>On top, we see a procedural way of writing code without classes or objects. We just see a line by line description of what our program is supposed to do </a:t>
            </a:r>
            <a:r>
              <a:rPr lang="mr-IN" sz="1800" dirty="0" smtClean="0">
                <a:solidFill>
                  <a:srgbClr val="FFFFFF"/>
                </a:solidFill>
              </a:rPr>
              <a:t>–</a:t>
            </a:r>
            <a:r>
              <a:rPr lang="en-US" sz="1800" dirty="0" smtClean="0">
                <a:solidFill>
                  <a:srgbClr val="FFFFFF"/>
                </a:solidFill>
              </a:rPr>
              <a:t> it is very limited to the current intent of the program, and not very expandable.</a:t>
            </a:r>
          </a:p>
          <a:p>
            <a:r>
              <a:rPr lang="en-US" sz="1800" dirty="0" smtClean="0">
                <a:solidFill>
                  <a:srgbClr val="FFFFFF"/>
                </a:solidFill>
              </a:rPr>
              <a:t>Below, we see a grouping based on commonality. We make animals, of different types, by constructing new classes. </a:t>
            </a:r>
          </a:p>
          <a:p>
            <a:r>
              <a:rPr lang="en-US" sz="1800" dirty="0" smtClean="0">
                <a:solidFill>
                  <a:srgbClr val="FFFFFF"/>
                </a:solidFill>
              </a:rPr>
              <a:t>Let’s take a look at </a:t>
            </a:r>
            <a:r>
              <a:rPr lang="en-US" sz="1800" dirty="0" err="1" smtClean="0">
                <a:solidFill>
                  <a:srgbClr val="FFFFFF"/>
                </a:solidFill>
              </a:rPr>
              <a:t>IAnimal.cs</a:t>
            </a:r>
            <a:r>
              <a:rPr lang="en-US" sz="1800" dirty="0" smtClean="0">
                <a:solidFill>
                  <a:srgbClr val="FFFFFF"/>
                </a:solidFill>
              </a:rPr>
              <a:t> in order to see how we’d define an interface for our animal.</a:t>
            </a:r>
          </a:p>
          <a:p>
            <a:endParaRPr lang="en-US" sz="1800" dirty="0">
              <a:solidFill>
                <a:srgbClr val="FFFFFF"/>
              </a:solidFill>
            </a:endParaRPr>
          </a:p>
        </p:txBody>
      </p:sp>
    </p:spTree>
    <p:extLst>
      <p:ext uri="{BB962C8B-B14F-4D97-AF65-F5344CB8AC3E}">
        <p14:creationId xmlns:p14="http://schemas.microsoft.com/office/powerpoint/2010/main" val="28785181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Classes and Objects in C#</a:t>
            </a:r>
            <a:endParaRPr lang="en-US" dirty="0"/>
          </a:p>
        </p:txBody>
      </p:sp>
      <p:sp>
        <p:nvSpPr>
          <p:cNvPr id="3" name="Content Placeholder 2"/>
          <p:cNvSpPr>
            <a:spLocks noGrp="1"/>
          </p:cNvSpPr>
          <p:nvPr>
            <p:ph idx="1"/>
          </p:nvPr>
        </p:nvSpPr>
        <p:spPr/>
        <p:txBody>
          <a:bodyPr>
            <a:normAutofit/>
          </a:bodyPr>
          <a:lstStyle/>
          <a:p>
            <a:r>
              <a:rPr lang="en-US" dirty="0" smtClean="0"/>
              <a:t>In C#, we can practice Object Oriented programming by writing classes and making objects.</a:t>
            </a:r>
          </a:p>
          <a:p>
            <a:r>
              <a:rPr lang="en-US" dirty="0" smtClean="0"/>
              <a:t>Classes are a blueprint for a complex piece of data. Classes themselves are types just like integers and </a:t>
            </a:r>
            <a:r>
              <a:rPr lang="en-US" dirty="0" err="1" smtClean="0"/>
              <a:t>booleans</a:t>
            </a:r>
            <a:r>
              <a:rPr lang="en-US" dirty="0" smtClean="0"/>
              <a:t>, and don’t actually have any data of their own (with the exception of static data). Instead, they have properties and methods which describe data that instances of your objects will contain and functions they will perform.</a:t>
            </a:r>
          </a:p>
          <a:p>
            <a:r>
              <a:rPr lang="en-US" dirty="0" smtClean="0"/>
              <a:t>If you look in your </a:t>
            </a:r>
            <a:r>
              <a:rPr lang="en-US" i="1" dirty="0" smtClean="0"/>
              <a:t>classes</a:t>
            </a:r>
            <a:r>
              <a:rPr lang="en-US" dirty="0" smtClean="0"/>
              <a:t> folder, you’ll see all our classes for different types of animals!</a:t>
            </a:r>
          </a:p>
          <a:p>
            <a:r>
              <a:rPr lang="en-US" dirty="0" smtClean="0"/>
              <a:t>While classes are blueprints, we make new instances of the classes (see </a:t>
            </a:r>
            <a:r>
              <a:rPr lang="en-US" dirty="0" err="1" smtClean="0"/>
              <a:t>Program.cs</a:t>
            </a:r>
            <a:r>
              <a:rPr lang="en-US" dirty="0" smtClean="0"/>
              <a:t>). You can tell you are making an instance of a class by the use of the </a:t>
            </a:r>
            <a:r>
              <a:rPr lang="en-US" i="1" dirty="0" smtClean="0"/>
              <a:t>new</a:t>
            </a:r>
            <a:r>
              <a:rPr lang="en-US" dirty="0" smtClean="0"/>
              <a:t> keyword, followed by the constructor function of a class.</a:t>
            </a:r>
          </a:p>
          <a:p>
            <a:r>
              <a:rPr lang="en-US" dirty="0" smtClean="0"/>
              <a:t>These instances are self contained objects that have all the data and methods of that class. You can get or set the properties of that class instance and not affect other instances of that class.</a:t>
            </a:r>
            <a:endParaRPr lang="en-US" dirty="0"/>
          </a:p>
        </p:txBody>
      </p:sp>
    </p:spTree>
    <p:extLst>
      <p:ext uri="{BB962C8B-B14F-4D97-AF65-F5344CB8AC3E}">
        <p14:creationId xmlns:p14="http://schemas.microsoft.com/office/powerpoint/2010/main" val="11687850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encapsulation?</a:t>
            </a:r>
            <a:endParaRPr lang="en-US" dirty="0"/>
          </a:p>
        </p:txBody>
      </p:sp>
      <p:sp>
        <p:nvSpPr>
          <p:cNvPr id="3" name="Content Placeholder 2"/>
          <p:cNvSpPr>
            <a:spLocks noGrp="1"/>
          </p:cNvSpPr>
          <p:nvPr>
            <p:ph idx="1"/>
          </p:nvPr>
        </p:nvSpPr>
        <p:spPr/>
        <p:txBody>
          <a:bodyPr/>
          <a:lstStyle/>
          <a:p>
            <a:r>
              <a:rPr lang="en-US" dirty="0" smtClean="0"/>
              <a:t>Encapsulation </a:t>
            </a:r>
            <a:r>
              <a:rPr lang="en-US" dirty="0"/>
              <a:t>is the process of hiding internal data and logic from the outside. It can be seen as </a:t>
            </a:r>
            <a:r>
              <a:rPr lang="en-US" dirty="0" smtClean="0"/>
              <a:t>part </a:t>
            </a:r>
            <a:r>
              <a:rPr lang="en-US" dirty="0"/>
              <a:t>of DOING the </a:t>
            </a:r>
            <a:r>
              <a:rPr lang="en-US" dirty="0" smtClean="0"/>
              <a:t>abstraction</a:t>
            </a:r>
          </a:p>
          <a:p>
            <a:r>
              <a:rPr lang="en-US" dirty="0"/>
              <a:t>Real world example: you don't need to know how a dog's body works to know that when you feed your dog a steak, they eat the steak and digest it</a:t>
            </a:r>
            <a:r>
              <a:rPr lang="en-US" dirty="0" smtClean="0"/>
              <a:t>. (See </a:t>
            </a:r>
            <a:r>
              <a:rPr lang="en-US" dirty="0" err="1" smtClean="0"/>
              <a:t>dog.js</a:t>
            </a:r>
            <a:r>
              <a:rPr lang="en-US" dirty="0" smtClean="0"/>
              <a:t> </a:t>
            </a:r>
            <a:r>
              <a:rPr lang="en-US" i="1" dirty="0" smtClean="0"/>
              <a:t>Eat </a:t>
            </a:r>
            <a:r>
              <a:rPr lang="en-US" dirty="0" smtClean="0"/>
              <a:t>method for an abstraction of that!)</a:t>
            </a:r>
          </a:p>
          <a:p>
            <a:r>
              <a:rPr lang="en-US" dirty="0"/>
              <a:t>Real world example: You </a:t>
            </a:r>
            <a:r>
              <a:rPr lang="en-US" dirty="0" smtClean="0"/>
              <a:t>also don't </a:t>
            </a:r>
            <a:r>
              <a:rPr lang="en-US" dirty="0"/>
              <a:t>know how the parrot will decide to speak, but it will emulate something spoken to. You just want to get the result of it speaking</a:t>
            </a:r>
            <a:r>
              <a:rPr lang="en-US" dirty="0" smtClean="0"/>
              <a:t>.</a:t>
            </a:r>
          </a:p>
          <a:p>
            <a:r>
              <a:rPr lang="en-US" dirty="0"/>
              <a:t>This is useful because it allows us to focus on making objects that are self-contained: they perform what is expected of them, and we don't need to know how they do that.</a:t>
            </a:r>
          </a:p>
        </p:txBody>
      </p:sp>
    </p:spTree>
    <p:extLst>
      <p:ext uri="{BB962C8B-B14F-4D97-AF65-F5344CB8AC3E}">
        <p14:creationId xmlns:p14="http://schemas.microsoft.com/office/powerpoint/2010/main" val="18074862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35403" y="640080"/>
            <a:ext cx="6411310" cy="5577840"/>
          </a:xfrm>
          <a:prstGeom prst="rect">
            <a:avLst/>
          </a:prstGeom>
        </p:spPr>
      </p:pic>
      <p:sp>
        <p:nvSpPr>
          <p:cNvPr id="2" name="Title 1"/>
          <p:cNvSpPr>
            <a:spLocks noGrp="1"/>
          </p:cNvSpPr>
          <p:nvPr>
            <p:ph type="title"/>
          </p:nvPr>
        </p:nvSpPr>
        <p:spPr>
          <a:xfrm>
            <a:off x="492370" y="516835"/>
            <a:ext cx="3084844" cy="2103875"/>
          </a:xfrm>
        </p:spPr>
        <p:txBody>
          <a:bodyPr>
            <a:normAutofit/>
          </a:bodyPr>
          <a:lstStyle/>
          <a:p>
            <a:r>
              <a:rPr lang="en-US" sz="3600">
                <a:solidFill>
                  <a:srgbClr val="FFFFFF"/>
                </a:solidFill>
              </a:rPr>
              <a:t>What is an interface?</a:t>
            </a:r>
          </a:p>
        </p:txBody>
      </p:sp>
      <p:sp>
        <p:nvSpPr>
          <p:cNvPr id="3" name="Content Placeholder 2"/>
          <p:cNvSpPr>
            <a:spLocks noGrp="1"/>
          </p:cNvSpPr>
          <p:nvPr>
            <p:ph idx="1"/>
          </p:nvPr>
        </p:nvSpPr>
        <p:spPr>
          <a:xfrm>
            <a:off x="492371" y="2653800"/>
            <a:ext cx="3084844" cy="3335519"/>
          </a:xfrm>
        </p:spPr>
        <p:txBody>
          <a:bodyPr>
            <a:normAutofit/>
          </a:bodyPr>
          <a:lstStyle/>
          <a:p>
            <a:r>
              <a:rPr lang="en-US" sz="1500" dirty="0">
                <a:solidFill>
                  <a:srgbClr val="FFFFFF"/>
                </a:solidFill>
              </a:rPr>
              <a:t>An interface is a contract that describes what a class has and how it is expected to behave.</a:t>
            </a:r>
          </a:p>
          <a:p>
            <a:r>
              <a:rPr lang="en-US" sz="1500" dirty="0" smtClean="0">
                <a:solidFill>
                  <a:srgbClr val="FFFFFF"/>
                </a:solidFill>
              </a:rPr>
              <a:t>When </a:t>
            </a:r>
            <a:r>
              <a:rPr lang="en-US" sz="1500" dirty="0">
                <a:solidFill>
                  <a:srgbClr val="FFFFFF"/>
                </a:solidFill>
              </a:rPr>
              <a:t>we make animals, they would </a:t>
            </a:r>
            <a:r>
              <a:rPr lang="en-US" sz="1500" dirty="0" smtClean="0">
                <a:solidFill>
                  <a:srgbClr val="FFFFFF"/>
                </a:solidFill>
              </a:rPr>
              <a:t>implement </a:t>
            </a:r>
            <a:r>
              <a:rPr lang="en-US" sz="1500" dirty="0" err="1" smtClean="0">
                <a:solidFill>
                  <a:srgbClr val="FFFFFF"/>
                </a:solidFill>
              </a:rPr>
              <a:t>IAnimal</a:t>
            </a:r>
            <a:r>
              <a:rPr lang="en-US" sz="1500" dirty="0">
                <a:solidFill>
                  <a:srgbClr val="FFFFFF"/>
                </a:solidFill>
              </a:rPr>
              <a:t>, </a:t>
            </a:r>
            <a:r>
              <a:rPr lang="en-US" sz="1500" dirty="0" smtClean="0">
                <a:solidFill>
                  <a:srgbClr val="FFFFFF"/>
                </a:solidFill>
              </a:rPr>
              <a:t>which means they would have all the properties and methods defined in </a:t>
            </a:r>
            <a:r>
              <a:rPr lang="en-US" sz="1500" dirty="0" err="1" smtClean="0">
                <a:solidFill>
                  <a:srgbClr val="FFFFFF"/>
                </a:solidFill>
              </a:rPr>
              <a:t>Ianimal</a:t>
            </a:r>
            <a:r>
              <a:rPr lang="en-US" sz="1500" dirty="0" smtClean="0">
                <a:solidFill>
                  <a:srgbClr val="FFFFFF"/>
                </a:solidFill>
              </a:rPr>
              <a:t>.</a:t>
            </a:r>
          </a:p>
          <a:p>
            <a:r>
              <a:rPr lang="en-US" sz="1500" dirty="0" smtClean="0">
                <a:solidFill>
                  <a:srgbClr val="FFFFFF"/>
                </a:solidFill>
              </a:rPr>
              <a:t>Interfaces can implement other interfaces, as well!</a:t>
            </a:r>
            <a:endParaRPr lang="en-US" sz="1500" dirty="0">
              <a:solidFill>
                <a:srgbClr val="FFFFFF"/>
              </a:solidFill>
            </a:endParaRPr>
          </a:p>
        </p:txBody>
      </p:sp>
    </p:spTree>
    <p:extLst>
      <p:ext uri="{BB962C8B-B14F-4D97-AF65-F5344CB8AC3E}">
        <p14:creationId xmlns:p14="http://schemas.microsoft.com/office/powerpoint/2010/main" val="29302594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6" name="Rectangle 15"/>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8" name="Rectangle 17"/>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42017" y="1398073"/>
            <a:ext cx="6798082" cy="4061853"/>
          </a:xfrm>
          <a:prstGeom prst="rect">
            <a:avLst/>
          </a:prstGeom>
        </p:spPr>
      </p:pic>
      <p:sp>
        <p:nvSpPr>
          <p:cNvPr id="2" name="Title 1"/>
          <p:cNvSpPr>
            <a:spLocks noGrp="1"/>
          </p:cNvSpPr>
          <p:nvPr>
            <p:ph type="title"/>
          </p:nvPr>
        </p:nvSpPr>
        <p:spPr>
          <a:xfrm>
            <a:off x="492370" y="516835"/>
            <a:ext cx="3084844" cy="2103875"/>
          </a:xfrm>
        </p:spPr>
        <p:txBody>
          <a:bodyPr>
            <a:normAutofit/>
          </a:bodyPr>
          <a:lstStyle/>
          <a:p>
            <a:r>
              <a:rPr lang="en-US" sz="3600">
                <a:solidFill>
                  <a:srgbClr val="FFFFFF"/>
                </a:solidFill>
              </a:rPr>
              <a:t>How do we implement an interface in C#?</a:t>
            </a:r>
          </a:p>
        </p:txBody>
      </p:sp>
      <p:sp>
        <p:nvSpPr>
          <p:cNvPr id="3" name="Content Placeholder 2"/>
          <p:cNvSpPr>
            <a:spLocks noGrp="1"/>
          </p:cNvSpPr>
          <p:nvPr>
            <p:ph idx="1"/>
          </p:nvPr>
        </p:nvSpPr>
        <p:spPr>
          <a:xfrm>
            <a:off x="492371" y="2653800"/>
            <a:ext cx="3084844" cy="3335519"/>
          </a:xfrm>
        </p:spPr>
        <p:txBody>
          <a:bodyPr>
            <a:normAutofit/>
          </a:bodyPr>
          <a:lstStyle/>
          <a:p>
            <a:r>
              <a:rPr lang="en-US" sz="1500" dirty="0">
                <a:solidFill>
                  <a:srgbClr val="FFFFFF"/>
                </a:solidFill>
              </a:rPr>
              <a:t>Implementation is a fulfillment of an interface; to implement an interface, your class needs to have all the properties and methods defined in the interface.</a:t>
            </a:r>
          </a:p>
          <a:p>
            <a:r>
              <a:rPr lang="en-US" sz="1500" dirty="0">
                <a:solidFill>
                  <a:srgbClr val="FFFFFF"/>
                </a:solidFill>
              </a:rPr>
              <a:t>Our </a:t>
            </a:r>
            <a:r>
              <a:rPr lang="en-US" sz="1500" i="1" dirty="0">
                <a:solidFill>
                  <a:srgbClr val="FFFFFF"/>
                </a:solidFill>
              </a:rPr>
              <a:t>Mammal</a:t>
            </a:r>
            <a:r>
              <a:rPr lang="en-US" sz="1500" dirty="0">
                <a:solidFill>
                  <a:srgbClr val="FFFFFF"/>
                </a:solidFill>
              </a:rPr>
              <a:t> class is going to implement </a:t>
            </a:r>
            <a:r>
              <a:rPr lang="en-US" sz="1500" dirty="0" smtClean="0">
                <a:solidFill>
                  <a:srgbClr val="FFFFFF"/>
                </a:solidFill>
              </a:rPr>
              <a:t>3 interfaces:</a:t>
            </a:r>
          </a:p>
          <a:p>
            <a:pPr lvl="1"/>
            <a:r>
              <a:rPr lang="en-US" sz="1300" dirty="0" err="1" smtClean="0">
                <a:solidFill>
                  <a:srgbClr val="FFFFFF"/>
                </a:solidFill>
              </a:rPr>
              <a:t>IAnimal</a:t>
            </a:r>
            <a:endParaRPr lang="en-US" sz="1300" dirty="0" smtClean="0">
              <a:solidFill>
                <a:srgbClr val="FFFFFF"/>
              </a:solidFill>
            </a:endParaRPr>
          </a:p>
          <a:p>
            <a:pPr lvl="1"/>
            <a:r>
              <a:rPr lang="en-US" sz="1300" dirty="0" err="1" smtClean="0">
                <a:solidFill>
                  <a:srgbClr val="FFFFFF"/>
                </a:solidFill>
              </a:rPr>
              <a:t>IGenderable</a:t>
            </a:r>
            <a:endParaRPr lang="en-US" sz="1300" dirty="0" smtClean="0">
              <a:solidFill>
                <a:srgbClr val="FFFFFF"/>
              </a:solidFill>
            </a:endParaRPr>
          </a:p>
          <a:p>
            <a:pPr lvl="1"/>
            <a:r>
              <a:rPr lang="en-US" sz="1300" dirty="0" err="1" smtClean="0">
                <a:solidFill>
                  <a:srgbClr val="FFFFFF"/>
                </a:solidFill>
              </a:rPr>
              <a:t>IWalkable</a:t>
            </a:r>
            <a:endParaRPr lang="en-US" sz="1300" dirty="0" smtClean="0">
              <a:solidFill>
                <a:srgbClr val="FFFFFF"/>
              </a:solidFill>
            </a:endParaRPr>
          </a:p>
          <a:p>
            <a:r>
              <a:rPr lang="en-US" sz="1500" dirty="0" smtClean="0">
                <a:solidFill>
                  <a:srgbClr val="FFFFFF"/>
                </a:solidFill>
              </a:rPr>
              <a:t>As such, it must implement all methods and all properties from all those interfaces.</a:t>
            </a:r>
            <a:endParaRPr lang="en-US" sz="1500" dirty="0">
              <a:solidFill>
                <a:srgbClr val="FFFFFF"/>
              </a:solidFill>
            </a:endParaRPr>
          </a:p>
        </p:txBody>
      </p:sp>
    </p:spTree>
    <p:extLst>
      <p:ext uri="{BB962C8B-B14F-4D97-AF65-F5344CB8AC3E}">
        <p14:creationId xmlns:p14="http://schemas.microsoft.com/office/powerpoint/2010/main" val="479402989"/>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594</TotalTime>
  <Words>1629</Words>
  <Application>Microsoft Macintosh PowerPoint</Application>
  <PresentationFormat>Widescreen</PresentationFormat>
  <Paragraphs>92</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Calibri</vt:lpstr>
      <vt:lpstr>Calibri Light</vt:lpstr>
      <vt:lpstr>Mangal</vt:lpstr>
      <vt:lpstr>Retrospect</vt:lpstr>
      <vt:lpstr>Fundamentals of Obejct Oriented Programming</vt:lpstr>
      <vt:lpstr>Basic OOP: Abstraction  and Encapsulation</vt:lpstr>
      <vt:lpstr>What is Object Oriented Programming?</vt:lpstr>
      <vt:lpstr>What are the fundamentals of OOP? </vt:lpstr>
      <vt:lpstr>What is abstraction?</vt:lpstr>
      <vt:lpstr>Classes and Objects in C#</vt:lpstr>
      <vt:lpstr>What is encapsulation?</vt:lpstr>
      <vt:lpstr>What is an interface?</vt:lpstr>
      <vt:lpstr>How do we implement an interface in C#?</vt:lpstr>
      <vt:lpstr>Constructors and initialization</vt:lpstr>
      <vt:lpstr>Practical: Abstraction and Encapsulation</vt:lpstr>
      <vt:lpstr>Advanced OOP: Inheritance and Polymorphism</vt:lpstr>
      <vt:lpstr>What is inheritance?</vt:lpstr>
      <vt:lpstr>Multiple Inheritance</vt:lpstr>
      <vt:lpstr>What is polymorphism?</vt:lpstr>
      <vt:lpstr>Overloading</vt:lpstr>
      <vt:lpstr>Overriding</vt:lpstr>
      <vt:lpstr>Abstract and virtual methods </vt:lpstr>
      <vt:lpstr>Practical: Putting it all together</vt:lpstr>
    </vt:vector>
  </TitlesOfParts>
  <Company/>
  <LinksUpToDate>false</LinksUpToDate>
  <SharedDoc>false</SharedDoc>
  <HyperlinksChanged>false</HyperlinksChanged>
  <AppVersion>15.0032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Fundamentals of Obejct Oriented Programming</dc:title>
  <dc:creator>Phil Barresi</dc:creator>
  <cp:lastModifiedBy>Phil Barresi</cp:lastModifiedBy>
  <cp:revision>40</cp:revision>
  <cp:lastPrinted>2017-02-24T18:45:44Z</cp:lastPrinted>
  <dcterms:created xsi:type="dcterms:W3CDTF">2017-02-23T18:54:13Z</dcterms:created>
  <dcterms:modified xsi:type="dcterms:W3CDTF">2017-02-24T18:46:44Z</dcterms:modified>
</cp:coreProperties>
</file>