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58" r:id="rId4"/>
    <p:sldId id="260" r:id="rId5"/>
    <p:sldId id="261" r:id="rId6"/>
    <p:sldId id="259" r:id="rId7"/>
    <p:sldId id="262" r:id="rId8"/>
    <p:sldId id="263" r:id="rId9"/>
    <p:sldId id="264" r:id="rId10"/>
    <p:sldId id="277" r:id="rId11"/>
    <p:sldId id="276" r:id="rId12"/>
    <p:sldId id="275" r:id="rId13"/>
    <p:sldId id="265" r:id="rId14"/>
    <p:sldId id="274"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52"/>
    <p:restoredTop sz="94603"/>
  </p:normalViewPr>
  <p:slideViewPr>
    <p:cSldViewPr snapToGrid="0" snapToObjects="1">
      <p:cViewPr>
        <p:scale>
          <a:sx n="95" d="100"/>
          <a:sy n="95" d="100"/>
        </p:scale>
        <p:origin x="24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71D8-D820-6148-A8C3-6AB93A88404E}"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30D83-1156-A042-8EF2-668C780FFFA2}" type="slidenum">
              <a:rPr lang="en-US" smtClean="0"/>
              <a:t>‹#›</a:t>
            </a:fld>
            <a:endParaRPr lang="en-US"/>
          </a:p>
        </p:txBody>
      </p:sp>
    </p:spTree>
    <p:extLst>
      <p:ext uri="{BB962C8B-B14F-4D97-AF65-F5344CB8AC3E}">
        <p14:creationId xmlns:p14="http://schemas.microsoft.com/office/powerpoint/2010/main" val="1443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everyone, I'd like to welcome you to today's</a:t>
            </a:r>
            <a:r>
              <a:rPr lang="en-US" baseline="0" dirty="0" smtClean="0"/>
              <a:t> Lunch and Learn. Today we're going to be covering a concept called Object Oriented Programming, which is one of the first and most common coding patterns that you'll encounter in your day-to-day routine.</a:t>
            </a:r>
            <a:endParaRPr lang="en-US" dirty="0"/>
          </a:p>
        </p:txBody>
      </p:sp>
      <p:sp>
        <p:nvSpPr>
          <p:cNvPr id="4" name="Slide Number Placeholder 3"/>
          <p:cNvSpPr>
            <a:spLocks noGrp="1"/>
          </p:cNvSpPr>
          <p:nvPr>
            <p:ph type="sldNum" sz="quarter" idx="10"/>
          </p:nvPr>
        </p:nvSpPr>
        <p:spPr/>
        <p:txBody>
          <a:bodyPr/>
          <a:lstStyle/>
          <a:p>
            <a:fld id="{68730D83-1156-A042-8EF2-668C780FFFA2}" type="slidenum">
              <a:rPr lang="en-US" smtClean="0"/>
              <a:t>1</a:t>
            </a:fld>
            <a:endParaRPr lang="en-US"/>
          </a:p>
        </p:txBody>
      </p:sp>
    </p:spTree>
    <p:extLst>
      <p:ext uri="{BB962C8B-B14F-4D97-AF65-F5344CB8AC3E}">
        <p14:creationId xmlns:p14="http://schemas.microsoft.com/office/powerpoint/2010/main" val="201226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great deal to Object Oriented</a:t>
            </a:r>
            <a:r>
              <a:rPr lang="en-US" baseline="0" dirty="0" smtClean="0"/>
              <a:t> Programming, generally split into 4 major tenets that we'll see momentarily. Today, we're going to focus on the most basic concepts of OOP: Abstraction and Encapsulation.</a:t>
            </a:r>
          </a:p>
          <a:p>
            <a:endParaRPr lang="en-US" baseline="0" dirty="0" smtClean="0"/>
          </a:p>
          <a:p>
            <a:r>
              <a:rPr lang="en-US" baseline="0" dirty="0" smtClean="0"/>
              <a:t>Everything we do today falls under the umbrella of conveying intent with our programming. So with every line of code you read, think in terms of "what is the intent of that?". When you go to write code, think in terms of: "what is the intent of my current function?" </a:t>
            </a:r>
          </a:p>
        </p:txBody>
      </p:sp>
      <p:sp>
        <p:nvSpPr>
          <p:cNvPr id="4" name="Slide Number Placeholder 3"/>
          <p:cNvSpPr>
            <a:spLocks noGrp="1"/>
          </p:cNvSpPr>
          <p:nvPr>
            <p:ph type="sldNum" sz="quarter" idx="10"/>
          </p:nvPr>
        </p:nvSpPr>
        <p:spPr/>
        <p:txBody>
          <a:bodyPr/>
          <a:lstStyle/>
          <a:p>
            <a:fld id="{68730D83-1156-A042-8EF2-668C780FFFA2}" type="slidenum">
              <a:rPr lang="en-US" smtClean="0"/>
              <a:t>2</a:t>
            </a:fld>
            <a:endParaRPr lang="en-US"/>
          </a:p>
        </p:txBody>
      </p:sp>
    </p:spTree>
    <p:extLst>
      <p:ext uri="{BB962C8B-B14F-4D97-AF65-F5344CB8AC3E}">
        <p14:creationId xmlns:p14="http://schemas.microsoft.com/office/powerpoint/2010/main" val="125378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30D83-1156-A042-8EF2-668C780FFFA2}" type="slidenum">
              <a:rPr lang="en-US" smtClean="0"/>
              <a:t>3</a:t>
            </a:fld>
            <a:endParaRPr lang="en-US"/>
          </a:p>
        </p:txBody>
      </p:sp>
    </p:spTree>
    <p:extLst>
      <p:ext uri="{BB962C8B-B14F-4D97-AF65-F5344CB8AC3E}">
        <p14:creationId xmlns:p14="http://schemas.microsoft.com/office/powerpoint/2010/main" val="189956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smtClean="0"/>
              <a:t>Object Oriented </a:t>
            </a:r>
            <a:r>
              <a:rPr lang="en-US" dirty="0" smtClean="0"/>
              <a:t>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407" y="189540"/>
            <a:ext cx="6798082" cy="2634257"/>
          </a:xfrm>
          <a:prstGeom prst="rect">
            <a:avLst/>
          </a:prstGeom>
        </p:spPr>
      </p:pic>
      <p:sp>
        <p:nvSpPr>
          <p:cNvPr id="2" name="Title 1"/>
          <p:cNvSpPr>
            <a:spLocks noGrp="1"/>
          </p:cNvSpPr>
          <p:nvPr>
            <p:ph type="title"/>
          </p:nvPr>
        </p:nvSpPr>
        <p:spPr>
          <a:xfrm>
            <a:off x="228600" y="258418"/>
            <a:ext cx="3348614" cy="1150600"/>
          </a:xfrm>
        </p:spPr>
        <p:txBody>
          <a:bodyPr>
            <a:normAutofit/>
          </a:bodyPr>
          <a:lstStyle/>
          <a:p>
            <a:r>
              <a:rPr lang="en-US" sz="3600" dirty="0">
                <a:solidFill>
                  <a:srgbClr val="FFFFFF"/>
                </a:solidFill>
              </a:rPr>
              <a:t>Constructors and </a:t>
            </a:r>
            <a:r>
              <a:rPr lang="en-US" sz="3600" dirty="0" smtClean="0">
                <a:solidFill>
                  <a:srgbClr val="FFFFFF"/>
                </a:solidFill>
              </a:rPr>
              <a:t>initialization</a:t>
            </a:r>
            <a:endParaRPr lang="en-US" sz="3600" dirty="0">
              <a:solidFill>
                <a:srgbClr val="FFFFFF"/>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7912" y="2937668"/>
            <a:ext cx="6558713" cy="982663"/>
          </a:xfrm>
        </p:spPr>
      </p:pic>
      <p:sp>
        <p:nvSpPr>
          <p:cNvPr id="10" name="Content Placeholder 2"/>
          <p:cNvSpPr txBox="1">
            <a:spLocks/>
          </p:cNvSpPr>
          <p:nvPr/>
        </p:nvSpPr>
        <p:spPr>
          <a:xfrm>
            <a:off x="228600" y="1409018"/>
            <a:ext cx="3577637" cy="52338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smtClean="0">
                <a:solidFill>
                  <a:srgbClr val="FFFFFF"/>
                </a:solidFill>
              </a:rPr>
              <a:t>When creating a class, we create special methods call </a:t>
            </a:r>
            <a:r>
              <a:rPr lang="en-US" sz="1500" i="1" dirty="0" smtClean="0">
                <a:solidFill>
                  <a:srgbClr val="FFFFFF"/>
                </a:solidFill>
              </a:rPr>
              <a:t>constructors</a:t>
            </a:r>
            <a:r>
              <a:rPr lang="en-US" sz="1500" dirty="0" smtClean="0">
                <a:solidFill>
                  <a:srgbClr val="FFFFFF"/>
                </a:solidFill>
              </a:rPr>
              <a:t> that are called when we make a new </a:t>
            </a:r>
            <a:r>
              <a:rPr lang="en-US" sz="1500" b="1" dirty="0" smtClean="0">
                <a:solidFill>
                  <a:srgbClr val="FFFFFF"/>
                </a:solidFill>
              </a:rPr>
              <a:t>instance</a:t>
            </a:r>
            <a:r>
              <a:rPr lang="en-US" sz="1500" dirty="0" smtClean="0">
                <a:solidFill>
                  <a:srgbClr val="FFFFFF"/>
                </a:solidFill>
              </a:rPr>
              <a:t> of the class. The constructor method name is the same as the class name.</a:t>
            </a:r>
          </a:p>
          <a:p>
            <a:r>
              <a:rPr lang="en-US" sz="1500" dirty="0" smtClean="0">
                <a:solidFill>
                  <a:srgbClr val="FFFFFF"/>
                </a:solidFill>
              </a:rPr>
              <a:t>Constructors are extremely important, as they allow you to setup all the data for </a:t>
            </a:r>
            <a:r>
              <a:rPr lang="en-US" sz="1500" b="1" dirty="0" smtClean="0">
                <a:solidFill>
                  <a:srgbClr val="FFFFFF"/>
                </a:solidFill>
              </a:rPr>
              <a:t>each instance of the class</a:t>
            </a:r>
            <a:r>
              <a:rPr lang="en-US" sz="1500" dirty="0" smtClean="0">
                <a:solidFill>
                  <a:srgbClr val="FFFFFF"/>
                </a:solidFill>
              </a:rPr>
              <a:t>.</a:t>
            </a:r>
          </a:p>
          <a:p>
            <a:r>
              <a:rPr lang="en-US" sz="1500" dirty="0" smtClean="0">
                <a:solidFill>
                  <a:srgbClr val="FFFFFF"/>
                </a:solidFill>
              </a:rPr>
              <a:t>We often pass data about the instance of that class into the constructor, so that we can setup that instance with relevant data.</a:t>
            </a:r>
          </a:p>
          <a:p>
            <a:r>
              <a:rPr lang="en-US" sz="1500" dirty="0" smtClean="0">
                <a:solidFill>
                  <a:srgbClr val="FFFFFF"/>
                </a:solidFill>
              </a:rPr>
              <a:t>Here, we see that the Dog has a constructor method that takes the dog’s name, breed, favorite food, and gender and sets up the properties of that class instance based on those parameters.</a:t>
            </a:r>
          </a:p>
          <a:p>
            <a:r>
              <a:rPr lang="en-US" sz="1500" dirty="0" smtClean="0">
                <a:solidFill>
                  <a:srgbClr val="FFFFFF"/>
                </a:solidFill>
              </a:rPr>
              <a:t>Constructors also allow us to initialize data that does not come from the parameters, such as setting the parrot’s </a:t>
            </a:r>
            <a:r>
              <a:rPr lang="en-US" sz="1500" dirty="0" err="1" smtClean="0">
                <a:solidFill>
                  <a:srgbClr val="FFFFFF"/>
                </a:solidFill>
              </a:rPr>
              <a:t>PhrasesHeader</a:t>
            </a:r>
            <a:r>
              <a:rPr lang="en-US" sz="1500" dirty="0" smtClean="0">
                <a:solidFill>
                  <a:srgbClr val="FFFFFF"/>
                </a:solidFill>
              </a:rPr>
              <a:t> property to a brand new hash set at the time of construction.</a:t>
            </a:r>
            <a:endParaRPr lang="en-US" sz="1500" dirty="0">
              <a:solidFill>
                <a:srgbClr val="FFFFFF"/>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407" y="4322353"/>
            <a:ext cx="7336908" cy="2421776"/>
          </a:xfrm>
          <a:prstGeom prst="rect">
            <a:avLst/>
          </a:prstGeom>
        </p:spPr>
      </p:pic>
    </p:spTree>
    <p:extLst>
      <p:ext uri="{BB962C8B-B14F-4D97-AF65-F5344CB8AC3E}">
        <p14:creationId xmlns:p14="http://schemas.microsoft.com/office/powerpoint/2010/main" val="2960523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Abstraction and Encapsulation</a:t>
            </a:r>
            <a:endParaRPr lang="en-US" dirty="0"/>
          </a:p>
        </p:txBody>
      </p:sp>
      <p:sp>
        <p:nvSpPr>
          <p:cNvPr id="3" name="Content Placeholder 2"/>
          <p:cNvSpPr>
            <a:spLocks noGrp="1"/>
          </p:cNvSpPr>
          <p:nvPr>
            <p:ph idx="1"/>
          </p:nvPr>
        </p:nvSpPr>
        <p:spPr/>
        <p:txBody>
          <a:bodyPr>
            <a:normAutofit/>
          </a:bodyPr>
          <a:lstStyle/>
          <a:p>
            <a:r>
              <a:rPr lang="en-US" dirty="0" smtClean="0"/>
              <a:t>You will make an interface, </a:t>
            </a:r>
            <a:r>
              <a:rPr lang="en-US" i="1" dirty="0" err="1" smtClean="0"/>
              <a:t>IPerson.cs</a:t>
            </a:r>
            <a:r>
              <a:rPr lang="en-US" dirty="0" smtClean="0"/>
              <a:t>, which implements </a:t>
            </a:r>
            <a:r>
              <a:rPr lang="en-US" i="1" dirty="0" err="1" smtClean="0"/>
              <a:t>IGenderable</a:t>
            </a:r>
            <a:r>
              <a:rPr lang="en-US" i="1" dirty="0" smtClean="0"/>
              <a:t>, </a:t>
            </a:r>
            <a:r>
              <a:rPr lang="en-US" i="1" dirty="0" err="1" smtClean="0"/>
              <a:t>IWalkable</a:t>
            </a:r>
            <a:r>
              <a:rPr lang="en-US" i="1" dirty="0" smtClean="0"/>
              <a:t>, </a:t>
            </a:r>
            <a:r>
              <a:rPr lang="en-US" dirty="0" smtClean="0"/>
              <a:t>and</a:t>
            </a:r>
            <a:r>
              <a:rPr lang="en-US" i="1" dirty="0" smtClean="0"/>
              <a:t> </a:t>
            </a:r>
            <a:r>
              <a:rPr lang="en-US" i="1" dirty="0" err="1" smtClean="0"/>
              <a:t>IEatable</a:t>
            </a:r>
            <a:endParaRPr lang="en-US" dirty="0" smtClean="0"/>
          </a:p>
          <a:p>
            <a:r>
              <a:rPr lang="en-US" dirty="0" smtClean="0"/>
              <a:t>Properties in </a:t>
            </a:r>
            <a:r>
              <a:rPr lang="en-US" dirty="0" err="1" smtClean="0"/>
              <a:t>IPerson</a:t>
            </a:r>
            <a:r>
              <a:rPr lang="en-US" dirty="0" smtClean="0"/>
              <a:t>:</a:t>
            </a:r>
          </a:p>
          <a:p>
            <a:pPr lvl="1"/>
            <a:r>
              <a:rPr lang="en-US" dirty="0" smtClean="0"/>
              <a:t>Name: String</a:t>
            </a:r>
          </a:p>
          <a:p>
            <a:pPr lvl="1"/>
            <a:r>
              <a:rPr lang="en-US" dirty="0" smtClean="0"/>
              <a:t>Age: </a:t>
            </a:r>
            <a:r>
              <a:rPr lang="en-US" dirty="0" err="1" smtClean="0"/>
              <a:t>int</a:t>
            </a:r>
            <a:endParaRPr lang="en-US" dirty="0" smtClean="0"/>
          </a:p>
          <a:p>
            <a:pPr lvl="1"/>
            <a:r>
              <a:rPr lang="en-US" dirty="0" smtClean="0"/>
              <a:t>Hobbies: </a:t>
            </a:r>
            <a:r>
              <a:rPr lang="en-US" dirty="0" err="1" smtClean="0"/>
              <a:t>HashSet</a:t>
            </a:r>
            <a:r>
              <a:rPr lang="en-US" dirty="0" smtClean="0"/>
              <a:t>&lt;string&gt;()</a:t>
            </a:r>
          </a:p>
          <a:p>
            <a:r>
              <a:rPr lang="en-US" dirty="0" smtClean="0"/>
              <a:t>Methods in </a:t>
            </a:r>
            <a:r>
              <a:rPr lang="en-US" dirty="0" err="1" smtClean="0"/>
              <a:t>IPerson</a:t>
            </a:r>
            <a:r>
              <a:rPr lang="en-US" dirty="0" smtClean="0"/>
              <a:t>:</a:t>
            </a:r>
          </a:p>
          <a:p>
            <a:pPr lvl="1"/>
            <a:r>
              <a:rPr lang="en-US" dirty="0" smtClean="0"/>
              <a:t>void Talk(): If the person does not have a hobby, it will print to the console: </a:t>
            </a:r>
            <a:r>
              <a:rPr lang="en-US" i="1" dirty="0" smtClean="0"/>
              <a:t>I don’t have anything to talk about</a:t>
            </a:r>
            <a:r>
              <a:rPr lang="en-US" dirty="0" smtClean="0"/>
              <a:t>; if the person has hobbies, it will talk about one of the hobbies</a:t>
            </a:r>
          </a:p>
          <a:p>
            <a:pPr lvl="1"/>
            <a:r>
              <a:rPr lang="en-US" dirty="0" smtClean="0"/>
              <a:t>void </a:t>
            </a:r>
            <a:r>
              <a:rPr lang="en-US" dirty="0" err="1" smtClean="0"/>
              <a:t>AddHoby</a:t>
            </a:r>
            <a:r>
              <a:rPr lang="en-US" dirty="0" smtClean="0"/>
              <a:t>(string hobby): will add an entry to the set of hobbies</a:t>
            </a:r>
          </a:p>
          <a:p>
            <a:r>
              <a:rPr lang="en-US" dirty="0" smtClean="0"/>
              <a:t>You will then write </a:t>
            </a:r>
            <a:r>
              <a:rPr lang="en-US" i="1" dirty="0" err="1" smtClean="0"/>
              <a:t>Person.cs</a:t>
            </a:r>
            <a:r>
              <a:rPr lang="en-US" dirty="0" smtClean="0"/>
              <a:t>, which will implement </a:t>
            </a:r>
            <a:r>
              <a:rPr lang="en-US" dirty="0" err="1" smtClean="0"/>
              <a:t>IPerson</a:t>
            </a:r>
            <a:r>
              <a:rPr lang="en-US" dirty="0" smtClean="0"/>
              <a:t>!</a:t>
            </a:r>
            <a:endParaRPr lang="en-US" i="1" dirty="0"/>
          </a:p>
        </p:txBody>
      </p:sp>
    </p:spTree>
    <p:extLst>
      <p:ext uri="{BB962C8B-B14F-4D97-AF65-F5344CB8AC3E}">
        <p14:creationId xmlns:p14="http://schemas.microsoft.com/office/powerpoint/2010/main" val="1584339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Inheritance and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158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28121"/>
            <a:ext cx="6798082" cy="4401758"/>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inheritance?</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400" dirty="0">
                <a:solidFill>
                  <a:srgbClr val="FFFFFF"/>
                </a:solidFill>
              </a:rPr>
              <a:t>Inheritance is the concept of allowing classes to be created that exist "on top" of other classes. </a:t>
            </a:r>
          </a:p>
          <a:p>
            <a:pPr>
              <a:lnSpc>
                <a:spcPct val="70000"/>
              </a:lnSpc>
            </a:pPr>
            <a:r>
              <a:rPr lang="en-US" sz="1400" dirty="0">
                <a:solidFill>
                  <a:srgbClr val="FFFFFF"/>
                </a:solidFill>
              </a:rPr>
              <a:t>For example, we can make a class for mammals, and have dogs inherit from that class. Often, we will inherit from abstract or partial classes. </a:t>
            </a:r>
          </a:p>
          <a:p>
            <a:pPr>
              <a:lnSpc>
                <a:spcPct val="70000"/>
              </a:lnSpc>
            </a:pPr>
            <a:r>
              <a:rPr lang="en-US" sz="1400" dirty="0">
                <a:solidFill>
                  <a:srgbClr val="FFFFFF"/>
                </a:solidFill>
              </a:rPr>
              <a:t>Is is often useful to make an abstract class, which is a "partial class", or to use virtual methods when making a class. You can't make a new instance of an abstract class since it's incomplete, but you can inherit from them and build on top of them.</a:t>
            </a:r>
          </a:p>
          <a:p>
            <a:pPr>
              <a:lnSpc>
                <a:spcPct val="70000"/>
              </a:lnSpc>
            </a:pPr>
            <a:r>
              <a:rPr lang="en-US" sz="1400" dirty="0">
                <a:solidFill>
                  <a:srgbClr val="FFFFFF"/>
                </a:solidFill>
              </a:rPr>
              <a:t>Our Mammal class was an abstract class, and our </a:t>
            </a:r>
            <a:r>
              <a:rPr lang="en-US" sz="1400" dirty="0" err="1">
                <a:solidFill>
                  <a:srgbClr val="FFFFFF"/>
                </a:solidFill>
              </a:rPr>
              <a:t>HoneyBadger</a:t>
            </a:r>
            <a:r>
              <a:rPr lang="en-US" sz="1400" dirty="0">
                <a:solidFill>
                  <a:srgbClr val="FFFFFF"/>
                </a:solidFill>
              </a:rPr>
              <a:t> class inherits the Mammal class and finishes it up.</a:t>
            </a:r>
          </a:p>
        </p:txBody>
      </p:sp>
    </p:spTree>
    <p:extLst>
      <p:ext uri="{BB962C8B-B14F-4D97-AF65-F5344CB8AC3E}">
        <p14:creationId xmlns:p14="http://schemas.microsoft.com/office/powerpoint/2010/main" val="716345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93" y="640080"/>
            <a:ext cx="4699329"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Overloading</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smtClean="0">
                <a:solidFill>
                  <a:srgbClr val="FFFFFF"/>
                </a:solidFill>
              </a:rPr>
              <a:t>Overloading is </a:t>
            </a:r>
            <a:r>
              <a:rPr lang="en-US" sz="1500" dirty="0">
                <a:solidFill>
                  <a:srgbClr val="FFFFFF"/>
                </a:solidFill>
              </a:rPr>
              <a:t>when a class has a method with the same </a:t>
            </a:r>
            <a:r>
              <a:rPr lang="en-US" sz="1500" dirty="0" smtClean="0">
                <a:solidFill>
                  <a:srgbClr val="FFFFFF"/>
                </a:solidFill>
              </a:rPr>
              <a:t>signature and return type, but different parameters. It is common to see overloads calling other overloads with different parameters. </a:t>
            </a:r>
          </a:p>
          <a:p>
            <a:r>
              <a:rPr lang="en-US" sz="1500" dirty="0" smtClean="0">
                <a:solidFill>
                  <a:srgbClr val="FFFFFF"/>
                </a:solidFill>
              </a:rPr>
              <a:t>Here, we see how a Dog has two </a:t>
            </a:r>
            <a:r>
              <a:rPr lang="en-US" sz="1500" i="1" dirty="0" err="1" smtClean="0">
                <a:solidFill>
                  <a:srgbClr val="FFFFFF"/>
                </a:solidFill>
              </a:rPr>
              <a:t>DoTrick</a:t>
            </a:r>
            <a:r>
              <a:rPr lang="en-US" sz="1500" dirty="0" smtClean="0">
                <a:solidFill>
                  <a:srgbClr val="FFFFFF"/>
                </a:solidFill>
              </a:rPr>
              <a:t> overloads: one of them has no particular trick specified, while one of them allows you to specify which trick to have the dog perform.</a:t>
            </a:r>
          </a:p>
        </p:txBody>
      </p:sp>
    </p:spTree>
    <p:extLst>
      <p:ext uri="{BB962C8B-B14F-4D97-AF65-F5344CB8AC3E}">
        <p14:creationId xmlns:p14="http://schemas.microsoft.com/office/powerpoint/2010/main" val="405546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746474"/>
            <a:ext cx="6798082" cy="336505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Overriding</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300" dirty="0" smtClean="0">
                <a:solidFill>
                  <a:srgbClr val="FFFFFF"/>
                </a:solidFill>
              </a:rPr>
              <a:t>Overriding </a:t>
            </a:r>
            <a:r>
              <a:rPr lang="en-US" sz="1300" dirty="0">
                <a:solidFill>
                  <a:srgbClr val="FFFFFF"/>
                </a:solidFill>
              </a:rPr>
              <a:t>is when a child class makes a method that overrides a parent class's version of the same </a:t>
            </a:r>
            <a:r>
              <a:rPr lang="en-US" sz="1300" dirty="0" smtClean="0">
                <a:solidFill>
                  <a:srgbClr val="FFFFFF"/>
                </a:solidFill>
              </a:rPr>
              <a:t>method. </a:t>
            </a:r>
          </a:p>
          <a:p>
            <a:pPr>
              <a:lnSpc>
                <a:spcPct val="70000"/>
              </a:lnSpc>
            </a:pPr>
            <a:r>
              <a:rPr lang="en-US" sz="1300" dirty="0" smtClean="0">
                <a:solidFill>
                  <a:srgbClr val="FFFFFF"/>
                </a:solidFill>
              </a:rPr>
              <a:t>Even if we override a method on our child class, inside of our class we can actually still call our parent methods by using the </a:t>
            </a:r>
            <a:r>
              <a:rPr lang="en-US" sz="1300" i="1" dirty="0" smtClean="0">
                <a:solidFill>
                  <a:srgbClr val="FFFFFF"/>
                </a:solidFill>
              </a:rPr>
              <a:t>base</a:t>
            </a:r>
            <a:r>
              <a:rPr lang="en-US" sz="1300" dirty="0" smtClean="0">
                <a:solidFill>
                  <a:srgbClr val="FFFFFF"/>
                </a:solidFill>
              </a:rPr>
              <a:t> reference. </a:t>
            </a:r>
          </a:p>
          <a:p>
            <a:pPr>
              <a:lnSpc>
                <a:spcPct val="70000"/>
              </a:lnSpc>
            </a:pPr>
            <a:r>
              <a:rPr lang="en-US" sz="1300" dirty="0" smtClean="0">
                <a:solidFill>
                  <a:srgbClr val="FFFFFF"/>
                </a:solidFill>
              </a:rPr>
              <a:t>We see this in most of our animals. This demonstration can be found in </a:t>
            </a:r>
            <a:r>
              <a:rPr lang="en-US" sz="1300" i="1" dirty="0" err="1" smtClean="0">
                <a:solidFill>
                  <a:srgbClr val="FFFFFF"/>
                </a:solidFill>
              </a:rPr>
              <a:t>Parrot.cs</a:t>
            </a:r>
            <a:r>
              <a:rPr lang="en-US" sz="1300" dirty="0" smtClean="0">
                <a:solidFill>
                  <a:srgbClr val="FFFFFF"/>
                </a:solidFill>
              </a:rPr>
              <a:t>, where the Parrot will only eat if it’s their </a:t>
            </a:r>
            <a:r>
              <a:rPr lang="en-US" sz="1300" dirty="0" err="1" smtClean="0">
                <a:solidFill>
                  <a:srgbClr val="FFFFFF"/>
                </a:solidFill>
              </a:rPr>
              <a:t>prefered</a:t>
            </a:r>
            <a:r>
              <a:rPr lang="en-US" sz="1300" dirty="0" smtClean="0">
                <a:solidFill>
                  <a:srgbClr val="FFFFFF"/>
                </a:solidFill>
              </a:rPr>
              <a:t> food.</a:t>
            </a:r>
          </a:p>
        </p:txBody>
      </p:sp>
    </p:spTree>
    <p:extLst>
      <p:ext uri="{BB962C8B-B14F-4D97-AF65-F5344CB8AC3E}">
        <p14:creationId xmlns:p14="http://schemas.microsoft.com/office/powerpoint/2010/main" val="398990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Putting it all together</a:t>
            </a:r>
            <a:endParaRPr lang="en-US" dirty="0"/>
          </a:p>
        </p:txBody>
      </p:sp>
      <p:sp>
        <p:nvSpPr>
          <p:cNvPr id="3" name="Content Placeholder 2"/>
          <p:cNvSpPr>
            <a:spLocks noGrp="1"/>
          </p:cNvSpPr>
          <p:nvPr>
            <p:ph idx="1"/>
          </p:nvPr>
        </p:nvSpPr>
        <p:spPr/>
        <p:txBody>
          <a:bodyPr/>
          <a:lstStyle/>
          <a:p>
            <a:r>
              <a:rPr lang="en-US" dirty="0"/>
              <a:t>Make a new animal, Cat, that </a:t>
            </a:r>
            <a:r>
              <a:rPr lang="en-US" dirty="0" smtClean="0"/>
              <a:t>inherits from Mammal</a:t>
            </a:r>
            <a:r>
              <a:rPr lang="en-US" dirty="0"/>
              <a:t>.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OOP</a:t>
            </a:r>
            <a:r>
              <a:rPr lang="en-US" dirty="0"/>
              <a:t>: Abstraction </a:t>
            </a:r>
            <a:r>
              <a:rPr lang="en-US" dirty="0" smtClean="0"/>
              <a:t> and Encapsulation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a:t>
            </a:r>
            <a:endParaRPr lang="en-US" dirty="0" smtClean="0"/>
          </a:p>
          <a:p>
            <a:r>
              <a:rPr lang="en-US" dirty="0" smtClean="0"/>
              <a:t>Each </a:t>
            </a:r>
            <a:r>
              <a:rPr lang="en-US" dirty="0"/>
              <a:t>object only cares about </a:t>
            </a:r>
            <a:r>
              <a:rPr lang="en-US" dirty="0" smtClean="0"/>
              <a:t>itself</a:t>
            </a:r>
            <a:r>
              <a:rPr lang="en-US" dirty="0"/>
              <a:t> </a:t>
            </a:r>
            <a:r>
              <a:rPr lang="en-US" dirty="0" smtClean="0"/>
              <a:t>and how it interacts with itself, and other objects.</a:t>
            </a:r>
          </a:p>
          <a:p>
            <a:r>
              <a:rPr lang="en-US" dirty="0" smtClean="0"/>
              <a:t>Objects </a:t>
            </a:r>
            <a:r>
              <a:rPr lang="en-US" dirty="0"/>
              <a:t>are generally noun-like; for example, </a:t>
            </a:r>
            <a:r>
              <a:rPr lang="en-US" i="1" dirty="0" smtClean="0"/>
              <a:t>Pidgeon</a:t>
            </a:r>
            <a:r>
              <a:rPr lang="en-US" dirty="0" smtClean="0"/>
              <a:t> or </a:t>
            </a:r>
            <a:r>
              <a:rPr lang="en-US" i="1" dirty="0" smtClean="0"/>
              <a:t>Dog</a:t>
            </a:r>
            <a:r>
              <a:rPr lang="en-US" dirty="0" smtClean="0"/>
              <a:t>.</a:t>
            </a:r>
          </a:p>
          <a:p>
            <a:r>
              <a:rPr lang="en-US" dirty="0" smtClean="0"/>
              <a:t>Even non-physical things and concepts can be represented in an OOP manner:</a:t>
            </a:r>
          </a:p>
          <a:p>
            <a:pPr lvl="1"/>
            <a:r>
              <a:rPr lang="en-US" dirty="0" smtClean="0"/>
              <a:t>Lists are a representation of any ordered set of </a:t>
            </a:r>
            <a:r>
              <a:rPr lang="en-US" i="1" dirty="0" smtClean="0"/>
              <a:t>things</a:t>
            </a:r>
            <a:endParaRPr lang="en-US" dirty="0" smtClean="0"/>
          </a:p>
          <a:p>
            <a:pPr lvl="1"/>
            <a:r>
              <a:rPr lang="en-US" dirty="0" smtClean="0"/>
              <a:t>Sets are a representation of any unique set of </a:t>
            </a:r>
            <a:r>
              <a:rPr lang="en-US" i="1" dirty="0" smtClean="0"/>
              <a:t>things</a:t>
            </a:r>
            <a:endParaRPr lang="en-US" dirty="0" smtClean="0"/>
          </a:p>
          <a:p>
            <a:pPr lvl="1"/>
            <a:r>
              <a:rPr lang="en-US" dirty="0" smtClean="0"/>
              <a:t>Tweets are a representation of not-funny quips people say and images they post of their food.</a:t>
            </a:r>
          </a:p>
          <a:p>
            <a:endParaRPr lang="en-US" dirty="0"/>
          </a:p>
        </p:txBody>
      </p:sp>
    </p:spTree>
    <p:extLst>
      <p:ext uri="{BB962C8B-B14F-4D97-AF65-F5344CB8AC3E}">
        <p14:creationId xmlns:p14="http://schemas.microsoft.com/office/powerpoint/2010/main" val="141677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u="sng" dirty="0" smtClean="0"/>
              <a:t>Abstraction</a:t>
            </a:r>
            <a:r>
              <a:rPr lang="en-US" dirty="0" smtClean="0"/>
              <a:t>: grouping and representing meaningful data together</a:t>
            </a:r>
          </a:p>
          <a:p>
            <a:r>
              <a:rPr lang="en-US" u="sng" dirty="0" smtClean="0"/>
              <a:t>Encapsulation</a:t>
            </a:r>
            <a:r>
              <a:rPr lang="en-US" dirty="0" smtClean="0"/>
              <a:t>: hiding internal logic that the outside world does not care about</a:t>
            </a:r>
          </a:p>
          <a:p>
            <a:r>
              <a:rPr lang="en-US" u="sng" dirty="0" smtClean="0"/>
              <a:t>Inheritance</a:t>
            </a:r>
            <a:r>
              <a:rPr lang="en-US" dirty="0" smtClean="0"/>
              <a:t>: objects can be based off other objects</a:t>
            </a:r>
          </a:p>
          <a:p>
            <a:r>
              <a:rPr lang="en-US" u="sng" dirty="0" smtClean="0"/>
              <a:t>Polymorphism</a:t>
            </a:r>
            <a:r>
              <a:rPr lang="en-US" dirty="0" smtClean="0"/>
              <a:t>: we can have many ways of doing the same method on a class.</a:t>
            </a:r>
            <a:endParaRPr lang="en-US" dirty="0"/>
          </a:p>
        </p:txBody>
      </p:sp>
    </p:spTree>
    <p:extLst>
      <p:ext uri="{BB962C8B-B14F-4D97-AF65-F5344CB8AC3E}">
        <p14:creationId xmlns:p14="http://schemas.microsoft.com/office/powerpoint/2010/main" val="911021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33" y="516835"/>
            <a:ext cx="3609294" cy="2168269"/>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902" y="4172896"/>
            <a:ext cx="4504363" cy="1463916"/>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What is abstraction?</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Abstraction is the concept of taking your procedures and grouping them together in a reasonable fashion</a:t>
            </a:r>
            <a:r>
              <a:rPr lang="en-US" sz="1800" dirty="0" smtClean="0">
                <a:solidFill>
                  <a:srgbClr val="FFFFFF"/>
                </a:solidFill>
              </a:rPr>
              <a:t>.</a:t>
            </a:r>
          </a:p>
          <a:p>
            <a:r>
              <a:rPr lang="en-US" sz="1800" dirty="0" smtClean="0">
                <a:solidFill>
                  <a:srgbClr val="FFFFFF"/>
                </a:solidFill>
              </a:rPr>
              <a:t>On top, we see a procedural way of writing code without classes or objects. We just see a line by line description of what our program is supposed to do </a:t>
            </a:r>
            <a:r>
              <a:rPr lang="mr-IN" sz="1800" dirty="0" smtClean="0">
                <a:solidFill>
                  <a:srgbClr val="FFFFFF"/>
                </a:solidFill>
              </a:rPr>
              <a:t>–</a:t>
            </a:r>
            <a:r>
              <a:rPr lang="en-US" sz="1800" dirty="0" smtClean="0">
                <a:solidFill>
                  <a:srgbClr val="FFFFFF"/>
                </a:solidFill>
              </a:rPr>
              <a:t> it is very limited to the current intent of the program, and not very expandable.</a:t>
            </a:r>
          </a:p>
          <a:p>
            <a:r>
              <a:rPr lang="en-US" sz="1800" dirty="0" smtClean="0">
                <a:solidFill>
                  <a:srgbClr val="FFFFFF"/>
                </a:solidFill>
              </a:rPr>
              <a:t>Below, we see a grouping based on commonality. We make animals, of different types, by constructing new classes. </a:t>
            </a:r>
          </a:p>
          <a:p>
            <a:r>
              <a:rPr lang="en-US" sz="1800" dirty="0" smtClean="0">
                <a:solidFill>
                  <a:srgbClr val="FFFFFF"/>
                </a:solidFill>
              </a:rPr>
              <a:t>Let’s take a look at </a:t>
            </a:r>
            <a:r>
              <a:rPr lang="en-US" sz="1800" dirty="0" err="1" smtClean="0">
                <a:solidFill>
                  <a:srgbClr val="FFFFFF"/>
                </a:solidFill>
              </a:rPr>
              <a:t>IAnimal.cs</a:t>
            </a:r>
            <a:r>
              <a:rPr lang="en-US" sz="1800" dirty="0" smtClean="0">
                <a:solidFill>
                  <a:srgbClr val="FFFFFF"/>
                </a:solidFill>
              </a:rPr>
              <a:t> in order to see how we’d define an interface for our animal.</a:t>
            </a:r>
          </a:p>
          <a:p>
            <a:endParaRPr lang="en-US" sz="1800" dirty="0">
              <a:solidFill>
                <a:srgbClr val="FFFFFF"/>
              </a:solidFill>
            </a:endParaRPr>
          </a:p>
        </p:txBody>
      </p:sp>
    </p:spTree>
    <p:extLst>
      <p:ext uri="{BB962C8B-B14F-4D97-AF65-F5344CB8AC3E}">
        <p14:creationId xmlns:p14="http://schemas.microsoft.com/office/powerpoint/2010/main" val="2878518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 (See </a:t>
            </a:r>
            <a:r>
              <a:rPr lang="en-US" dirty="0" err="1" smtClean="0"/>
              <a:t>dog.js</a:t>
            </a:r>
            <a:r>
              <a:rPr lang="en-US" dirty="0" smtClean="0"/>
              <a:t> </a:t>
            </a:r>
            <a:r>
              <a:rPr lang="en-US" i="1" dirty="0" smtClean="0"/>
              <a:t>Eat </a:t>
            </a:r>
            <a:r>
              <a:rPr lang="en-US" dirty="0" smtClean="0"/>
              <a:t>method for an abstraction of that!)</a:t>
            </a:r>
          </a:p>
          <a:p>
            <a:r>
              <a:rPr lang="en-US" dirty="0"/>
              <a:t>Real world example: You </a:t>
            </a:r>
            <a:r>
              <a:rPr lang="en-US" dirty="0" smtClean="0"/>
              <a:t>also don't </a:t>
            </a:r>
            <a:r>
              <a:rPr lang="en-US" dirty="0"/>
              <a:t>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3" y="640080"/>
            <a:ext cx="6411310"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an interface?</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An interface is a contract that describes what a class has and how it is expected to behave.</a:t>
            </a:r>
          </a:p>
          <a:p>
            <a:r>
              <a:rPr lang="en-US" sz="1500" dirty="0" smtClean="0">
                <a:solidFill>
                  <a:srgbClr val="FFFFFF"/>
                </a:solidFill>
              </a:rPr>
              <a:t>When </a:t>
            </a:r>
            <a:r>
              <a:rPr lang="en-US" sz="1500" dirty="0">
                <a:solidFill>
                  <a:srgbClr val="FFFFFF"/>
                </a:solidFill>
              </a:rPr>
              <a:t>we make animals, they would </a:t>
            </a:r>
            <a:r>
              <a:rPr lang="en-US" sz="1500" dirty="0" smtClean="0">
                <a:solidFill>
                  <a:srgbClr val="FFFFFF"/>
                </a:solidFill>
              </a:rPr>
              <a:t>implement </a:t>
            </a:r>
            <a:r>
              <a:rPr lang="en-US" sz="1500" dirty="0" err="1" smtClean="0">
                <a:solidFill>
                  <a:srgbClr val="FFFFFF"/>
                </a:solidFill>
              </a:rPr>
              <a:t>IAnimal</a:t>
            </a:r>
            <a:r>
              <a:rPr lang="en-US" sz="1500" dirty="0">
                <a:solidFill>
                  <a:srgbClr val="FFFFFF"/>
                </a:solidFill>
              </a:rPr>
              <a:t>, </a:t>
            </a:r>
            <a:r>
              <a:rPr lang="en-US" sz="1500" dirty="0" smtClean="0">
                <a:solidFill>
                  <a:srgbClr val="FFFFFF"/>
                </a:solidFill>
              </a:rPr>
              <a:t>which means they would have all the properties and methods defined in </a:t>
            </a:r>
            <a:r>
              <a:rPr lang="en-US" sz="1500" dirty="0" err="1" smtClean="0">
                <a:solidFill>
                  <a:srgbClr val="FFFFFF"/>
                </a:solidFill>
              </a:rPr>
              <a:t>Ianimal</a:t>
            </a:r>
            <a:r>
              <a:rPr lang="en-US" sz="1500" dirty="0" smtClean="0">
                <a:solidFill>
                  <a:srgbClr val="FFFFFF"/>
                </a:solidFill>
              </a:rPr>
              <a:t>.</a:t>
            </a:r>
          </a:p>
          <a:p>
            <a:r>
              <a:rPr lang="en-US" sz="1500" dirty="0" smtClean="0">
                <a:solidFill>
                  <a:srgbClr val="FFFFFF"/>
                </a:solidFill>
              </a:rPr>
              <a:t>Interfaces can implement other interfaces, as well!</a:t>
            </a:r>
            <a:endParaRPr lang="en-US" sz="1500" dirty="0">
              <a:solidFill>
                <a:srgbClr val="FFFFFF"/>
              </a:solidFill>
            </a:endParaRPr>
          </a:p>
        </p:txBody>
      </p:sp>
    </p:spTree>
    <p:extLst>
      <p:ext uri="{BB962C8B-B14F-4D97-AF65-F5344CB8AC3E}">
        <p14:creationId xmlns:p14="http://schemas.microsoft.com/office/powerpoint/2010/main" val="2930259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98073"/>
            <a:ext cx="6798082" cy="406185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How do we implement an interface in C#?</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Implementation is a fulfillment of an interface; to implement an interface, your class needs to have all the properties and methods defined in the interface.</a:t>
            </a:r>
          </a:p>
          <a:p>
            <a:r>
              <a:rPr lang="en-US" sz="1500" dirty="0">
                <a:solidFill>
                  <a:srgbClr val="FFFFFF"/>
                </a:solidFill>
              </a:rPr>
              <a:t>Our </a:t>
            </a:r>
            <a:r>
              <a:rPr lang="en-US" sz="1500" i="1" dirty="0">
                <a:solidFill>
                  <a:srgbClr val="FFFFFF"/>
                </a:solidFill>
              </a:rPr>
              <a:t>Mammal</a:t>
            </a:r>
            <a:r>
              <a:rPr lang="en-US" sz="1500" dirty="0">
                <a:solidFill>
                  <a:srgbClr val="FFFFFF"/>
                </a:solidFill>
              </a:rPr>
              <a:t> class is going to implement </a:t>
            </a:r>
            <a:r>
              <a:rPr lang="en-US" sz="1500" dirty="0" smtClean="0">
                <a:solidFill>
                  <a:srgbClr val="FFFFFF"/>
                </a:solidFill>
              </a:rPr>
              <a:t>3 interfaces:</a:t>
            </a:r>
          </a:p>
          <a:p>
            <a:pPr lvl="1"/>
            <a:r>
              <a:rPr lang="en-US" sz="1300" dirty="0" err="1" smtClean="0">
                <a:solidFill>
                  <a:srgbClr val="FFFFFF"/>
                </a:solidFill>
              </a:rPr>
              <a:t>IAnimal</a:t>
            </a:r>
            <a:endParaRPr lang="en-US" sz="1300" dirty="0" smtClean="0">
              <a:solidFill>
                <a:srgbClr val="FFFFFF"/>
              </a:solidFill>
            </a:endParaRPr>
          </a:p>
          <a:p>
            <a:pPr lvl="1"/>
            <a:r>
              <a:rPr lang="en-US" sz="1300" dirty="0" err="1" smtClean="0">
                <a:solidFill>
                  <a:srgbClr val="FFFFFF"/>
                </a:solidFill>
              </a:rPr>
              <a:t>IGenderable</a:t>
            </a:r>
            <a:endParaRPr lang="en-US" sz="1300" dirty="0" smtClean="0">
              <a:solidFill>
                <a:srgbClr val="FFFFFF"/>
              </a:solidFill>
            </a:endParaRPr>
          </a:p>
          <a:p>
            <a:pPr lvl="1"/>
            <a:r>
              <a:rPr lang="en-US" sz="1300" dirty="0" err="1" smtClean="0">
                <a:solidFill>
                  <a:srgbClr val="FFFFFF"/>
                </a:solidFill>
              </a:rPr>
              <a:t>IWalkable</a:t>
            </a:r>
            <a:endParaRPr lang="en-US" sz="1300" dirty="0" smtClean="0">
              <a:solidFill>
                <a:srgbClr val="FFFFFF"/>
              </a:solidFill>
            </a:endParaRPr>
          </a:p>
          <a:p>
            <a:r>
              <a:rPr lang="en-US" sz="1500" dirty="0" smtClean="0">
                <a:solidFill>
                  <a:srgbClr val="FFFFFF"/>
                </a:solidFill>
              </a:rPr>
              <a:t>As such, it must implement all methods and all properties from all those interfaces.</a:t>
            </a:r>
            <a:endParaRPr lang="en-US" sz="1500" dirty="0">
              <a:solidFill>
                <a:srgbClr val="FFFFFF"/>
              </a:solidFill>
            </a:endParaRPr>
          </a:p>
        </p:txBody>
      </p:sp>
    </p:spTree>
    <p:extLst>
      <p:ext uri="{BB962C8B-B14F-4D97-AF65-F5344CB8AC3E}">
        <p14:creationId xmlns:p14="http://schemas.microsoft.com/office/powerpoint/2010/main" val="47940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609</TotalTime>
  <Words>1774</Words>
  <Application>Microsoft Macintosh PowerPoint</Application>
  <PresentationFormat>Widescreen</PresentationFormat>
  <Paragraphs>99</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Mangal</vt:lpstr>
      <vt:lpstr>Retrospect</vt:lpstr>
      <vt:lpstr>Fundamentals of Object Oriented Programming</vt:lpstr>
      <vt:lpstr>Basic OOP: Abstraction  and Encapsulation</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Constructors and initialization</vt:lpstr>
      <vt:lpstr>Practical: Abstraction and Encapsulation</vt:lpstr>
      <vt:lpstr>Advanced OOP: Inheritance and Polymorphism</vt:lpstr>
      <vt:lpstr>What is inheritance?</vt:lpstr>
      <vt:lpstr>Multiple Inheritance</vt:lpstr>
      <vt:lpstr>What is polymorphism?</vt:lpstr>
      <vt:lpstr>Overloading</vt:lpstr>
      <vt:lpstr>Overriding</vt:lpstr>
      <vt:lpstr>Abstract and virtual methods </vt:lpstr>
      <vt:lpstr>Practical: Putting it all together</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43</cp:revision>
  <cp:lastPrinted>2017-02-24T18:45:44Z</cp:lastPrinted>
  <dcterms:created xsi:type="dcterms:W3CDTF">2017-02-23T18:54:13Z</dcterms:created>
  <dcterms:modified xsi:type="dcterms:W3CDTF">2017-03-01T14:56:01Z</dcterms:modified>
</cp:coreProperties>
</file>