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4">
          <p15:clr>
            <a:srgbClr val="000000"/>
          </p15:clr>
        </p15:guide>
        <p15:guide id="2" pos="105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4" orient="horz"/>
        <p:guide pos="10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684" cy="4318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" name="Google Shape;8;p1"/>
            <p:cNvGrpSpPr/>
            <p:nvPr/>
          </p:nvGrpSpPr>
          <p:grpSpPr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lt1">
                  <a:alpha val="4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8" name="Google Shape;38;p1"/>
          <p:cNvSpPr txBox="1"/>
          <p:nvPr>
            <p:ph type="title"/>
          </p:nvPr>
        </p:nvSpPr>
        <p:spPr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>
            <p:ph idx="1" type="body"/>
          </p:nvPr>
        </p:nvSpPr>
        <p:spPr>
          <a:xfrm>
            <a:off x="1169987" y="19462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◆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Char char="⧫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7.jpg"/><Relationship Id="rId5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Relationship Id="rId5" Type="http://schemas.openxmlformats.org/officeDocument/2006/relationships/image" Target="../media/image3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22.jpg"/><Relationship Id="rId5" Type="http://schemas.openxmlformats.org/officeDocument/2006/relationships/image" Target="../media/image2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Relationship Id="rId4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Relationship Id="rId4" Type="http://schemas.openxmlformats.org/officeDocument/2006/relationships/image" Target="../media/image3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/>
        </p:nvSpPr>
        <p:spPr>
          <a:xfrm>
            <a:off x="1295400" y="336550"/>
            <a:ext cx="65039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Electromagnetic Spectrum</a:t>
            </a:r>
            <a:endParaRPr/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050" y="1219200"/>
            <a:ext cx="42799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/>
        </p:nvSpPr>
        <p:spPr>
          <a:xfrm>
            <a:off x="2922587" y="5867400"/>
            <a:ext cx="3325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 Plait, thermal emitter</a:t>
            </a:r>
            <a:endParaRPr/>
          </a:p>
        </p:txBody>
      </p:sp>
      <p:sp>
        <p:nvSpPr>
          <p:cNvPr id="54" name="Google Shape;54;p3"/>
          <p:cNvSpPr txBox="1"/>
          <p:nvPr/>
        </p:nvSpPr>
        <p:spPr>
          <a:xfrm>
            <a:off x="3886200" y="6400800"/>
            <a:ext cx="12858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July 15, 2002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1571625" y="323850"/>
            <a:ext cx="54800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so hot emission methods (2)</a:t>
            </a:r>
            <a:endParaRPr/>
          </a:p>
        </p:txBody>
      </p:sp>
      <p:sp>
        <p:nvSpPr>
          <p:cNvPr id="144" name="Google Shape;144;p12"/>
          <p:cNvSpPr txBox="1"/>
          <p:nvPr/>
        </p:nvSpPr>
        <p:spPr>
          <a:xfrm>
            <a:off x="1541462" y="1108075"/>
            <a:ext cx="4976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Synchrotron: “magnetic spin radiation”</a:t>
            </a:r>
            <a:endParaRPr/>
          </a:p>
        </p:txBody>
      </p:sp>
      <p:sp>
        <p:nvSpPr>
          <p:cNvPr id="145" name="Google Shape;145;p12"/>
          <p:cNvSpPr txBox="1"/>
          <p:nvPr/>
        </p:nvSpPr>
        <p:spPr>
          <a:xfrm>
            <a:off x="1600200" y="1676400"/>
            <a:ext cx="7086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Caused by a relativistic electron as it spirals around a magnetic field line</a:t>
            </a:r>
            <a:endParaRPr/>
          </a:p>
        </p:txBody>
      </p:sp>
      <p:sp>
        <p:nvSpPr>
          <p:cNvPr id="146" name="Google Shape;146;p12"/>
          <p:cNvSpPr txBox="1"/>
          <p:nvPr/>
        </p:nvSpPr>
        <p:spPr>
          <a:xfrm>
            <a:off x="1600200" y="2514600"/>
            <a:ext cx="6789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Non-relativistic version is called cyclotron radiation </a:t>
            </a:r>
            <a:endParaRPr/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075" y="3810000"/>
            <a:ext cx="60039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/>
        </p:nvSpPr>
        <p:spPr>
          <a:xfrm>
            <a:off x="1571625" y="323850"/>
            <a:ext cx="54800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so hot emission methods (3)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1447800" y="1143000"/>
            <a:ext cx="7086600" cy="234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Compton scattering: “rebound radiation”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high-energy photon hits a low-energy electron. The photon loses energy, and the electron gains some.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Inverse Compton Scattering: A low-energy photon hits a relativistic electron. The photon gains energy, becoming an X-  or gamma ray.</a:t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0" y="1295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3632200"/>
            <a:ext cx="2370137" cy="29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657600"/>
            <a:ext cx="2497137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/>
        </p:nvSpPr>
        <p:spPr>
          <a:xfrm>
            <a:off x="4038600" y="228600"/>
            <a:ext cx="11557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3178175" y="1146175"/>
            <a:ext cx="5440362" cy="1927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Cool objects (0 to a few 10s Kelvin)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Synchrotron radiation: electrons spiraling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around magnetic fields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Bremsstrahlung: collisionally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decelerated electrons</a:t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1068387" y="4343400"/>
            <a:ext cx="312261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Cold molecular clouds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Planets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Pulsars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Radio galaxies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Intergalactic matter</a:t>
            </a:r>
            <a:endParaRPr/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3810000"/>
            <a:ext cx="322897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28600"/>
            <a:ext cx="1981200" cy="19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5064125" y="628650"/>
            <a:ext cx="20367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Microwave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1508125" y="2174875"/>
            <a:ext cx="4708525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bit warmer objects (10s to 100K)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Masers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1066800" y="4330700"/>
            <a:ext cx="3290887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Warm molecular clouds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Planets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Galaxies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Universe! </a:t>
            </a:r>
            <a:endParaRPr/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04800"/>
            <a:ext cx="3200400" cy="16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2375" y="2609850"/>
            <a:ext cx="13430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4038600"/>
            <a:ext cx="2590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/>
        </p:nvSpPr>
        <p:spPr>
          <a:xfrm>
            <a:off x="4030662" y="628650"/>
            <a:ext cx="14922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Infrared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1508125" y="2174875"/>
            <a:ext cx="3292475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Warm objects (100s to about 2000 K)</a:t>
            </a: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1066800" y="4330700"/>
            <a:ext cx="3100387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Nebulae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Planets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“Normal” stars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Brown dwarfs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Enshrouded protostars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Galaxies</a:t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52400"/>
            <a:ext cx="1390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281940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228600"/>
            <a:ext cx="2454275" cy="2459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/>
        </p:nvSpPr>
        <p:spPr>
          <a:xfrm>
            <a:off x="4030662" y="628650"/>
            <a:ext cx="13589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Visible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2990850" y="1981200"/>
            <a:ext cx="2495550" cy="1196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Hot objects (2000 to about 10000 Kelvin)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1066800" y="4346575"/>
            <a:ext cx="3411537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Nebulae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Planets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“Normal” stars, sun-like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and hotter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Galaxies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3429000"/>
            <a:ext cx="35052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00" y="228600"/>
            <a:ext cx="1460500" cy="28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1200" y="228600"/>
            <a:ext cx="2895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/>
        </p:nvSpPr>
        <p:spPr>
          <a:xfrm>
            <a:off x="4030662" y="628650"/>
            <a:ext cx="19446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Ultraviolet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1600200" y="2438400"/>
            <a:ext cx="3673475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Hotter objects (10,000 to about 100,000 Kelvin)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1069975" y="4343400"/>
            <a:ext cx="388302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Nebulae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Planets with magnetic fields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(aurorae)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O-F stars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Galaxies</a:t>
            </a:r>
            <a:endParaRPr/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5" y="3146425"/>
            <a:ext cx="3406775" cy="34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04800"/>
            <a:ext cx="2743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4030662" y="628650"/>
            <a:ext cx="14271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X-Rays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3276600" y="1447800"/>
            <a:ext cx="5202237" cy="1927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Very hot objects (100,000 to a few 10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Kelvin)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Synchrotron radiation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Inverse Compton scattering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Bremsstrahlung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1066800" y="3463925"/>
            <a:ext cx="3146425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Planets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star winds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Solar corona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White dwarfs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Pulsars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Black holes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Galaxy clusters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Dark matter, indirectly</a:t>
            </a:r>
            <a:endParaRPr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3581400"/>
            <a:ext cx="2971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28600"/>
            <a:ext cx="16414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/>
        </p:nvSpPr>
        <p:spPr>
          <a:xfrm>
            <a:off x="4030662" y="628650"/>
            <a:ext cx="238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 Rays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4465637" y="1524000"/>
            <a:ext cx="4078287" cy="2292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Extremely energetic objects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Radioactive decay (Co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Ti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Fusion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Cosmic ray/gas interaction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Matter/antimatter annihilation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Magnetic field reconnection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1042987" y="4156075"/>
            <a:ext cx="3529012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Supernovae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Diffuse Galactic emission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Active Galaxy jets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(some) Pulsars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Gamma Ray Bursts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Solar flares</a:t>
            </a:r>
            <a:endParaRPr/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4038600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225550"/>
            <a:ext cx="3200400" cy="1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/>
        </p:nvSpPr>
        <p:spPr>
          <a:xfrm>
            <a:off x="4030662" y="628650"/>
            <a:ext cx="2387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 Rays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4465637" y="1524000"/>
            <a:ext cx="4078287" cy="2292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Extremely energetic objects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Radioactive decay (Co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Ti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Fusion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Cosmic ray/gas interaction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Matter/antimatter annihilation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Magnetic field reconnection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1042987" y="4156075"/>
            <a:ext cx="352901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Supernovae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Diffuse Galactic emission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Active Galaxy jets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(some) Pulsars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Gamma Ray Bursts</a:t>
            </a:r>
            <a:endParaRPr/>
          </a:p>
        </p:txBody>
      </p:sp>
      <p:pic>
        <p:nvPicPr>
          <p:cNvPr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4038600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225550"/>
            <a:ext cx="3200400" cy="1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/>
        </p:nvSpPr>
        <p:spPr>
          <a:xfrm>
            <a:off x="1295400" y="1295400"/>
            <a:ext cx="4953000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Transports energy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Electric and magnetic fields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oscillate: that’s the “wave”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Moves at speed of light, 3 x 10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m/s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Wavelength, frequency, energy all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related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of radiation (usually) depends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on energy/temperature of object</a:t>
            </a:r>
            <a:endParaRPr/>
          </a:p>
        </p:txBody>
      </p:sp>
      <p:sp>
        <p:nvSpPr>
          <p:cNvPr id="60" name="Google Shape;60;p4"/>
          <p:cNvSpPr txBox="1"/>
          <p:nvPr/>
        </p:nvSpPr>
        <p:spPr>
          <a:xfrm>
            <a:off x="2825750" y="457200"/>
            <a:ext cx="3575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the EMS tell us?</a:t>
            </a:r>
            <a:endParaRPr/>
          </a:p>
        </p:txBody>
      </p:sp>
      <p:pic>
        <p:nvPicPr>
          <p:cNvPr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200400"/>
            <a:ext cx="25717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725" y="457200"/>
            <a:ext cx="4714875" cy="59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/>
        </p:nvSpPr>
        <p:spPr>
          <a:xfrm>
            <a:off x="1095375" y="533400"/>
            <a:ext cx="29432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Joanne Woodward,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lesser known source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of gamma rays</a:t>
            </a: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2286000"/>
            <a:ext cx="32670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925" y="850900"/>
            <a:ext cx="7737475" cy="515461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2917825" y="228600"/>
            <a:ext cx="4092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Views from the Inside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 of wave characteristics" id="66" name="Google Shape;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1512887"/>
            <a:ext cx="4152900" cy="191611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7" name="Google Shape;67;p5"/>
          <p:cNvSpPr txBox="1"/>
          <p:nvPr/>
        </p:nvSpPr>
        <p:spPr>
          <a:xfrm>
            <a:off x="3709987" y="533400"/>
            <a:ext cx="172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the wave</a:t>
            </a:r>
            <a:endParaRPr/>
          </a:p>
        </p:txBody>
      </p:sp>
      <p:sp>
        <p:nvSpPr>
          <p:cNvPr id="68" name="Google Shape;68;p5"/>
          <p:cNvSpPr txBox="1"/>
          <p:nvPr/>
        </p:nvSpPr>
        <p:spPr>
          <a:xfrm>
            <a:off x="1292225" y="3810000"/>
            <a:ext cx="594677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 = distance between crests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Amplitude = half the height of trough to crest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= number of crests that pass a point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in space every second</a:t>
            </a:r>
            <a:endParaRPr/>
          </a:p>
        </p:txBody>
      </p:sp>
      <p:sp>
        <p:nvSpPr>
          <p:cNvPr id="69" name="Google Shape;69;p5"/>
          <p:cNvSpPr txBox="1"/>
          <p:nvPr/>
        </p:nvSpPr>
        <p:spPr>
          <a:xfrm>
            <a:off x="1384300" y="5410200"/>
            <a:ext cx="4787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so wavelength = speed / frequency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5" y="1889125"/>
            <a:ext cx="82327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/>
          <p:nvPr/>
        </p:nvSpPr>
        <p:spPr>
          <a:xfrm>
            <a:off x="8305800" y="2895600"/>
            <a:ext cx="673100" cy="3048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(eV)</a:t>
            </a:r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8258175" y="3349625"/>
            <a:ext cx="6365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λ</a:t>
            </a: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(m)</a:t>
            </a:r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8269287" y="3810000"/>
            <a:ext cx="7000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ν</a:t>
            </a: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(Hz)</a:t>
            </a:r>
            <a:endParaRPr/>
          </a:p>
        </p:txBody>
      </p:sp>
      <p:sp>
        <p:nvSpPr>
          <p:cNvPr id="78" name="Google Shape;78;p6"/>
          <p:cNvSpPr txBox="1"/>
          <p:nvPr/>
        </p:nvSpPr>
        <p:spPr>
          <a:xfrm>
            <a:off x="6350" y="3340100"/>
            <a:ext cx="273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9" name="Google Shape;79;p6"/>
          <p:cNvSpPr txBox="1"/>
          <p:nvPr/>
        </p:nvSpPr>
        <p:spPr>
          <a:xfrm>
            <a:off x="1295400" y="3340100"/>
            <a:ext cx="63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endParaRPr/>
          </a:p>
        </p:txBody>
      </p:sp>
      <p:sp>
        <p:nvSpPr>
          <p:cNvPr id="80" name="Google Shape;80;p6"/>
          <p:cNvSpPr txBox="1"/>
          <p:nvPr/>
        </p:nvSpPr>
        <p:spPr>
          <a:xfrm>
            <a:off x="2362200" y="3325812"/>
            <a:ext cx="63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-6</a:t>
            </a:r>
            <a:endParaRPr/>
          </a:p>
        </p:txBody>
      </p:sp>
      <p:sp>
        <p:nvSpPr>
          <p:cNvPr id="81" name="Google Shape;81;p6"/>
          <p:cNvSpPr txBox="1"/>
          <p:nvPr/>
        </p:nvSpPr>
        <p:spPr>
          <a:xfrm>
            <a:off x="3581400" y="3325812"/>
            <a:ext cx="63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-9</a:t>
            </a:r>
            <a:endParaRPr/>
          </a:p>
        </p:txBody>
      </p:sp>
      <p:sp>
        <p:nvSpPr>
          <p:cNvPr id="82" name="Google Shape;82;p6"/>
          <p:cNvSpPr txBox="1"/>
          <p:nvPr/>
        </p:nvSpPr>
        <p:spPr>
          <a:xfrm>
            <a:off x="6172200" y="3294062"/>
            <a:ext cx="692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-15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391400" y="3294062"/>
            <a:ext cx="692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-18</a:t>
            </a:r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4870450" y="3325812"/>
            <a:ext cx="692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-12</a:t>
            </a:r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0" y="3783012"/>
            <a:ext cx="596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86" name="Google Shape;86;p6"/>
          <p:cNvSpPr txBox="1"/>
          <p:nvPr/>
        </p:nvSpPr>
        <p:spPr>
          <a:xfrm>
            <a:off x="7391400" y="3783012"/>
            <a:ext cx="654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6172200" y="3783012"/>
            <a:ext cx="654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endParaRPr/>
          </a:p>
        </p:txBody>
      </p:sp>
      <p:sp>
        <p:nvSpPr>
          <p:cNvPr id="88" name="Google Shape;88;p6"/>
          <p:cNvSpPr txBox="1"/>
          <p:nvPr/>
        </p:nvSpPr>
        <p:spPr>
          <a:xfrm>
            <a:off x="4876800" y="3783012"/>
            <a:ext cx="654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3581400" y="3783012"/>
            <a:ext cx="654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2362200" y="3783012"/>
            <a:ext cx="654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1263650" y="3783012"/>
            <a:ext cx="6540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2x10</a:t>
            </a:r>
            <a:r>
              <a:rPr b="1" baseline="3000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92" name="Google Shape;92;p6"/>
          <p:cNvSpPr txBox="1"/>
          <p:nvPr/>
        </p:nvSpPr>
        <p:spPr>
          <a:xfrm>
            <a:off x="76200" y="1447800"/>
            <a:ext cx="82296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   Infrared    Visible  UV            X-Ray              Gamma ray</a:t>
            </a:r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1219200" y="4724400"/>
            <a:ext cx="1889125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= h c / </a:t>
            </a: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 / </a:t>
            </a: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ν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 / </a:t>
            </a:r>
            <a:r>
              <a:rPr b="0" i="0" lang="en-US" sz="3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4343400" y="4572000"/>
            <a:ext cx="1522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= energy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4343400" y="4953000"/>
            <a:ext cx="2073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 =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4343400" y="5334000"/>
            <a:ext cx="187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ν =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4419600" y="5791200"/>
            <a:ext cx="31670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= Planck’s constant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 4 x 10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-15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 seconds</a:t>
            </a:r>
            <a:endParaRPr/>
          </a:p>
        </p:txBody>
      </p:sp>
      <p:sp>
        <p:nvSpPr>
          <p:cNvPr id="98" name="Google Shape;98;p6"/>
          <p:cNvSpPr txBox="1"/>
          <p:nvPr/>
        </p:nvSpPr>
        <p:spPr>
          <a:xfrm>
            <a:off x="4343400" y="4191000"/>
            <a:ext cx="4003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speed of light = 3 x 10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m/s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3033712" y="727075"/>
            <a:ext cx="3138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what’s nu with you?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065337"/>
            <a:ext cx="8686800" cy="27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2928937" y="990600"/>
            <a:ext cx="33194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Putting it into perspective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/>
        </p:nvSpPr>
        <p:spPr>
          <a:xfrm>
            <a:off x="1050925" y="9556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8229600" cy="3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 txBox="1"/>
          <p:nvPr/>
        </p:nvSpPr>
        <p:spPr>
          <a:xfrm>
            <a:off x="2095500" y="498475"/>
            <a:ext cx="4991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like a place with a little atmosphere…</a:t>
            </a:r>
            <a:endParaRPr/>
          </a:p>
        </p:txBody>
      </p:sp>
      <p:sp>
        <p:nvSpPr>
          <p:cNvPr id="113" name="Google Shape;113;p8"/>
          <p:cNvSpPr txBox="1"/>
          <p:nvPr/>
        </p:nvSpPr>
        <p:spPr>
          <a:xfrm>
            <a:off x="1236662" y="5029200"/>
            <a:ext cx="66119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visible, radio and some IR gets through the air!</a:t>
            </a:r>
            <a:endParaRPr/>
          </a:p>
        </p:txBody>
      </p:sp>
      <p:sp>
        <p:nvSpPr>
          <p:cNvPr id="114" name="Google Shape;114;p8"/>
          <p:cNvSpPr txBox="1"/>
          <p:nvPr/>
        </p:nvSpPr>
        <p:spPr>
          <a:xfrm>
            <a:off x="6037262" y="4495800"/>
            <a:ext cx="26495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http://imagers.gsfc.nasa.gov/ems/atmosphere.gif</a:t>
            </a:r>
            <a:endParaRPr/>
          </a:p>
        </p:txBody>
      </p:sp>
      <p:sp>
        <p:nvSpPr>
          <p:cNvPr id="115" name="Google Shape;115;p8"/>
          <p:cNvSpPr txBox="1"/>
          <p:nvPr/>
        </p:nvSpPr>
        <p:spPr>
          <a:xfrm>
            <a:off x="381000" y="5638800"/>
            <a:ext cx="83835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see gamma rays, X-rays, UV and some IR you must go to space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/>
        </p:nvSpPr>
        <p:spPr>
          <a:xfrm>
            <a:off x="1219200" y="422275"/>
            <a:ext cx="6653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emits EM radiation? Everything does! You do!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1069975" y="1219200"/>
            <a:ext cx="76168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Anything above absolute zero emits EMR in a process called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thermal or blackbody radiation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1017587" y="2133600"/>
            <a:ext cx="75930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hotter the object, the shorter the wavelength of the peak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hotter the object, the more intense the radiation</a:t>
            </a:r>
            <a:endParaRPr/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4675" y="3162300"/>
            <a:ext cx="29146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/>
        </p:nvSpPr>
        <p:spPr>
          <a:xfrm>
            <a:off x="1576387" y="990600"/>
            <a:ext cx="59896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stars (not quite, but close, especially hot ones)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Universe!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2884487" y="457200"/>
            <a:ext cx="3440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a good blackbody?</a:t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905000"/>
            <a:ext cx="5334000" cy="44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>
            <a:off x="1571625" y="323850"/>
            <a:ext cx="54800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so hot emission methods (1)</a:t>
            </a:r>
            <a:endParaRPr/>
          </a:p>
        </p:txBody>
      </p:sp>
      <p:sp>
        <p:nvSpPr>
          <p:cNvPr id="136" name="Google Shape;136;p11"/>
          <p:cNvSpPr txBox="1"/>
          <p:nvPr/>
        </p:nvSpPr>
        <p:spPr>
          <a:xfrm>
            <a:off x="1541462" y="1057275"/>
            <a:ext cx="53721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Bremsstrahlung: “braking radiation”</a:t>
            </a:r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1600200" y="1676400"/>
            <a:ext cx="7086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Radiation is emitted as charged particles suddenly decelerate, releasing a torrent of photons or when electrons accelerate in the field of an ion</a:t>
            </a:r>
            <a:endParaRPr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8025" y="3511550"/>
            <a:ext cx="5337175" cy="3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zure">
  <a:themeElements>
    <a:clrScheme name="Azure">
      <a:dk1>
        <a:srgbClr val="FFFFFF"/>
      </a:dk1>
      <a:lt1>
        <a:srgbClr val="3333FF"/>
      </a:lt1>
      <a:dk2>
        <a:srgbClr val="00FFFF"/>
      </a:dk2>
      <a:lt2>
        <a:srgbClr val="000000"/>
      </a:lt2>
      <a:accent1>
        <a:srgbClr val="00CCCC"/>
      </a:accent1>
      <a:accent2>
        <a:srgbClr val="6666FF"/>
      </a:accent2>
      <a:accent3>
        <a:srgbClr val="3333FF"/>
      </a:accent3>
      <a:accent4>
        <a:srgbClr val="00CCCC"/>
      </a:accent4>
      <a:accent5>
        <a:srgbClr val="6666FF"/>
      </a:accent5>
      <a:accent6>
        <a:srgbClr val="3333FF"/>
      </a:accent6>
      <a:hlink>
        <a:srgbClr val="CCCCFF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