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8" roundtripDataSignature="AMtx7miyX8mcWTsmR7yX/QyL99bGyBnK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4" name="Google Shape;36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4" name="Google Shape;38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8" name="Google Shape;39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1" name="Google Shape;41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3" name="Google Shape;42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3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3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" name="Google Shape;1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096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381000"/>
            <a:ext cx="15049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3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2.jpg"/><Relationship Id="rId5" Type="http://schemas.openxmlformats.org/officeDocument/2006/relationships/image" Target="../media/image19.jpg"/><Relationship Id="rId6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.jpg"/><Relationship Id="rId10" Type="http://schemas.openxmlformats.org/officeDocument/2006/relationships/image" Target="../media/image28.jpg"/><Relationship Id="rId9" Type="http://schemas.openxmlformats.org/officeDocument/2006/relationships/image" Target="../media/image26.png"/><Relationship Id="rId5" Type="http://schemas.openxmlformats.org/officeDocument/2006/relationships/image" Target="../media/image31.jpg"/><Relationship Id="rId6" Type="http://schemas.openxmlformats.org/officeDocument/2006/relationships/image" Target="../media/image17.jpg"/><Relationship Id="rId7" Type="http://schemas.openxmlformats.org/officeDocument/2006/relationships/oleObject" Target="../embeddings/oleObject1.bin"/><Relationship Id="rId8" Type="http://schemas.openxmlformats.org/officeDocument/2006/relationships/oleObject" Target="../embeddings/oleObject1.bin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.jpg"/><Relationship Id="rId5" Type="http://schemas.openxmlformats.org/officeDocument/2006/relationships/image" Target="../media/image29.jp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2.bin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0.jpg"/><Relationship Id="rId5" Type="http://schemas.openxmlformats.org/officeDocument/2006/relationships/image" Target="../media/image32.jpg"/><Relationship Id="rId6" Type="http://schemas.openxmlformats.org/officeDocument/2006/relationships/image" Target="../media/image34.jpg"/><Relationship Id="rId7" Type="http://schemas.openxmlformats.org/officeDocument/2006/relationships/image" Target="../media/image3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Relationship Id="rId8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7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8.png"/><Relationship Id="rId5" Type="http://schemas.openxmlformats.org/officeDocument/2006/relationships/image" Target="../media/image43.png"/><Relationship Id="rId6" Type="http://schemas.openxmlformats.org/officeDocument/2006/relationships/image" Target="../media/image51.png"/><Relationship Id="rId7" Type="http://schemas.openxmlformats.org/officeDocument/2006/relationships/image" Target="../media/image49.png"/><Relationship Id="rId8" Type="http://schemas.openxmlformats.org/officeDocument/2006/relationships/image" Target="../media/image6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53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52.png"/><Relationship Id="rId9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49.png"/><Relationship Id="rId7" Type="http://schemas.openxmlformats.org/officeDocument/2006/relationships/image" Target="../media/image60.png"/><Relationship Id="rId8" Type="http://schemas.openxmlformats.org/officeDocument/2006/relationships/image" Target="../media/image6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6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6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6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ctrTitle"/>
          </p:nvPr>
        </p:nvSpPr>
        <p:spPr>
          <a:xfrm>
            <a:off x="5029200" y="1447800"/>
            <a:ext cx="37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Invisible Universe</a:t>
            </a:r>
            <a:endParaRPr/>
          </a:p>
        </p:txBody>
      </p:sp>
      <p:sp>
        <p:nvSpPr>
          <p:cNvPr id="38" name="Google Shape;38;p1"/>
          <p:cNvSpPr txBox="1"/>
          <p:nvPr>
            <p:ph idx="1" type="subTitle"/>
          </p:nvPr>
        </p:nvSpPr>
        <p:spPr>
          <a:xfrm>
            <a:off x="5105400" y="2971800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 Graves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Sarah Silva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Sonoma State University</a:t>
            </a:r>
            <a:endParaRPr/>
          </a:p>
        </p:txBody>
      </p:sp>
      <p:pic>
        <p:nvPicPr>
          <p:cNvPr descr="Swift spacecraft with burst going off in the background.&#10;    Credit: Spectrum Astro" id="39" name="Google Shape;3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066800"/>
            <a:ext cx="3833812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0"/>
          <p:cNvSpPr txBox="1"/>
          <p:nvPr>
            <p:ph type="title"/>
          </p:nvPr>
        </p:nvSpPr>
        <p:spPr>
          <a:xfrm>
            <a:off x="762000" y="304800"/>
            <a:ext cx="647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5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066800" y="13716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5: The Most Powerful Explosions in the Universe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return to the gamma-ray burst mystery that opened the unit. Since it is so difficult for anyone to grasp the amount of energy unleashed every day in space, students climb a mental ladder of  “energetic events.”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343400"/>
            <a:ext cx="63658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3800475"/>
            <a:ext cx="16605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2800" y="4224337"/>
            <a:ext cx="1782762" cy="1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/>
          <p:nvPr/>
        </p:nvSpPr>
        <p:spPr>
          <a:xfrm>
            <a:off x="2438400" y="4638675"/>
            <a:ext cx="785812" cy="4714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5257800" y="4638675"/>
            <a:ext cx="785812" cy="4714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>
            <p:ph type="title"/>
          </p:nvPr>
        </p:nvSpPr>
        <p:spPr>
          <a:xfrm>
            <a:off x="1066800" y="609600"/>
            <a:ext cx="579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2 - Sources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990600" y="175260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Name some visible sources of light in the room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685800" y="365760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Is the screen at the front of the room a light source?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1905000" y="4953000"/>
            <a:ext cx="5943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 Sources of light are objects that emit light energy</a:t>
            </a:r>
            <a:endParaRPr/>
          </a:p>
        </p:txBody>
      </p:sp>
      <p:grpSp>
        <p:nvGrpSpPr>
          <p:cNvPr id="159" name="Google Shape;159;p11"/>
          <p:cNvGrpSpPr/>
          <p:nvPr/>
        </p:nvGrpSpPr>
        <p:grpSpPr>
          <a:xfrm>
            <a:off x="1676400" y="2209800"/>
            <a:ext cx="1196975" cy="1371600"/>
            <a:chOff x="1056" y="1392"/>
            <a:chExt cx="754" cy="864"/>
          </a:xfrm>
        </p:grpSpPr>
        <p:pic>
          <p:nvPicPr>
            <p:cNvPr id="160" name="Google Shape;16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9" y="1632"/>
              <a:ext cx="592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1"/>
            <p:cNvSpPr txBox="1"/>
            <p:nvPr/>
          </p:nvSpPr>
          <p:spPr>
            <a:xfrm>
              <a:off x="1056" y="1392"/>
              <a:ext cx="75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Flashlight</a:t>
              </a:r>
              <a:endParaRPr/>
            </a:p>
          </p:txBody>
        </p:sp>
      </p:grpSp>
      <p:grpSp>
        <p:nvGrpSpPr>
          <p:cNvPr id="162" name="Google Shape;162;p11"/>
          <p:cNvGrpSpPr/>
          <p:nvPr/>
        </p:nvGrpSpPr>
        <p:grpSpPr>
          <a:xfrm>
            <a:off x="3810000" y="2438400"/>
            <a:ext cx="1463675" cy="1146175"/>
            <a:chOff x="2448" y="1536"/>
            <a:chExt cx="922" cy="722"/>
          </a:xfrm>
        </p:grpSpPr>
        <p:pic>
          <p:nvPicPr>
            <p:cNvPr descr="LP®130" id="163" name="Google Shape;163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48" y="1776"/>
              <a:ext cx="922" cy="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1"/>
            <p:cNvSpPr txBox="1"/>
            <p:nvPr/>
          </p:nvSpPr>
          <p:spPr>
            <a:xfrm>
              <a:off x="2544" y="1536"/>
              <a:ext cx="70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Projector</a:t>
              </a:r>
              <a:endParaRPr/>
            </a:p>
          </p:txBody>
        </p:sp>
      </p:grpSp>
      <p:grpSp>
        <p:nvGrpSpPr>
          <p:cNvPr id="165" name="Google Shape;165;p11"/>
          <p:cNvGrpSpPr/>
          <p:nvPr/>
        </p:nvGrpSpPr>
        <p:grpSpPr>
          <a:xfrm>
            <a:off x="5997575" y="2220912"/>
            <a:ext cx="1797050" cy="1385887"/>
            <a:chOff x="3778" y="1399"/>
            <a:chExt cx="1132" cy="873"/>
          </a:xfrm>
        </p:grpSpPr>
        <p:pic>
          <p:nvPicPr>
            <p:cNvPr descr="[Product]" id="166" name="Google Shape;166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40" y="1648"/>
              <a:ext cx="624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1"/>
            <p:cNvSpPr txBox="1"/>
            <p:nvPr/>
          </p:nvSpPr>
          <p:spPr>
            <a:xfrm>
              <a:off x="3778" y="1399"/>
              <a:ext cx="11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Laptop Monitor</a:t>
              </a:r>
              <a:endParaRPr/>
            </a:p>
          </p:txBody>
        </p:sp>
      </p:grpSp>
      <p:sp>
        <p:nvSpPr>
          <p:cNvPr id="168" name="Google Shape;168;p11"/>
          <p:cNvSpPr txBox="1"/>
          <p:nvPr/>
        </p:nvSpPr>
        <p:spPr>
          <a:xfrm>
            <a:off x="2743200" y="4038600"/>
            <a:ext cx="4222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seems to be emitting light?</a:t>
            </a:r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1371600" y="4419600"/>
            <a:ext cx="713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Oh, I see the screen is reflecting the light, not emitting it.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914400" y="1752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Can you tell me where there are light detectors in this room?</a:t>
            </a:r>
            <a:endParaRPr/>
          </a:p>
        </p:txBody>
      </p:sp>
      <p:sp>
        <p:nvSpPr>
          <p:cNvPr id="176" name="Google Shape;176;p12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2 - Detectors</a:t>
            </a:r>
            <a:endParaRPr/>
          </a:p>
        </p:txBody>
      </p:sp>
      <p:sp>
        <p:nvSpPr>
          <p:cNvPr id="177" name="Google Shape;177;p12"/>
          <p:cNvSpPr txBox="1"/>
          <p:nvPr/>
        </p:nvSpPr>
        <p:spPr>
          <a:xfrm>
            <a:off x="762000" y="55626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Are there any other light detectors that you know of?</a:t>
            </a:r>
            <a:endParaRPr/>
          </a:p>
        </p:txBody>
      </p:sp>
      <p:grpSp>
        <p:nvGrpSpPr>
          <p:cNvPr id="178" name="Google Shape;178;p12"/>
          <p:cNvGrpSpPr/>
          <p:nvPr/>
        </p:nvGrpSpPr>
        <p:grpSpPr>
          <a:xfrm>
            <a:off x="762000" y="3124200"/>
            <a:ext cx="2073275" cy="2209800"/>
            <a:chOff x="480" y="1968"/>
            <a:chExt cx="1306" cy="1392"/>
          </a:xfrm>
        </p:grpSpPr>
        <p:grpSp>
          <p:nvGrpSpPr>
            <p:cNvPr id="179" name="Google Shape;179;p12"/>
            <p:cNvGrpSpPr/>
            <p:nvPr/>
          </p:nvGrpSpPr>
          <p:grpSpPr>
            <a:xfrm>
              <a:off x="624" y="2640"/>
              <a:ext cx="806" cy="720"/>
              <a:chOff x="4656" y="1824"/>
              <a:chExt cx="806" cy="720"/>
            </a:xfrm>
          </p:grpSpPr>
          <p:pic>
            <p:nvPicPr>
              <p:cNvPr id="180" name="Google Shape;180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56" y="1824"/>
                <a:ext cx="806" cy="6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1" name="Google Shape;181;p12"/>
              <p:cNvCxnSpPr/>
              <p:nvPr/>
            </p:nvCxnSpPr>
            <p:spPr>
              <a:xfrm flipH="1" rot="10800000">
                <a:off x="4656" y="2160"/>
                <a:ext cx="288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82" name="Google Shape;182;p12"/>
              <p:cNvCxnSpPr/>
              <p:nvPr/>
            </p:nvCxnSpPr>
            <p:spPr>
              <a:xfrm rot="10800000">
                <a:off x="5184" y="2160"/>
                <a:ext cx="192" cy="38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83" name="Google Shape;183;p12"/>
            <p:cNvSpPr txBox="1"/>
            <p:nvPr/>
          </p:nvSpPr>
          <p:spPr>
            <a:xfrm>
              <a:off x="480" y="1968"/>
              <a:ext cx="1306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Those two openings on either side of our noses!</a:t>
              </a:r>
              <a:endParaRPr/>
            </a:p>
          </p:txBody>
        </p:sp>
      </p:grpSp>
      <p:grpSp>
        <p:nvGrpSpPr>
          <p:cNvPr id="184" name="Google Shape;184;p12"/>
          <p:cNvGrpSpPr/>
          <p:nvPr/>
        </p:nvGrpSpPr>
        <p:grpSpPr>
          <a:xfrm>
            <a:off x="2908300" y="3048000"/>
            <a:ext cx="1511300" cy="2400300"/>
            <a:chOff x="1832" y="1920"/>
            <a:chExt cx="952" cy="1512"/>
          </a:xfrm>
        </p:grpSpPr>
        <p:grpSp>
          <p:nvGrpSpPr>
            <p:cNvPr id="185" name="Google Shape;185;p12"/>
            <p:cNvGrpSpPr/>
            <p:nvPr/>
          </p:nvGrpSpPr>
          <p:grpSpPr>
            <a:xfrm>
              <a:off x="1832" y="2328"/>
              <a:ext cx="912" cy="1104"/>
              <a:chOff x="1824" y="2016"/>
              <a:chExt cx="912" cy="1104"/>
            </a:xfrm>
          </p:grpSpPr>
          <p:pic>
            <p:nvPicPr>
              <p:cNvPr id="186" name="Google Shape;186;p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24" y="2208"/>
                <a:ext cx="912" cy="91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7" name="Google Shape;187;p12"/>
              <p:cNvCxnSpPr/>
              <p:nvPr/>
            </p:nvCxnSpPr>
            <p:spPr>
              <a:xfrm flipH="1">
                <a:off x="2256" y="2016"/>
                <a:ext cx="144" cy="288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88" name="Google Shape;188;p12"/>
            <p:cNvSpPr txBox="1"/>
            <p:nvPr/>
          </p:nvSpPr>
          <p:spPr>
            <a:xfrm>
              <a:off x="1872" y="1920"/>
              <a:ext cx="91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Solar Calculators</a:t>
              </a:r>
              <a:endParaRPr/>
            </a:p>
          </p:txBody>
        </p:sp>
      </p:grpSp>
      <p:grpSp>
        <p:nvGrpSpPr>
          <p:cNvPr id="189" name="Google Shape;189;p12"/>
          <p:cNvGrpSpPr/>
          <p:nvPr/>
        </p:nvGrpSpPr>
        <p:grpSpPr>
          <a:xfrm>
            <a:off x="4267200" y="2819400"/>
            <a:ext cx="2378075" cy="2641600"/>
            <a:chOff x="2688" y="1776"/>
            <a:chExt cx="1498" cy="1664"/>
          </a:xfrm>
        </p:grpSpPr>
        <p:graphicFrame>
          <p:nvGraphicFramePr>
            <p:cNvPr id="190" name="Google Shape;190;p12"/>
            <p:cNvGraphicFramePr/>
            <p:nvPr/>
          </p:nvGraphicFramePr>
          <p:xfrm>
            <a:off x="2928" y="2304"/>
            <a:ext cx="944" cy="1136"/>
          </p:xfrm>
          <a:graphic>
            <a:graphicData uri="http://schemas.openxmlformats.org/presentationml/2006/ole">
              <mc:AlternateContent>
                <mc:Choice Requires="v">
                  <p:oleObj r:id="rId7" imgH="1136" imgW="944" progId="Photoshop.Image.7" spid="_x0000_s1">
                    <p:embed/>
                  </p:oleObj>
                </mc:Choice>
                <mc:Fallback>
                  <p:oleObj r:id="rId8" imgH="1136" imgW="944" progId="Photoshop.Image.7">
                    <p:embed/>
                    <p:pic>
                      <p:nvPicPr>
                        <p:cNvPr id="190" name="Google Shape;190;p12"/>
                        <p:cNvPicPr preferRelativeResize="0"/>
                        <p:nvPr/>
                      </p:nvPicPr>
                      <p:blipFill rotWithShape="1">
                        <a:blip r:embed="rId9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928" y="2304"/>
                          <a:ext cx="944" cy="1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1" name="Google Shape;191;p12"/>
            <p:cNvCxnSpPr/>
            <p:nvPr/>
          </p:nvCxnSpPr>
          <p:spPr>
            <a:xfrm>
              <a:off x="3264" y="2208"/>
              <a:ext cx="240" cy="6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2" name="Google Shape;192;p12"/>
            <p:cNvSpPr txBox="1"/>
            <p:nvPr/>
          </p:nvSpPr>
          <p:spPr>
            <a:xfrm>
              <a:off x="2688" y="1776"/>
              <a:ext cx="1498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Motion Sensitive Light Switches</a:t>
              </a:r>
              <a:endParaRPr/>
            </a:p>
          </p:txBody>
        </p:sp>
      </p:grpSp>
      <p:grpSp>
        <p:nvGrpSpPr>
          <p:cNvPr id="193" name="Google Shape;193;p12"/>
          <p:cNvGrpSpPr/>
          <p:nvPr/>
        </p:nvGrpSpPr>
        <p:grpSpPr>
          <a:xfrm>
            <a:off x="6424612" y="2944812"/>
            <a:ext cx="2171700" cy="2655887"/>
            <a:chOff x="4047" y="1855"/>
            <a:chExt cx="1368" cy="1673"/>
          </a:xfrm>
        </p:grpSpPr>
        <p:pic>
          <p:nvPicPr>
            <p:cNvPr id="194" name="Google Shape;194;p1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47" y="2160"/>
              <a:ext cx="1368" cy="1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5" name="Google Shape;195;p12"/>
            <p:cNvCxnSpPr/>
            <p:nvPr/>
          </p:nvCxnSpPr>
          <p:spPr>
            <a:xfrm>
              <a:off x="4752" y="2064"/>
              <a:ext cx="303" cy="91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6" name="Google Shape;196;p12"/>
            <p:cNvSpPr txBox="1"/>
            <p:nvPr/>
          </p:nvSpPr>
          <p:spPr>
            <a:xfrm>
              <a:off x="4320" y="1855"/>
              <a:ext cx="67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Cameras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 Activity 2 – Transmitters and Shields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1143000" y="1752600"/>
            <a:ext cx="6172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What are some things that don’t allow light through?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safe to say these things “Shield the Light”?</a:t>
            </a:r>
            <a:endParaRPr/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0" y="4724400"/>
            <a:ext cx="1905000" cy="114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13"/>
          <p:cNvGraphicFramePr/>
          <p:nvPr/>
        </p:nvGraphicFramePr>
        <p:xfrm>
          <a:off x="7239000" y="1447800"/>
          <a:ext cx="1562100" cy="2641600"/>
        </p:xfrm>
        <a:graphic>
          <a:graphicData uri="http://schemas.openxmlformats.org/presentationml/2006/ole">
            <mc:AlternateContent>
              <mc:Choice Requires="v">
                <p:oleObj r:id="rId6" imgH="2641600" imgW="1562100" progId="Photoshop.Image.7" spid="_x0000_s1">
                  <p:embed/>
                </p:oleObj>
              </mc:Choice>
              <mc:Fallback>
                <p:oleObj r:id="rId7" imgH="2641600" imgW="1562100" progId="Photoshop.Image.7">
                  <p:embed/>
                  <p:pic>
                    <p:nvPicPr>
                      <p:cNvPr id="205" name="Google Shape;205;p13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239000" y="1447800"/>
                        <a:ext cx="15621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Google Shape;206;p13"/>
          <p:cNvSpPr txBox="1"/>
          <p:nvPr/>
        </p:nvSpPr>
        <p:spPr>
          <a:xfrm>
            <a:off x="1219200" y="3505200"/>
            <a:ext cx="5715000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What are some materials we know of that do allow light to either completely or partially pass through it?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safe to say these things “Transmit the Light”?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 txBox="1"/>
          <p:nvPr>
            <p:ph type="title"/>
          </p:nvPr>
        </p:nvSpPr>
        <p:spPr>
          <a:xfrm>
            <a:off x="762000" y="45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– More Than Your Eyes Can See	</a:t>
            </a:r>
            <a:endParaRPr/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1828800"/>
            <a:ext cx="5486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– Invisible Sources</a:t>
            </a:r>
            <a:endParaRPr/>
          </a:p>
        </p:txBody>
      </p:sp>
      <p:sp>
        <p:nvSpPr>
          <p:cNvPr id="220" name="Google Shape;220;p15"/>
          <p:cNvSpPr txBox="1"/>
          <p:nvPr>
            <p:ph idx="1" type="body"/>
          </p:nvPr>
        </p:nvSpPr>
        <p:spPr>
          <a:xfrm>
            <a:off x="914400" y="19050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visible sources of light in the room there are many of invisible Sources light too.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Can anyone name any invisible sources of light in the room?</a:t>
            </a:r>
            <a:endParaRPr/>
          </a:p>
        </p:txBody>
      </p:sp>
      <p:grpSp>
        <p:nvGrpSpPr>
          <p:cNvPr id="221" name="Google Shape;221;p15"/>
          <p:cNvGrpSpPr/>
          <p:nvPr/>
        </p:nvGrpSpPr>
        <p:grpSpPr>
          <a:xfrm>
            <a:off x="685800" y="3810000"/>
            <a:ext cx="1778000" cy="2241550"/>
            <a:chOff x="432" y="2400"/>
            <a:chExt cx="1120" cy="1412"/>
          </a:xfrm>
        </p:grpSpPr>
        <p:pic>
          <p:nvPicPr>
            <p:cNvPr id="222" name="Google Shape;22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" y="2824"/>
              <a:ext cx="1008" cy="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15"/>
            <p:cNvSpPr txBox="1"/>
            <p:nvPr/>
          </p:nvSpPr>
          <p:spPr>
            <a:xfrm>
              <a:off x="432" y="2400"/>
              <a:ext cx="112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Infrared Heat Lamps</a:t>
              </a:r>
              <a:endParaRPr/>
            </a:p>
          </p:txBody>
        </p:sp>
      </p:grpSp>
      <p:grpSp>
        <p:nvGrpSpPr>
          <p:cNvPr id="224" name="Google Shape;224;p15"/>
          <p:cNvGrpSpPr/>
          <p:nvPr/>
        </p:nvGrpSpPr>
        <p:grpSpPr>
          <a:xfrm>
            <a:off x="2527300" y="3733800"/>
            <a:ext cx="1920875" cy="2314575"/>
            <a:chOff x="1592" y="2352"/>
            <a:chExt cx="1210" cy="1458"/>
          </a:xfrm>
        </p:grpSpPr>
        <p:pic>
          <p:nvPicPr>
            <p:cNvPr id="225" name="Google Shape;225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2" y="2600"/>
              <a:ext cx="1210" cy="1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5"/>
            <p:cNvSpPr txBox="1"/>
            <p:nvPr/>
          </p:nvSpPr>
          <p:spPr>
            <a:xfrm>
              <a:off x="1632" y="2352"/>
              <a:ext cx="114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UV Black Light</a:t>
              </a:r>
              <a:endParaRPr/>
            </a:p>
          </p:txBody>
        </p:sp>
      </p:grpSp>
      <p:grpSp>
        <p:nvGrpSpPr>
          <p:cNvPr id="227" name="Google Shape;227;p15"/>
          <p:cNvGrpSpPr/>
          <p:nvPr/>
        </p:nvGrpSpPr>
        <p:grpSpPr>
          <a:xfrm>
            <a:off x="4648200" y="3886200"/>
            <a:ext cx="1325562" cy="2159000"/>
            <a:chOff x="2928" y="2448"/>
            <a:chExt cx="835" cy="1360"/>
          </a:xfrm>
        </p:grpSpPr>
        <p:pic>
          <p:nvPicPr>
            <p:cNvPr id="228" name="Google Shape;22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28" y="2872"/>
              <a:ext cx="835" cy="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5"/>
            <p:cNvSpPr txBox="1"/>
            <p:nvPr/>
          </p:nvSpPr>
          <p:spPr>
            <a:xfrm>
              <a:off x="3024" y="2448"/>
              <a:ext cx="634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Infrared Remote</a:t>
              </a:r>
              <a:endParaRPr/>
            </a:p>
          </p:txBody>
        </p:sp>
      </p:grpSp>
      <p:grpSp>
        <p:nvGrpSpPr>
          <p:cNvPr id="230" name="Google Shape;230;p15"/>
          <p:cNvGrpSpPr/>
          <p:nvPr/>
        </p:nvGrpSpPr>
        <p:grpSpPr>
          <a:xfrm>
            <a:off x="6184900" y="3657600"/>
            <a:ext cx="2792412" cy="2393950"/>
            <a:chOff x="3896" y="2304"/>
            <a:chExt cx="1759" cy="1508"/>
          </a:xfrm>
        </p:grpSpPr>
        <p:pic>
          <p:nvPicPr>
            <p:cNvPr id="231" name="Google Shape;231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96" y="2544"/>
              <a:ext cx="1759" cy="1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5"/>
            <p:cNvSpPr txBox="1"/>
            <p:nvPr/>
          </p:nvSpPr>
          <p:spPr>
            <a:xfrm>
              <a:off x="4416" y="2304"/>
              <a:ext cx="7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Yes! Us.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– Invisible Sources of Light</a:t>
            </a: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6 different stations throughout the room, each with two setups.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equipped with a source of invisible light and a detector for detecting that light.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moment we will break up into groups.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group will have a set of materials.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materials are potential shields.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2 - Procedure</a:t>
            </a:r>
            <a:endParaRPr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group with collectively go from station to station and test each material to see if it is 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 (T)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Shield (S)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that particular type of light energy.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As scientists we are obligated to make a prediction about how we think each material will behave.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and figure out what property of the materials we are testing blocks each type of light energy.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– What did we learn?</a:t>
            </a:r>
            <a:endParaRPr/>
          </a:p>
        </p:txBody>
      </p:sp>
      <p:sp>
        <p:nvSpPr>
          <p:cNvPr id="253" name="Google Shape;253;p18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What property of the materials we tested caused radio waves to be blocked?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Are all the plastics we tested translucent/transparent to infrared light?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If someone had no sunscreen while at the beach what could they cover their face with to keep from getting sun burned by UV light?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– Reflection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group should pick a station.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figure out which of your materials can reflect the invisible light of that station.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and use what you have learned in the previous section to test your ideas in this section.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What did you find out?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NASA EPO Program at Sonoma State University</a:t>
            </a:r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>
            <a:off x="914400" y="16764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group of ten people working collaboratively to educate the public about current and future NASA High Energy Astrophysics/Astronomy Missions.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 by Prof. Lynn Cominsky</a:t>
            </a: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838200" y="3581400"/>
            <a:ext cx="2427287" cy="2384425"/>
            <a:chOff x="528" y="2256"/>
            <a:chExt cx="1529" cy="1502"/>
          </a:xfrm>
        </p:grpSpPr>
        <p:pic>
          <p:nvPicPr>
            <p:cNvPr id="48" name="Google Shape;4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8" y="2592"/>
              <a:ext cx="1529" cy="1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2"/>
            <p:cNvSpPr txBox="1"/>
            <p:nvPr/>
          </p:nvSpPr>
          <p:spPr>
            <a:xfrm>
              <a:off x="816" y="2256"/>
              <a:ext cx="875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GLAST</a:t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10000" y="3352800"/>
            <a:ext cx="2438400" cy="2424112"/>
            <a:chOff x="2400" y="2112"/>
            <a:chExt cx="1536" cy="1527"/>
          </a:xfrm>
        </p:grpSpPr>
        <p:pic>
          <p:nvPicPr>
            <p:cNvPr id="51" name="Google Shape;5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2112"/>
              <a:ext cx="1536" cy="1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2"/>
            <p:cNvSpPr txBox="1"/>
            <p:nvPr/>
          </p:nvSpPr>
          <p:spPr>
            <a:xfrm>
              <a:off x="2416" y="3312"/>
              <a:ext cx="149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XMM Newton</a:t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6934200" y="914400"/>
            <a:ext cx="1560512" cy="3657600"/>
            <a:chOff x="4368" y="576"/>
            <a:chExt cx="983" cy="2304"/>
          </a:xfrm>
        </p:grpSpPr>
        <p:pic>
          <p:nvPicPr>
            <p:cNvPr id="54" name="Google Shape;5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68" y="1728"/>
              <a:ext cx="983" cy="11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" name="Google Shape;55;p2"/>
            <p:cNvCxnSpPr/>
            <p:nvPr/>
          </p:nvCxnSpPr>
          <p:spPr>
            <a:xfrm flipH="1" rot="10800000">
              <a:off x="4800" y="576"/>
              <a:ext cx="336" cy="168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0"/>
          <p:cNvSpPr txBox="1"/>
          <p:nvPr>
            <p:ph type="title"/>
          </p:nvPr>
        </p:nvSpPr>
        <p:spPr>
          <a:xfrm>
            <a:off x="838200" y="381000"/>
            <a:ext cx="7696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Explosions </a:t>
            </a:r>
            <a:b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Universe</a:t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2286000" y="3962400"/>
            <a:ext cx="5014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Mystery of the Gamma-Ray Bursts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1"/>
          <p:cNvSpPr txBox="1"/>
          <p:nvPr>
            <p:ph type="title"/>
          </p:nvPr>
        </p:nvSpPr>
        <p:spPr>
          <a:xfrm>
            <a:off x="838200" y="3810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Explosions in the Universe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524000"/>
            <a:ext cx="7324725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>
            <a:off x="5410200" y="2286000"/>
            <a:ext cx="32766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410200" y="3251200"/>
            <a:ext cx="32766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5410200" y="4216400"/>
            <a:ext cx="32766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5410200" y="5181600"/>
            <a:ext cx="32766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4325" y="2260600"/>
            <a:ext cx="33051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0200" y="3111500"/>
            <a:ext cx="32861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10200" y="4238625"/>
            <a:ext cx="33051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0675" y="5207000"/>
            <a:ext cx="32861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1447800"/>
            <a:ext cx="732472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2"/>
          <p:cNvSpPr txBox="1"/>
          <p:nvPr>
            <p:ph type="title"/>
          </p:nvPr>
        </p:nvSpPr>
        <p:spPr>
          <a:xfrm>
            <a:off x="838200" y="3810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Explosions in the Universe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5105400" y="1447800"/>
            <a:ext cx="32766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5105400" y="2286000"/>
            <a:ext cx="32766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5105400" y="3124200"/>
            <a:ext cx="3276600" cy="9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5105400" y="4114800"/>
            <a:ext cx="3276600" cy="9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4925" y="2298700"/>
            <a:ext cx="3295650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3105150"/>
            <a:ext cx="3305175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14925" y="4102100"/>
            <a:ext cx="329565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05400" y="1447800"/>
            <a:ext cx="3286125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2"/>
          <p:cNvSpPr txBox="1"/>
          <p:nvPr/>
        </p:nvSpPr>
        <p:spPr>
          <a:xfrm>
            <a:off x="1447800" y="5181600"/>
            <a:ext cx="67405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scale should we use now for Graph B, to fit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biggest energy event on the scale?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3"/>
          <p:cNvSpPr txBox="1"/>
          <p:nvPr>
            <p:ph type="title"/>
          </p:nvPr>
        </p:nvSpPr>
        <p:spPr>
          <a:xfrm>
            <a:off x="838200" y="3810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Hiroshima A-bomb</a:t>
            </a:r>
            <a:endParaRPr/>
          </a:p>
        </p:txBody>
      </p:sp>
      <p:pic>
        <p:nvPicPr>
          <p:cNvPr id="316" name="Google Shape;31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381000"/>
            <a:ext cx="15049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3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8" name="Google Shape;318;p2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1447800"/>
            <a:ext cx="7620000" cy="403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4"/>
          <p:cNvSpPr txBox="1"/>
          <p:nvPr>
            <p:ph type="title"/>
          </p:nvPr>
        </p:nvSpPr>
        <p:spPr>
          <a:xfrm>
            <a:off x="838200" y="3810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Explosions in the Universe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1143000" y="4572000"/>
            <a:ext cx="6654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are still nowhere near the energy of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gamma-ray burst, how can we continue graphing for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larger energy events?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914400" y="1752600"/>
            <a:ext cx="80073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ya think,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are we close to the energy of a gamma-ray burst?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2286000" y="3276600"/>
            <a:ext cx="530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EVEN CLOSE!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1524000"/>
            <a:ext cx="73247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5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5"/>
          <p:cNvSpPr txBox="1"/>
          <p:nvPr>
            <p:ph type="title"/>
          </p:nvPr>
        </p:nvSpPr>
        <p:spPr>
          <a:xfrm>
            <a:off x="838200" y="3810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Explosions in the Universe</a:t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5105400" y="1524000"/>
            <a:ext cx="3276600" cy="9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5105400" y="2514600"/>
            <a:ext cx="3276600" cy="9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5105400" y="3505200"/>
            <a:ext cx="3276600" cy="9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4" name="Google Shape;34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6350" y="1524000"/>
            <a:ext cx="329565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6350" y="2486025"/>
            <a:ext cx="3295650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5"/>
          <p:cNvSpPr/>
          <p:nvPr/>
        </p:nvSpPr>
        <p:spPr>
          <a:xfrm>
            <a:off x="5105400" y="4343400"/>
            <a:ext cx="3276600" cy="9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7" name="Google Shape;34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5400" y="4368800"/>
            <a:ext cx="3276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95875" y="3435350"/>
            <a:ext cx="328612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5"/>
          <p:cNvSpPr txBox="1"/>
          <p:nvPr/>
        </p:nvSpPr>
        <p:spPr>
          <a:xfrm>
            <a:off x="1050925" y="5299075"/>
            <a:ext cx="69786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you’ve seen the energy, what scale should we use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Graph C?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6"/>
          <p:cNvSpPr txBox="1"/>
          <p:nvPr>
            <p:ph type="title"/>
          </p:nvPr>
        </p:nvSpPr>
        <p:spPr>
          <a:xfrm>
            <a:off x="838200" y="3810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Meteor Crater, Arizona</a:t>
            </a:r>
            <a:endParaRPr/>
          </a:p>
        </p:txBody>
      </p:sp>
      <p:pic>
        <p:nvPicPr>
          <p:cNvPr id="358" name="Google Shape;358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485900"/>
            <a:ext cx="82296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200" y="381000"/>
            <a:ext cx="15049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27"/>
          <p:cNvGrpSpPr/>
          <p:nvPr/>
        </p:nvGrpSpPr>
        <p:grpSpPr>
          <a:xfrm>
            <a:off x="1447800" y="1458912"/>
            <a:ext cx="6553200" cy="4589462"/>
            <a:chOff x="912" y="919"/>
            <a:chExt cx="4128" cy="2891"/>
          </a:xfrm>
        </p:grpSpPr>
        <p:pic>
          <p:nvPicPr>
            <p:cNvPr id="368" name="Google Shape;368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2" y="919"/>
              <a:ext cx="4128" cy="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2" y="1440"/>
              <a:ext cx="4128" cy="2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27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724400" y="1447800"/>
            <a:ext cx="32766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4724400" y="2286000"/>
            <a:ext cx="3276600" cy="13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4724400" y="3657600"/>
            <a:ext cx="3276600" cy="13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7"/>
          <p:cNvSpPr txBox="1"/>
          <p:nvPr>
            <p:ph type="title"/>
          </p:nvPr>
        </p:nvSpPr>
        <p:spPr>
          <a:xfrm>
            <a:off x="838200" y="3810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Explosions in the Universe</a:t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4800600" y="5029200"/>
            <a:ext cx="3200400" cy="9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1447800"/>
            <a:ext cx="3276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24400" y="2286000"/>
            <a:ext cx="3276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4400" y="3592512"/>
            <a:ext cx="3276600" cy="143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00600" y="5029200"/>
            <a:ext cx="32004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28"/>
          <p:cNvSpPr txBox="1"/>
          <p:nvPr>
            <p:ph type="title"/>
          </p:nvPr>
        </p:nvSpPr>
        <p:spPr>
          <a:xfrm>
            <a:off x="838200" y="3048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Explosions in the Universe</a:t>
            </a:r>
            <a:endParaRPr/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371600"/>
            <a:ext cx="6934200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/>
          <p:nvPr/>
        </p:nvSpPr>
        <p:spPr>
          <a:xfrm>
            <a:off x="5105400" y="1371600"/>
            <a:ext cx="3200400" cy="32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5105400" y="4648200"/>
            <a:ext cx="3200400" cy="13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4287" y="1371600"/>
            <a:ext cx="3240087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4648200"/>
            <a:ext cx="32004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9"/>
          <p:cNvSpPr txBox="1"/>
          <p:nvPr>
            <p:ph type="title"/>
          </p:nvPr>
        </p:nvSpPr>
        <p:spPr>
          <a:xfrm>
            <a:off x="838200" y="3048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Explosions in the Universe</a:t>
            </a:r>
            <a:endParaRPr/>
          </a:p>
        </p:txBody>
      </p:sp>
      <p:sp>
        <p:nvSpPr>
          <p:cNvPr id="404" name="Google Shape;404;p29"/>
          <p:cNvSpPr txBox="1"/>
          <p:nvPr/>
        </p:nvSpPr>
        <p:spPr>
          <a:xfrm>
            <a:off x="1127125" y="1641475"/>
            <a:ext cx="74596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you think the units changed to total lifetime 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Sun, instead of using tons of TNT as an energy unit? </a:t>
            </a:r>
            <a:endParaRPr/>
          </a:p>
        </p:txBody>
      </p:sp>
      <p:sp>
        <p:nvSpPr>
          <p:cNvPr id="405" name="Google Shape;405;p29"/>
          <p:cNvSpPr txBox="1"/>
          <p:nvPr/>
        </p:nvSpPr>
        <p:spPr>
          <a:xfrm>
            <a:off x="1203325" y="2936875"/>
            <a:ext cx="6900862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used the unit of TNT it would be so high that we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have over 30 zeros!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1,000,000,000,000,000,000,000,000,000,000 TNT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1x10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TNT</a:t>
            </a:r>
            <a:endParaRPr/>
          </a:p>
        </p:txBody>
      </p:sp>
      <p:sp>
        <p:nvSpPr>
          <p:cNvPr id="406" name="Google Shape;406;p29"/>
          <p:cNvSpPr txBox="1"/>
          <p:nvPr/>
        </p:nvSpPr>
        <p:spPr>
          <a:xfrm>
            <a:off x="2819400" y="4648200"/>
            <a:ext cx="3787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let’s use something else…</a:t>
            </a:r>
            <a:endParaRPr/>
          </a:p>
        </p:txBody>
      </p:sp>
      <p:cxnSp>
        <p:nvCxnSpPr>
          <p:cNvPr id="407" name="Google Shape;407;p29"/>
          <p:cNvCxnSpPr/>
          <p:nvPr/>
        </p:nvCxnSpPr>
        <p:spPr>
          <a:xfrm>
            <a:off x="1219200" y="25146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GEMS Series</a:t>
            </a:r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9144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Explorations in Math and Science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has developed over 70 teachers guides handbooks for use in classrooms across the US.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guides are tested in the classroom nationwide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 with clear step-by-step instructions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Assessment suggestions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Ideas for further investigations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0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0"/>
          <p:cNvSpPr txBox="1"/>
          <p:nvPr>
            <p:ph type="title"/>
          </p:nvPr>
        </p:nvSpPr>
        <p:spPr>
          <a:xfrm>
            <a:off x="838200" y="3048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 in the Universe</a:t>
            </a:r>
            <a:endParaRPr/>
          </a:p>
        </p:txBody>
      </p:sp>
      <p:sp>
        <p:nvSpPr>
          <p:cNvPr id="417" name="Google Shape;417;p30"/>
          <p:cNvSpPr txBox="1"/>
          <p:nvPr/>
        </p:nvSpPr>
        <p:spPr>
          <a:xfrm>
            <a:off x="2362200" y="4953000"/>
            <a:ext cx="45878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SUPERNOVAE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 seconds!)</a:t>
            </a:r>
            <a:endParaRPr/>
          </a:p>
        </p:txBody>
      </p:sp>
      <p:pic>
        <p:nvPicPr>
          <p:cNvPr id="418" name="Google Shape;41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371600"/>
            <a:ext cx="28670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0"/>
          <p:cNvSpPr/>
          <p:nvPr/>
        </p:nvSpPr>
        <p:spPr>
          <a:xfrm>
            <a:off x="838200" y="1143000"/>
            <a:ext cx="3324225" cy="2571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Gamma-Ray Burst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1"/>
          <p:cNvSpPr txBox="1"/>
          <p:nvPr>
            <p:ph type="title"/>
          </p:nvPr>
        </p:nvSpPr>
        <p:spPr>
          <a:xfrm>
            <a:off x="838200" y="3048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5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Powerful Explosion in the Universe</a:t>
            </a: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5791200" y="16764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SUPERNOVAE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 seconds!)</a:t>
            </a:r>
            <a:endParaRPr/>
          </a:p>
        </p:txBody>
      </p:sp>
      <p:pic>
        <p:nvPicPr>
          <p:cNvPr id="430" name="Google Shape;43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371600"/>
            <a:ext cx="143351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1"/>
          <p:cNvSpPr/>
          <p:nvPr/>
        </p:nvSpPr>
        <p:spPr>
          <a:xfrm>
            <a:off x="1295400" y="1752600"/>
            <a:ext cx="2667000" cy="1371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Gamma-Ray Burst </a:t>
            </a:r>
          </a:p>
        </p:txBody>
      </p:sp>
      <p:sp>
        <p:nvSpPr>
          <p:cNvPr id="432" name="Google Shape;432;p31"/>
          <p:cNvSpPr txBox="1"/>
          <p:nvPr/>
        </p:nvSpPr>
        <p:spPr>
          <a:xfrm>
            <a:off x="1143000" y="3810000"/>
            <a:ext cx="76200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you think might be causing such incredible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powerful events, that can release the energy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trillions of Suns in a matter of minutes or even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seconds?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Information	</a:t>
            </a:r>
            <a:endParaRPr/>
          </a:p>
        </p:txBody>
      </p:sp>
      <p:sp>
        <p:nvSpPr>
          <p:cNvPr id="439" name="Google Shape;439;p32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Swift - </a:t>
            </a:r>
            <a:r>
              <a:rPr b="1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http://swift.sonoma.edu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GLAST – </a:t>
            </a:r>
            <a:r>
              <a:rPr b="1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http://glast.sonoma.edu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XMM Newton - </a:t>
            </a:r>
            <a:r>
              <a:rPr b="1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http://xmm.sonoma.edu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NASA EPO @ SSU – </a:t>
            </a:r>
            <a:r>
              <a:rPr b="1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http://epo.sonoma.edu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 Graves – </a:t>
            </a:r>
            <a:r>
              <a:rPr b="1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gravest@universe.sonoma.edu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Sarah Silva - </a:t>
            </a:r>
            <a:r>
              <a:rPr b="1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sarah@universe.sonoma.edu</a:t>
            </a:r>
            <a:endParaRPr/>
          </a:p>
        </p:txBody>
      </p:sp>
      <p:pic>
        <p:nvPicPr>
          <p:cNvPr id="440" name="Google Shape;44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324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/>
          <p:nvPr>
            <p:ph type="title"/>
          </p:nvPr>
        </p:nvSpPr>
        <p:spPr>
          <a:xfrm>
            <a:off x="762000" y="3810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Invisible Universe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electromagnetic spectrum from radio waves to gamma rays…</a:t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1143000" y="15240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workbook and teachers guide based around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mission and developed as part of the GEMS Program.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 in this book: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1: Comparing Wave Makers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2: Invisible Light Sources and Detectors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3: Putting the Electromagnetic Spectrum Together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4: Tour of the Invisible Universe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5: The Most Powerful Explosions in the Universe</a:t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838200" y="3810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Invisible Universe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electromagnetic spectrum from radio waves to gamma rays…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5181600" y="1828800"/>
            <a:ext cx="3733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Invisible Universe</a:t>
            </a:r>
            <a:endParaRPr/>
          </a:p>
        </p:txBody>
      </p:sp>
      <p:sp>
        <p:nvSpPr>
          <p:cNvPr id="83" name="Google Shape;83;p5"/>
          <p:cNvSpPr txBox="1"/>
          <p:nvPr/>
        </p:nvSpPr>
        <p:spPr>
          <a:xfrm>
            <a:off x="1219200" y="1828800"/>
            <a:ext cx="3733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Visible Universe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286000"/>
            <a:ext cx="29337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5486400" y="2286000"/>
            <a:ext cx="2895600" cy="320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762000" y="3048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1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990600" y="13716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1: Comparing Wave Makers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series of news flashes set the stage for the unit by introducing the mystery of gamma-ray bursts.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work toward understanding gamma rays as very high energy waves, students first investigate properties of simple waves produced in different media.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267200"/>
            <a:ext cx="5867400" cy="178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4200" y="4267200"/>
            <a:ext cx="18288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838200" y="3048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2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914400" y="13716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2: Invisible Light Sources and Detectors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work at different learning stations to explore different kinds of light energy and how they can be detected, emitted, and absorbed.</a:t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3505200"/>
            <a:ext cx="22860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124200"/>
            <a:ext cx="2095500" cy="15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9800" y="4191000"/>
            <a:ext cx="2520950" cy="172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8"/>
          <p:cNvSpPr txBox="1"/>
          <p:nvPr>
            <p:ph type="title"/>
          </p:nvPr>
        </p:nvSpPr>
        <p:spPr>
          <a:xfrm>
            <a:off x="762000" y="3048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3</a:t>
            </a:r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1143000" y="12954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3: Putting the Electromagnetic Spectrum Together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activity, students have an opportunity to sort cards that contain information about the main regions of the electromagnetic spectrum.</a:t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352800"/>
            <a:ext cx="79438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9"/>
          <p:cNvSpPr txBox="1"/>
          <p:nvPr>
            <p:ph type="title"/>
          </p:nvPr>
        </p:nvSpPr>
        <p:spPr>
          <a:xfrm>
            <a:off x="838200" y="304800"/>
            <a:ext cx="647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4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1143000" y="13716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4: Tour of the Invisible Universe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presentation is intended to help students improve their understanding of objects in the Universe, including those connected with gamma-ray bursts.</a:t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3200400"/>
            <a:ext cx="22288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3629025"/>
            <a:ext cx="23431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4295775"/>
            <a:ext cx="21240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ms">
  <a:themeElements>
    <a:clrScheme name="gem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2002-12-19T18:03:13Z</dcterms:created>
  <dc:creator>silvasar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