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940550" cy="9226550"/>
  <p:embeddedFontLst>
    <p:embeddedFont>
      <p:font typeface="Arimo"/>
      <p:regular r:id="rId53"/>
      <p:bold r:id="rId54"/>
      <p:italic r:id="rId55"/>
      <p:boldItalic r:id="rId56"/>
    </p:embeddedFon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06">
          <p15:clr>
            <a:srgbClr val="000000"/>
          </p15:clr>
        </p15:guide>
        <p15:guide id="2" pos="218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6" orient="horz"/>
        <p:guide pos="218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Arimo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rimo-italic.fntdata"/><Relationship Id="rId10" Type="http://schemas.openxmlformats.org/officeDocument/2006/relationships/slide" Target="slides/slide5.xml"/><Relationship Id="rId54" Type="http://schemas.openxmlformats.org/officeDocument/2006/relationships/font" Target="fonts/Arimo-bold.fntdata"/><Relationship Id="rId13" Type="http://schemas.openxmlformats.org/officeDocument/2006/relationships/slide" Target="slides/slide8.xml"/><Relationship Id="rId57" Type="http://schemas.openxmlformats.org/officeDocument/2006/relationships/font" Target="fonts/Tahoma-regular.fntdata"/><Relationship Id="rId12" Type="http://schemas.openxmlformats.org/officeDocument/2006/relationships/slide" Target="slides/slide7.xml"/><Relationship Id="rId56" Type="http://schemas.openxmlformats.org/officeDocument/2006/relationships/font" Target="fonts/Arim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Tahom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932237" y="8764587"/>
            <a:ext cx="3008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175" lIns="92375" spcFirstLastPara="1" rIns="92375" wrap="square" tIns="46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008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75" lIns="92375" spcFirstLastPara="1" rIns="92375" wrap="square" tIns="46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932237" y="0"/>
            <a:ext cx="3008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175" lIns="92375" spcFirstLastPara="1" rIns="92375" wrap="square" tIns="461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175" lIns="92375" spcFirstLastPara="1" rIns="92375" wrap="square" tIns="46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764587"/>
            <a:ext cx="3008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175" lIns="92375" spcFirstLastPara="1" rIns="92375" wrap="square" tIns="46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932237" y="8764587"/>
            <a:ext cx="3008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175" lIns="92375" spcFirstLastPara="1" rIns="92375" wrap="square" tIns="46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1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2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2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3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4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5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7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2" type="sldNum"/>
          </p:nvPr>
        </p:nvSpPr>
        <p:spPr>
          <a:xfrm>
            <a:off x="3932237" y="8764587"/>
            <a:ext cx="30083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175" lIns="92375" spcFirstLastPara="1" rIns="92375" wrap="square" tIns="4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 kg  weighs 9.8 Newtons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 slug  weighs 32 pounds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(on earth).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925512" y="4383087"/>
            <a:ext cx="5089525" cy="4151312"/>
          </a:xfrm>
          <a:prstGeom prst="rect">
            <a:avLst/>
          </a:prstGeom>
        </p:spPr>
        <p:txBody>
          <a:bodyPr anchorCtr="0" anchor="t" bIns="46175" lIns="92375" spcFirstLastPara="1" rIns="92375" wrap="square" tIns="4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163637" y="692150"/>
            <a:ext cx="4613275" cy="3459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21" name="Google Shape;21;p2"/>
            <p:cNvPicPr preferRelativeResize="0"/>
            <p:nvPr/>
          </p:nvPicPr>
          <p:blipFill rotWithShape="1">
            <a:blip r:embed="rId2">
              <a:alphaModFix/>
            </a:blip>
            <a:srcRect b="0" l="8125" r="0" t="0"/>
            <a:stretch/>
          </p:blipFill>
          <p:spPr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990600" y="1905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2686050" y="3492500"/>
            <a:ext cx="61023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3359150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60198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5412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1"/>
          <p:cNvGrpSpPr/>
          <p:nvPr/>
        </p:nvGrpSpPr>
        <p:grpSpPr>
          <a:xfrm>
            <a:off x="-7937" y="1636712"/>
            <a:ext cx="9148762" cy="4618037"/>
            <a:chOff x="-5" y="1031"/>
            <a:chExt cx="5763" cy="2909"/>
          </a:xfrm>
        </p:grpSpPr>
        <p:pic>
          <p:nvPicPr>
            <p:cNvPr id="12" name="Google Shape;12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CC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4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jpg"/><Relationship Id="rId4" Type="http://schemas.openxmlformats.org/officeDocument/2006/relationships/image" Target="../media/image4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4.jpg"/><Relationship Id="rId4" Type="http://schemas.openxmlformats.org/officeDocument/2006/relationships/image" Target="../media/image44.jpg"/><Relationship Id="rId5" Type="http://schemas.openxmlformats.org/officeDocument/2006/relationships/image" Target="../media/image5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jpg"/><Relationship Id="rId4" Type="http://schemas.openxmlformats.org/officeDocument/2006/relationships/image" Target="../media/image5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0.png"/><Relationship Id="rId4" Type="http://schemas.openxmlformats.org/officeDocument/2006/relationships/image" Target="../media/image5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8.jpg"/><Relationship Id="rId4" Type="http://schemas.openxmlformats.org/officeDocument/2006/relationships/image" Target="../media/image5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433387" y="2224087"/>
            <a:ext cx="81026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My Mother </a:t>
            </a:r>
            <a:b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Never Told Me </a:t>
            </a:r>
            <a:b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About the Universe</a:t>
            </a:r>
            <a:endParaRPr/>
          </a:p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295400" y="2895600"/>
            <a:ext cx="6400800" cy="105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 Lynn Cominsky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Sonoma State University</a:t>
            </a:r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550" y="882650"/>
            <a:ext cx="30289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“Weightless” in space?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28612" y="1941512"/>
            <a:ext cx="4883150" cy="416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Astronauts seem “weightless” because they are in freefall – they are constantly falling inside their falling spaceships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in the air, or from a diving board and you too can be in freefall or “weightless”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4275" y="879475"/>
            <a:ext cx="2641600" cy="178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“Weightless” in space?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28612" y="1941512"/>
            <a:ext cx="5046662" cy="394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course, the astronauts are in freefall for much longer, because they are in orbit, traveling around the Earth while falling continuously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FF33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they don’t feel the Earth’s gravity until they reenter the atmosphere, which pushes on them so hard, that they temporarily weigh more than on Earth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7050" y="1870075"/>
            <a:ext cx="2908300" cy="3878262"/>
          </a:xfrm>
          <a:prstGeom prst="rect">
            <a:avLst/>
          </a:prstGeom>
          <a:noFill/>
          <a:ln cap="flat" cmpd="sng" w="9525">
            <a:solidFill>
              <a:srgbClr val="110F0D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53" name="Google Shape;153;p16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Mass and Acceleration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Galileo showed that since the acceleration due to gravity is a constant, two bodies of different mass will fall at the same rate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54037" y="3762375"/>
            <a:ext cx="3840162" cy="215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 = ma = mg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 a=g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(mass cancels)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237" y="3679825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64" name="Google Shape;164;p17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317500" y="412750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Mass conservation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598487" y="2058987"/>
            <a:ext cx="7554912" cy="193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everyday situations, mass is </a:t>
            </a:r>
            <a:r>
              <a:rPr b="0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conserved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M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1+2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73" name="Google Shape;173;p18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317500" y="412750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Mass conservation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727075" y="1728787"/>
            <a:ext cx="8037512" cy="155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BUT: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Mass is not conserved in extreme environments, such as inside the Sun or at particle accelerators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600" y="2921000"/>
            <a:ext cx="2057400" cy="30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319087" y="4151312"/>
            <a:ext cx="128587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Sun’s image in X-rays from Yohkoh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7739062" y="5470525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SLAC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3403600"/>
            <a:ext cx="2849562" cy="284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86" name="Google Shape;186;p19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Mass and energy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28612" y="1941512"/>
            <a:ext cx="8566150" cy="435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mom told me about Einstein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 had to go to college to learn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meaning of his famous equation: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     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mc</a:t>
            </a:r>
            <a:r>
              <a:rPr b="0" baseline="3000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080"/>
              <a:buFont typeface="Noto Sans Symbols"/>
              <a:buNone/>
            </a:pPr>
            <a:r>
              <a:t/>
            </a:r>
            <a:endParaRPr b="0" baseline="3000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Einstein realized that mass and energy were equivalent and interchangeable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the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is really conserved.</a:t>
            </a:r>
            <a:endParaRPr/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9350" y="638175"/>
            <a:ext cx="2508250" cy="33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96" name="Google Shape;196;p20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Energy from Mass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two oppositely charged particles meet in flight, they can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annihilate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 two gamma-ray photons traveling in opposite directions</a:t>
            </a:r>
            <a:endParaRPr/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rest mass of an electron or its anti-particle, the positron, is 511 keV/c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Annihilating an electron creates E= 511 keV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25400" y="30575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ositron Annihilation"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400" y="3398837"/>
            <a:ext cx="28765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207" name="Google Shape;207;p21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" name="Google Shape;209;p21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Explosions in Space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328612" y="1941512"/>
            <a:ext cx="42735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is also created from mass when stars explode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Supernovae herald the deaths of stars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Gamma-ray Bursts signal the deaths of even more massive stars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the birth cries of black holes</a:t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637" y="1973262"/>
            <a:ext cx="4240212" cy="364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217" name="Google Shape;217;p22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Swift Gamma-ray Burst Mission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341312" y="1873250"/>
            <a:ext cx="495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study Gamma-Ray Bursts with a “swift” response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launched in 2004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Nominal 2-year lifetime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see ~150 GRBs per year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wift spacecraft with burst going off in the background.&#10;    Credit: Spectrum Astro"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675" y="1731962"/>
            <a:ext cx="3343275" cy="425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227" name="Google Shape;227;p23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Mass from Energy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328612" y="1941512"/>
            <a:ext cx="4916487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 of oppositely charged particles can be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produced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a single energetic gamma-ray photon, interacting with converter material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354012" y="1835150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4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Mom and the Constellations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Mass, Weight and Acceleration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Einstein, Mass and Energy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Matter?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Matter and Energy in the Universe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Going Beyond Einstein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Last Words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887" y="177800"/>
            <a:ext cx="2241550" cy="26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236" name="Google Shape;236;p24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Pair production in space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328612" y="1941512"/>
            <a:ext cx="4252912" cy="443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NASA is launching a telescope in 2006 that uses pair production to track gamma-rays from space to their sources – often huge black holes!</a:t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100000">
            <a:off x="4075112" y="3360737"/>
            <a:ext cx="5216525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5262" y="1171575"/>
            <a:ext cx="23812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247" name="Google Shape;247;p25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GLAST sees the Universe</a:t>
            </a:r>
            <a:endParaRPr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328612" y="1941512"/>
            <a:ext cx="3914775" cy="434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Gamma-ray Large Area Space Telescope will locate thousands of super-massive black holes that are beaming jets of gamma-rays towards the Earth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figure out what types of matter are in the jets and how they are made</a:t>
            </a:r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800" y="2057400"/>
            <a:ext cx="4383087" cy="3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257" name="Google Shape;257;p26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26"/>
          <p:cNvSpPr txBox="1"/>
          <p:nvPr>
            <p:ph idx="4294967295"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What’s the matter?</a:t>
            </a:r>
            <a:endParaRPr/>
          </a:p>
        </p:txBody>
      </p:sp>
      <p:sp>
        <p:nvSpPr>
          <p:cNvPr id="260" name="Google Shape;260;p26"/>
          <p:cNvSpPr txBox="1"/>
          <p:nvPr>
            <p:ph idx="4294967295" type="body"/>
          </p:nvPr>
        </p:nvSpPr>
        <p:spPr>
          <a:xfrm>
            <a:off x="328612" y="1941512"/>
            <a:ext cx="40274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 up in Buffalo, we didn’t see too many different types of matter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ice, liquid water and steam, we had snow, snow and more snow!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266" name="Google Shape;266;p27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267" name="Google Shape;267;p27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27"/>
          <p:cNvSpPr txBox="1"/>
          <p:nvPr>
            <p:ph idx="4294967295" type="title"/>
          </p:nvPr>
        </p:nvSpPr>
        <p:spPr>
          <a:xfrm>
            <a:off x="317500" y="782637"/>
            <a:ext cx="86375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states of matter</a:t>
            </a:r>
            <a:endParaRPr/>
          </a:p>
        </p:txBody>
      </p:sp>
      <p:sp>
        <p:nvSpPr>
          <p:cNvPr id="269" name="Google Shape;269;p27"/>
          <p:cNvSpPr txBox="1"/>
          <p:nvPr>
            <p:ph idx="4294967295" type="body"/>
          </p:nvPr>
        </p:nvSpPr>
        <p:spPr>
          <a:xfrm>
            <a:off x="328612" y="1985962"/>
            <a:ext cx="76422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mom told me there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three states of matter: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Solids                    Liquids                   Gases</a:t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1103312" y="25828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1103312" y="25828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1103312" y="25828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3" name="Google Shape;273;p27"/>
          <p:cNvGrpSpPr/>
          <p:nvPr/>
        </p:nvGrpSpPr>
        <p:grpSpPr>
          <a:xfrm>
            <a:off x="1136650" y="3643312"/>
            <a:ext cx="6015037" cy="2195512"/>
            <a:chOff x="927" y="2382"/>
            <a:chExt cx="3505" cy="1008"/>
          </a:xfrm>
        </p:grpSpPr>
        <p:pic>
          <p:nvPicPr>
            <p:cNvPr id="274" name="Google Shape;27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83" y="2382"/>
              <a:ext cx="648" cy="1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7" y="2382"/>
              <a:ext cx="648" cy="1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4" y="2382"/>
              <a:ext cx="648" cy="10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550" y="404812"/>
            <a:ext cx="20574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283" name="Google Shape;283;p28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28"/>
          <p:cNvSpPr txBox="1"/>
          <p:nvPr>
            <p:ph type="title"/>
          </p:nvPr>
        </p:nvSpPr>
        <p:spPr>
          <a:xfrm>
            <a:off x="317500" y="427037"/>
            <a:ext cx="7451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many states of matter? </a:t>
            </a:r>
            <a:endParaRPr/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701675" y="1844675"/>
            <a:ext cx="742791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 of California science standards agree with my Mom: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Students know matter has three forms: solid, liquid and gas (3)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</a:pPr>
            <a:r>
              <a:rPr b="0" i="1" lang="en-US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Students know the states of matter (solid, liquid, gas) depend on molecular motion (8)</a:t>
            </a:r>
            <a:endParaRPr b="0" i="0" sz="2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BUT: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there really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states of matter?</a:t>
            </a:r>
            <a:endParaRPr/>
          </a:p>
        </p:txBody>
      </p:sp>
      <p:pic>
        <p:nvPicPr>
          <p:cNvPr descr="Link to California page; graphic of Great Seal of California"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900" y="449262"/>
            <a:ext cx="1655762" cy="182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293" name="Google Shape;293;p29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317500" y="427037"/>
            <a:ext cx="7451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fourth state of matter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766762" y="2003425"/>
            <a:ext cx="5240337" cy="149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even the ancients knew that there are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types of matter: Earth, Air, Water and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FIRE</a:t>
            </a:r>
            <a:endParaRPr/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989387"/>
            <a:ext cx="2400300" cy="17859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3186112" y="3930650"/>
            <a:ext cx="5543550" cy="180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what is the matter in fire?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the Sun?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inside fluorescent light bulbs? </a:t>
            </a:r>
            <a:endParaRPr/>
          </a:p>
        </p:txBody>
      </p:sp>
      <p:grpSp>
        <p:nvGrpSpPr>
          <p:cNvPr id="299" name="Google Shape;299;p29"/>
          <p:cNvGrpSpPr/>
          <p:nvPr/>
        </p:nvGrpSpPr>
        <p:grpSpPr>
          <a:xfrm>
            <a:off x="6096000" y="1709737"/>
            <a:ext cx="2768600" cy="2100262"/>
            <a:chOff x="3744" y="981"/>
            <a:chExt cx="1744" cy="1323"/>
          </a:xfrm>
        </p:grpSpPr>
        <p:sp>
          <p:nvSpPr>
            <p:cNvPr id="300" name="Google Shape;300;p29"/>
            <p:cNvSpPr/>
            <p:nvPr/>
          </p:nvSpPr>
          <p:spPr>
            <a:xfrm>
              <a:off x="3744" y="981"/>
              <a:ext cx="1744" cy="1323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01" name="Google Shape;30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47" y="1060"/>
              <a:ext cx="1557" cy="11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307" name="Google Shape;307;p30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30"/>
          <p:cNvSpPr txBox="1"/>
          <p:nvPr>
            <p:ph type="title"/>
          </p:nvPr>
        </p:nvSpPr>
        <p:spPr>
          <a:xfrm>
            <a:off x="317500" y="427037"/>
            <a:ext cx="74517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Plasma – the fourth state</a:t>
            </a:r>
            <a:endParaRPr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382587" y="2003425"/>
            <a:ext cx="5384800" cy="390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Plasma makes up more than 99% of everything in the Universe that is luminous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Plasma is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ionized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matter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electrons are dissociated from their nuclei and are free to move around, interacting with any remaining neutral atoms</a:t>
            </a:r>
            <a:endParaRPr/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198562"/>
            <a:ext cx="2747962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317" name="Google Shape;317;p31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31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matter in the Universe</a:t>
            </a:r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15965" l="0" r="0" t="3305"/>
          <a:stretch/>
        </p:blipFill>
        <p:spPr>
          <a:xfrm>
            <a:off x="822325" y="1863725"/>
            <a:ext cx="6964362" cy="41227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21" name="Google Shape;321;p31"/>
          <p:cNvSpPr txBox="1"/>
          <p:nvPr/>
        </p:nvSpPr>
        <p:spPr>
          <a:xfrm>
            <a:off x="4511675" y="5399087"/>
            <a:ext cx="1030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Atoms formed</a:t>
            </a:r>
            <a:endParaRPr/>
          </a:p>
        </p:txBody>
      </p:sp>
      <p:cxnSp>
        <p:nvCxnSpPr>
          <p:cNvPr id="322" name="Google Shape;322;p31"/>
          <p:cNvCxnSpPr/>
          <p:nvPr/>
        </p:nvCxnSpPr>
        <p:spPr>
          <a:xfrm flipH="1" rot="10800000">
            <a:off x="4905375" y="4919662"/>
            <a:ext cx="174625" cy="4365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3" name="Google Shape;323;p31"/>
          <p:cNvSpPr txBox="1"/>
          <p:nvPr/>
        </p:nvSpPr>
        <p:spPr>
          <a:xfrm>
            <a:off x="3613150" y="5049837"/>
            <a:ext cx="10747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Nuclei formed</a:t>
            </a:r>
            <a:endParaRPr/>
          </a:p>
        </p:txBody>
      </p:sp>
      <p:cxnSp>
        <p:nvCxnSpPr>
          <p:cNvPr id="324" name="Google Shape;324;p31"/>
          <p:cNvCxnSpPr/>
          <p:nvPr/>
        </p:nvCxnSpPr>
        <p:spPr>
          <a:xfrm flipH="1" rot="10800000">
            <a:off x="4141787" y="4637087"/>
            <a:ext cx="174625" cy="43656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330" name="Google Shape;330;p32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2" name="Google Shape;332;p32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new type of matter?</a:t>
            </a:r>
            <a:endParaRPr/>
          </a:p>
        </p:txBody>
      </p:sp>
      <p:sp>
        <p:nvSpPr>
          <p:cNvPr id="333" name="Google Shape;333;p32"/>
          <p:cNvSpPr txBox="1"/>
          <p:nvPr>
            <p:ph idx="1" type="body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Scientists at Brookhaven are now trying to break down nuclear matter to create a plasma from quarks and gluons 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atom's structure" id="334" name="Google Shape;3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9462" y="3662362"/>
            <a:ext cx="4770437" cy="238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340" name="Google Shape;340;p33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341" name="Google Shape;341;p33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p33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Quark-Gluon Plasma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211137" y="1935162"/>
            <a:ext cx="3794125" cy="333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446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QGP formed:</a:t>
            </a:r>
            <a:endParaRPr/>
          </a:p>
          <a:p>
            <a:pPr indent="-12445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the Big Bang</a:t>
            </a:r>
            <a:endParaRPr/>
          </a:p>
          <a:p>
            <a:pPr indent="-12445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the formation of protons, neutrons and atoms</a:t>
            </a:r>
            <a:endParaRPr/>
          </a:p>
          <a:p>
            <a:pPr indent="-124459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first light</a:t>
            </a:r>
            <a:endParaRPr/>
          </a:p>
        </p:txBody>
      </p:sp>
      <p:pic>
        <p:nvPicPr>
          <p:cNvPr id="344" name="Google Shape;3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150" y="2266950"/>
            <a:ext cx="4356100" cy="3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 Mom and the Constellations</a:t>
            </a:r>
            <a:endParaRPr/>
          </a:p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000500" y="1808162"/>
            <a:ext cx="4816475" cy="426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first learned about the stars from my Mom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taught me the constellations on camping trips with our girl scout troop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so I started looking up at the night sky in wonder…</a:t>
            </a: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7375"/>
            <a:ext cx="41148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350" name="Google Shape;350;p34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351" name="Google Shape;351;p34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2" name="Google Shape;352;p34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Seeing the Light in the Universe</a:t>
            </a:r>
            <a:endParaRPr/>
          </a:p>
        </p:txBody>
      </p:sp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328612" y="1941512"/>
            <a:ext cx="796925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see light across the entire energy spectrum: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waves (cold gas)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Infrared (warm dust)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Visible and ultraviolet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(hot stars and galaxies)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X-rays and gamma-rays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stellar explosions)</a:t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688975" y="1903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skimo Nebula" id="355" name="Google Shape;3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4087" y="3089275"/>
            <a:ext cx="2740025" cy="221773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4"/>
          <p:cNvSpPr txBox="1"/>
          <p:nvPr/>
        </p:nvSpPr>
        <p:spPr>
          <a:xfrm>
            <a:off x="6572250" y="5340350"/>
            <a:ext cx="18954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HST/Eskimo nebula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362" name="Google Shape;362;p35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363" name="Google Shape;363;p35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35"/>
          <p:cNvSpPr txBox="1"/>
          <p:nvPr>
            <p:ph type="title"/>
          </p:nvPr>
        </p:nvSpPr>
        <p:spPr>
          <a:xfrm>
            <a:off x="317500" y="542925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87"/>
            <a:ext cx="9144000" cy="684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371" name="Google Shape;371;p36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372" name="Google Shape;372;p36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3" name="Google Shape;373;p36"/>
          <p:cNvSpPr txBox="1"/>
          <p:nvPr>
            <p:ph idx="4294967295" type="title"/>
          </p:nvPr>
        </p:nvSpPr>
        <p:spPr>
          <a:xfrm>
            <a:off x="304800" y="52387"/>
            <a:ext cx="86360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What’s the Matter in the </a:t>
            </a:r>
            <a:b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Universe?</a:t>
            </a:r>
            <a:endParaRPr/>
          </a:p>
        </p:txBody>
      </p:sp>
      <p:sp>
        <p:nvSpPr>
          <p:cNvPr id="374" name="Google Shape;374;p36"/>
          <p:cNvSpPr txBox="1"/>
          <p:nvPr>
            <p:ph idx="4294967295" type="body"/>
          </p:nvPr>
        </p:nvSpPr>
        <p:spPr>
          <a:xfrm>
            <a:off x="415925" y="2536825"/>
            <a:ext cx="8367712" cy="357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normal matter is in the form of atoms of hydrogen and helium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matter (even including plasma) only makes up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mass-energy of the Universe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matter that does not emit light?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we feel it, even if we can’t see it?</a:t>
            </a:r>
            <a:endParaRPr/>
          </a:p>
        </p:txBody>
      </p:sp>
      <p:pic>
        <p:nvPicPr>
          <p:cNvPr descr="Atomic" id="375" name="Google Shape;375;p3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437" y="323850"/>
            <a:ext cx="1689100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381" name="Google Shape;381;p37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382" name="Google Shape;382;p37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3" name="Google Shape;383;p37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Dark Matter</a:t>
            </a:r>
            <a:endParaRPr/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 matter emits no light, but it interacts with luminous matter through gravity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688975" y="1903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6" name="Google Shape;38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87" y="3089275"/>
            <a:ext cx="3486150" cy="28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7"/>
          <p:cNvSpPr txBox="1"/>
          <p:nvPr/>
        </p:nvSpPr>
        <p:spPr>
          <a:xfrm>
            <a:off x="4862512" y="3263900"/>
            <a:ext cx="3455987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blue arcs are images of a blue galaxy that is being lensed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gravitationally by dark matter in the yellow-orange galaxy cluster</a:t>
            </a: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1233487" y="6016625"/>
            <a:ext cx="2649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HST/CL0024+1654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394" name="Google Shape;394;p38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395" name="Google Shape;395;p38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6" name="Google Shape;396;p38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Dark Matter</a:t>
            </a:r>
            <a:endParaRPr/>
          </a:p>
        </p:txBody>
      </p:sp>
      <p:sp>
        <p:nvSpPr>
          <p:cNvPr id="397" name="Google Shape;397;p38"/>
          <p:cNvSpPr txBox="1"/>
          <p:nvPr>
            <p:ph idx="1" type="body"/>
          </p:nvPr>
        </p:nvSpPr>
        <p:spPr>
          <a:xfrm>
            <a:off x="328612" y="1941512"/>
            <a:ext cx="3889375" cy="39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 matter holds in rapidly orbiting stars in the outer parts of galaxies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flattens a galaxy’s rotation curve</a:t>
            </a:r>
            <a:endParaRPr/>
          </a:p>
        </p:txBody>
      </p:sp>
      <p:grpSp>
        <p:nvGrpSpPr>
          <p:cNvPr id="398" name="Google Shape;398;p38"/>
          <p:cNvGrpSpPr/>
          <p:nvPr/>
        </p:nvGrpSpPr>
        <p:grpSpPr>
          <a:xfrm>
            <a:off x="4802187" y="1498600"/>
            <a:ext cx="3702050" cy="4475162"/>
            <a:chOff x="337" y="1077"/>
            <a:chExt cx="2332" cy="2819"/>
          </a:xfrm>
        </p:grpSpPr>
        <p:pic>
          <p:nvPicPr>
            <p:cNvPr id="399" name="Google Shape;399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7" y="1077"/>
              <a:ext cx="2332" cy="247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400" name="Google Shape;400;p38"/>
            <p:cNvSpPr txBox="1"/>
            <p:nvPr/>
          </p:nvSpPr>
          <p:spPr>
            <a:xfrm>
              <a:off x="1132" y="3602"/>
              <a:ext cx="1047" cy="294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FFFF99"/>
                  </a:solidFill>
                  <a:latin typeface="Arial"/>
                  <a:ea typeface="Arial"/>
                  <a:cs typeface="Arial"/>
                  <a:sym typeface="Arial"/>
                </a:rPr>
                <a:t>NGC 3198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406" name="Google Shape;406;p39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407" name="Google Shape;407;p39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39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Dark Matter</a:t>
            </a:r>
            <a:endParaRPr/>
          </a:p>
        </p:txBody>
      </p:sp>
      <p:sp>
        <p:nvSpPr>
          <p:cNvPr id="409" name="Google Shape;409;p39"/>
          <p:cNvSpPr txBox="1"/>
          <p:nvPr>
            <p:ph idx="1" type="body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Dark matter holds x-ray heated gas inside of clusters of galaxies</a:t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237" y="3092450"/>
            <a:ext cx="4114800" cy="324643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9"/>
          <p:cNvSpPr txBox="1"/>
          <p:nvPr/>
        </p:nvSpPr>
        <p:spPr>
          <a:xfrm>
            <a:off x="6069012" y="3340100"/>
            <a:ext cx="2486025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Overlay of visible light image of galaxy cluster with x-ray heated gas (purple)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417" name="Google Shape;417;p40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418" name="Google Shape;418;p40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9" name="Google Shape;419;p40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Dark Energy</a:t>
            </a:r>
            <a:endParaRPr/>
          </a:p>
        </p:txBody>
      </p:sp>
      <p:sp>
        <p:nvSpPr>
          <p:cNvPr id="420" name="Google Shape;420;p40"/>
          <p:cNvSpPr txBox="1"/>
          <p:nvPr>
            <p:ph idx="1" type="body"/>
          </p:nvPr>
        </p:nvSpPr>
        <p:spPr>
          <a:xfrm>
            <a:off x="252412" y="1941512"/>
            <a:ext cx="3783012" cy="245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1998, two teams of researchers announced that they had found evidence for the acceleration of the expansion of the Universe</a:t>
            </a:r>
            <a:endParaRPr/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252412" y="4768850"/>
            <a:ext cx="820896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type of new “anti-gravity” seems to be at work, driving this acceleration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known as the mysterious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dark energy</a:t>
            </a:r>
            <a:endParaRPr/>
          </a:p>
        </p:txBody>
      </p:sp>
      <p:pic>
        <p:nvPicPr>
          <p:cNvPr id="422" name="Google Shape;42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675" y="519112"/>
            <a:ext cx="37909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428" name="Google Shape;428;p41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429" name="Google Shape;429;p41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0" name="Google Shape;430;p41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Dark Energy</a:t>
            </a:r>
            <a:endParaRPr/>
          </a:p>
        </p:txBody>
      </p:sp>
      <p:sp>
        <p:nvSpPr>
          <p:cNvPr id="431" name="Google Shape;431;p41"/>
          <p:cNvSpPr txBox="1"/>
          <p:nvPr>
            <p:ph idx="1" type="body"/>
          </p:nvPr>
        </p:nvSpPr>
        <p:spPr>
          <a:xfrm>
            <a:off x="374650" y="1982787"/>
            <a:ext cx="5861050" cy="322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form of DE was predicted by Einstein to solve a problem with his Theory of General Relativity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 predicted that the Universe would either expand or collapse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Einstein believed it should be stable</a:t>
            </a:r>
            <a:endParaRPr/>
          </a:p>
        </p:txBody>
      </p:sp>
      <p:sp>
        <p:nvSpPr>
          <p:cNvPr id="432" name="Google Shape;432;p41"/>
          <p:cNvSpPr txBox="1"/>
          <p:nvPr/>
        </p:nvSpPr>
        <p:spPr>
          <a:xfrm>
            <a:off x="373062" y="5008562"/>
            <a:ext cx="8142287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Universe was found to expand, Einstein called this his “biggest blunder” </a:t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25" y="679450"/>
            <a:ext cx="2628900" cy="333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439" name="Google Shape;439;p42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440" name="Google Shape;440;p42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41" name="Google Shape;4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98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447" name="Google Shape;447;p43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448" name="Google Shape;448;p43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p43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Going Beyond Einstein</a:t>
            </a:r>
            <a:endParaRPr/>
          </a:p>
        </p:txBody>
      </p:sp>
      <p:sp>
        <p:nvSpPr>
          <p:cNvPr id="450" name="Google Shape;450;p43"/>
          <p:cNvSpPr txBox="1"/>
          <p:nvPr>
            <p:ph idx="1" type="body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NASA is beginning a new program to test predictions of Einstein’s theories: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at the edge of a black hole?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powered the Big Bang?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mysterious Dark Energy that is pulling the Universe apart?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 Einstein’s theories completely describe our Universe?</a:t>
            </a:r>
            <a:endParaRPr/>
          </a:p>
        </p:txBody>
      </p:sp>
      <p:pic>
        <p:nvPicPr>
          <p:cNvPr id="451" name="Google Shape;4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7512" y="323850"/>
            <a:ext cx="1963737" cy="164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" name="Google Shape;72;p8"/>
          <p:cNvSpPr txBox="1"/>
          <p:nvPr>
            <p:ph idx="4294967295"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Fly Me to the Moon</a:t>
            </a:r>
            <a:endParaRPr/>
          </a:p>
        </p:txBody>
      </p:sp>
      <p:sp>
        <p:nvSpPr>
          <p:cNvPr id="73" name="Google Shape;73;p8"/>
          <p:cNvSpPr txBox="1"/>
          <p:nvPr>
            <p:ph idx="4294967295" type="body"/>
          </p:nvPr>
        </p:nvSpPr>
        <p:spPr>
          <a:xfrm>
            <a:off x="328612" y="1941512"/>
            <a:ext cx="40274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1969, humans first went to the Moon</a:t>
            </a:r>
            <a:endParaRPr/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8150" y="660400"/>
            <a:ext cx="3313112" cy="220821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5116512" y="3249612"/>
            <a:ext cx="4027487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thought a trip to the moon would be an easy way to lose weight!</a:t>
            </a: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812" y="3489325"/>
            <a:ext cx="4533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457" name="Google Shape;457;p44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458" name="Google Shape;458;p44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9" name="Google Shape;459;p44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 Great Observatories</a:t>
            </a:r>
            <a:endParaRPr/>
          </a:p>
        </p:txBody>
      </p:sp>
      <p:sp>
        <p:nvSpPr>
          <p:cNvPr id="460" name="Google Shape;460;p44"/>
          <p:cNvSpPr txBox="1"/>
          <p:nvPr/>
        </p:nvSpPr>
        <p:spPr>
          <a:xfrm>
            <a:off x="942975" y="1874837"/>
            <a:ext cx="2698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Constellation X</a:t>
            </a:r>
            <a:endParaRPr/>
          </a:p>
        </p:txBody>
      </p:sp>
      <p:sp>
        <p:nvSpPr>
          <p:cNvPr id="461" name="Google Shape;461;p44"/>
          <p:cNvSpPr txBox="1"/>
          <p:nvPr/>
        </p:nvSpPr>
        <p:spPr>
          <a:xfrm>
            <a:off x="5456237" y="1874837"/>
            <a:ext cx="2698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LISA</a:t>
            </a:r>
            <a:endParaRPr/>
          </a:p>
        </p:txBody>
      </p:sp>
      <p:pic>
        <p:nvPicPr>
          <p:cNvPr id="462" name="Google Shape;4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2" y="2374900"/>
            <a:ext cx="3751262" cy="29098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63" name="Google Shape;46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5537" y="2397125"/>
            <a:ext cx="3741737" cy="28654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64" name="Google Shape;464;p44"/>
          <p:cNvSpPr txBox="1"/>
          <p:nvPr/>
        </p:nvSpPr>
        <p:spPr>
          <a:xfrm>
            <a:off x="739775" y="5468937"/>
            <a:ext cx="3048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Four X-ray telescopes flying in formation</a:t>
            </a:r>
            <a:endParaRPr/>
          </a:p>
        </p:txBody>
      </p:sp>
      <p:sp>
        <p:nvSpPr>
          <p:cNvPr id="465" name="Google Shape;465;p44"/>
          <p:cNvSpPr txBox="1"/>
          <p:nvPr/>
        </p:nvSpPr>
        <p:spPr>
          <a:xfrm>
            <a:off x="5070475" y="5468937"/>
            <a:ext cx="34702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satellites, each with 2 lasers and 2 test masses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471" name="Google Shape;471;p45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472" name="Google Shape;472;p45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3" name="Google Shape;473;p45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Beyond Einstein Probes</a:t>
            </a:r>
            <a:endParaRPr/>
          </a:p>
        </p:txBody>
      </p:sp>
      <p:pic>
        <p:nvPicPr>
          <p:cNvPr descr="Inflation Probe" id="474" name="Google Shape;4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050" y="2801937"/>
            <a:ext cx="21050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 Hole Finder Probe" id="475" name="Google Shape;47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837" y="2771775"/>
            <a:ext cx="2149475" cy="2166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rk Energy Probe" id="476" name="Google Shape;47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9187" y="2808287"/>
            <a:ext cx="2120900" cy="21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5"/>
          <p:cNvSpPr txBox="1"/>
          <p:nvPr/>
        </p:nvSpPr>
        <p:spPr>
          <a:xfrm>
            <a:off x="882650" y="5064125"/>
            <a:ext cx="18478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Census of hidden Black Holes</a:t>
            </a:r>
            <a:endParaRPr/>
          </a:p>
        </p:txBody>
      </p:sp>
      <p:sp>
        <p:nvSpPr>
          <p:cNvPr id="478" name="Google Shape;478;p45"/>
          <p:cNvSpPr txBox="1"/>
          <p:nvPr/>
        </p:nvSpPr>
        <p:spPr>
          <a:xfrm>
            <a:off x="3614737" y="2039937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Dark Energy</a:t>
            </a:r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6497637" y="2039937"/>
            <a:ext cx="1847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Inflation</a:t>
            </a:r>
            <a:endParaRPr/>
          </a:p>
        </p:txBody>
      </p:sp>
      <p:sp>
        <p:nvSpPr>
          <p:cNvPr id="480" name="Google Shape;480;p45"/>
          <p:cNvSpPr txBox="1"/>
          <p:nvPr/>
        </p:nvSpPr>
        <p:spPr>
          <a:xfrm>
            <a:off x="404812" y="2041525"/>
            <a:ext cx="2805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Black Hole Finder</a:t>
            </a:r>
            <a:endParaRPr/>
          </a:p>
        </p:txBody>
      </p:sp>
      <p:sp>
        <p:nvSpPr>
          <p:cNvPr id="481" name="Google Shape;481;p45"/>
          <p:cNvSpPr txBox="1"/>
          <p:nvPr/>
        </p:nvSpPr>
        <p:spPr>
          <a:xfrm>
            <a:off x="3687762" y="5078412"/>
            <a:ext cx="2065337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Measure expansion history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6497637" y="5064125"/>
            <a:ext cx="18478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Polarization of CMB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6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488" name="Google Shape;488;p46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489" name="Google Shape;489;p46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0" name="Google Shape;490;p46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Beyond Einstein Vision Missions</a:t>
            </a:r>
            <a:endParaRPr/>
          </a:p>
        </p:txBody>
      </p:sp>
      <p:pic>
        <p:nvPicPr>
          <p:cNvPr descr="Big Bang Observer Probe" id="491" name="Google Shape;4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12" y="2339975"/>
            <a:ext cx="2755900" cy="275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 Hole Imager Probe" id="492" name="Google Shape;49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725" y="2317750"/>
            <a:ext cx="2801937" cy="280193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6"/>
          <p:cNvSpPr txBox="1"/>
          <p:nvPr/>
        </p:nvSpPr>
        <p:spPr>
          <a:xfrm>
            <a:off x="655637" y="1817687"/>
            <a:ext cx="3294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 Bang Observer</a:t>
            </a:r>
            <a:endParaRPr/>
          </a:p>
        </p:txBody>
      </p:sp>
      <p:sp>
        <p:nvSpPr>
          <p:cNvPr id="494" name="Google Shape;494;p46"/>
          <p:cNvSpPr txBox="1"/>
          <p:nvPr/>
        </p:nvSpPr>
        <p:spPr>
          <a:xfrm>
            <a:off x="4659312" y="1817687"/>
            <a:ext cx="3714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Black Hole Imager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1135062" y="5384800"/>
            <a:ext cx="23368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detection of gravitational waves from Big Bang</a:t>
            </a:r>
            <a:endParaRPr/>
          </a:p>
        </p:txBody>
      </p:sp>
      <p:sp>
        <p:nvSpPr>
          <p:cNvPr id="496" name="Google Shape;496;p46"/>
          <p:cNvSpPr txBox="1"/>
          <p:nvPr/>
        </p:nvSpPr>
        <p:spPr>
          <a:xfrm>
            <a:off x="5453062" y="5384800"/>
            <a:ext cx="233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Resolved image of the Event Horizon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502" name="Google Shape;502;p47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503" name="Google Shape;503;p47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4" name="Google Shape;504;p47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last words from Einstein</a:t>
            </a:r>
            <a:endParaRPr/>
          </a:p>
        </p:txBody>
      </p:sp>
      <p:sp>
        <p:nvSpPr>
          <p:cNvPr id="505" name="Google Shape;505;p47"/>
          <p:cNvSpPr txBox="1"/>
          <p:nvPr>
            <p:ph idx="1" type="body"/>
          </p:nvPr>
        </p:nvSpPr>
        <p:spPr>
          <a:xfrm>
            <a:off x="328612" y="1941512"/>
            <a:ext cx="4010025" cy="310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most incomprehensible thing about the Universe is that it is comprehensible”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8075" y="1527175"/>
            <a:ext cx="3481387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512" name="Google Shape;512;p48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513" name="Google Shape;513;p48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4" name="Google Shape;514;p48"/>
          <p:cNvSpPr txBox="1"/>
          <p:nvPr>
            <p:ph type="title"/>
          </p:nvPr>
        </p:nvSpPr>
        <p:spPr>
          <a:xfrm>
            <a:off x="317500" y="52387"/>
            <a:ext cx="8637587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some last words about </a:t>
            </a:r>
            <a:b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 Mom…</a:t>
            </a:r>
            <a:endParaRPr/>
          </a:p>
        </p:txBody>
      </p:sp>
      <p:sp>
        <p:nvSpPr>
          <p:cNvPr id="515" name="Google Shape;515;p48"/>
          <p:cNvSpPr txBox="1"/>
          <p:nvPr/>
        </p:nvSpPr>
        <p:spPr>
          <a:xfrm>
            <a:off x="763587" y="2390775"/>
            <a:ext cx="7262812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my mother taught me a few stars, she opened my eyes to the entire Universe</a:t>
            </a:r>
            <a:endParaRPr/>
          </a:p>
        </p:txBody>
      </p:sp>
      <p:pic>
        <p:nvPicPr>
          <p:cNvPr id="516" name="Google Shape;5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6275" y="514350"/>
            <a:ext cx="3094037" cy="2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075" y="3508375"/>
            <a:ext cx="4611687" cy="237966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8"/>
          <p:cNvSpPr txBox="1"/>
          <p:nvPr/>
        </p:nvSpPr>
        <p:spPr>
          <a:xfrm>
            <a:off x="1798637" y="4964112"/>
            <a:ext cx="23796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Gamma-ray sky that will be seen by GLAST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524" name="Google Shape;524;p49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525" name="Google Shape;525;p49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6" name="Google Shape;526;p49"/>
          <p:cNvSpPr txBox="1"/>
          <p:nvPr>
            <p:ph type="title"/>
          </p:nvPr>
        </p:nvSpPr>
        <p:spPr>
          <a:xfrm>
            <a:off x="317500" y="427037"/>
            <a:ext cx="86375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527" name="Google Shape;527;p49"/>
          <p:cNvSpPr txBox="1"/>
          <p:nvPr>
            <p:ph idx="1" type="body"/>
          </p:nvPr>
        </p:nvSpPr>
        <p:spPr>
          <a:xfrm>
            <a:off x="327025" y="2049462"/>
            <a:ext cx="85661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http://glast.sonoma.edu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FF33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http://imagine.gsfc.nasa.gov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FF3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http://regentsprep.org/Regents/physics/phys01/accgravi/nogravsm.htm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FF3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http://scidiv.bcc.ctc.edu/wv/0001-02-statesofmatter.html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CFF3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http://www.plasmacoalition.org/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FF33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http://universe.gsfc.nasa.gov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14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Uwe R. Zimmer -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transit-port.net/Galleries/Germany/ pages/Full%20moon.htm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FF33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http://www.bnl.gov/rhic/primer.htm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FF33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http://www.nobel.se/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FF33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533" name="Google Shape;533;p50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534" name="Google Shape;534;p50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5" name="Google Shape;535;p50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Backup Slides follow</a:t>
            </a:r>
            <a:endParaRPr/>
          </a:p>
        </p:txBody>
      </p:sp>
      <p:sp>
        <p:nvSpPr>
          <p:cNvPr id="536" name="Google Shape;536;p50"/>
          <p:cNvSpPr txBox="1"/>
          <p:nvPr>
            <p:ph idx="1" type="body"/>
          </p:nvPr>
        </p:nvSpPr>
        <p:spPr>
          <a:xfrm>
            <a:off x="328612" y="1941512"/>
            <a:ext cx="82089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06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542" name="Google Shape;542;p51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543" name="Google Shape;543;p51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4" name="Google Shape;544;p51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“Super” states of matter &amp; energy</a:t>
            </a:r>
            <a:endParaRPr/>
          </a:p>
        </p:txBody>
      </p:sp>
      <p:sp>
        <p:nvSpPr>
          <p:cNvPr id="545" name="Google Shape;545;p51"/>
          <p:cNvSpPr txBox="1"/>
          <p:nvPr>
            <p:ph idx="1" type="body"/>
          </p:nvPr>
        </p:nvSpPr>
        <p:spPr>
          <a:xfrm>
            <a:off x="328612" y="1941512"/>
            <a:ext cx="5726112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Superfluids, superconductors, Bose-Einstein condensates and lasers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Nobel prizes have been won for explaining these phenomena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involve unusual physical manifestations in which the particles/photons have the same properties on a quantum level</a:t>
            </a:r>
            <a:endParaRPr/>
          </a:p>
        </p:txBody>
      </p:sp>
      <p:pic>
        <p:nvPicPr>
          <p:cNvPr id="546" name="Google Shape;546;p51"/>
          <p:cNvPicPr preferRelativeResize="0"/>
          <p:nvPr/>
        </p:nvPicPr>
        <p:blipFill rotWithShape="1">
          <a:blip r:embed="rId3">
            <a:alphaModFix/>
          </a:blip>
          <a:srcRect b="15847" l="0" r="0" t="15223"/>
          <a:stretch/>
        </p:blipFill>
        <p:spPr>
          <a:xfrm>
            <a:off x="6037262" y="1617662"/>
            <a:ext cx="2917825" cy="15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225" y="3259137"/>
            <a:ext cx="22066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Mass and weight on the Moon</a:t>
            </a:r>
            <a:endParaRPr/>
          </a:p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328612" y="1862137"/>
            <a:ext cx="81549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 astronauts didn’t look any skinnier!</a:t>
            </a:r>
            <a:endParaRPr/>
          </a:p>
        </p:txBody>
      </p:sp>
      <p:pic>
        <p:nvPicPr>
          <p:cNvPr id="86" name="Google Shape;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25" y="3348037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93" name="Google Shape;93;p10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" name="Google Shape;95;p10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Mass and weight</a:t>
            </a:r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328612" y="1941512"/>
            <a:ext cx="8208962" cy="423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moon, it is the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weight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changes, not the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mass.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quantity of stuff that makes up an object. It is measured in grams (or slugs).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force of gravity on mass. It is measured in Newtons (or pounds).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on earth, we often use the terms interchangeably (and incorrectly). We say “1 kg = 2.2 pounds” but 1 kg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2.2 pounds</a:t>
            </a:r>
            <a:endParaRPr/>
          </a:p>
        </p:txBody>
      </p:sp>
      <p:pic>
        <p:nvPicPr>
          <p:cNvPr descr="cats and bowling balls on a balance scale" id="97" name="Google Shape;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887" y="295275"/>
            <a:ext cx="2673350" cy="160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03" name="Google Shape;103;p11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“Weightless” in space?</a:t>
            </a:r>
            <a:endParaRPr/>
          </a:p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328612" y="1941512"/>
            <a:ext cx="5341937" cy="395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then how do astronauts in the Space Shuttle float around, seemingly weightless?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Astronauts are in orbit about 250 km above the Earth </a:t>
            </a:r>
            <a:endParaRPr/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862" y="2006600"/>
            <a:ext cx="3370262" cy="291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“Weightless” in space?</a:t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328612" y="1941512"/>
            <a:ext cx="6670675" cy="405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Earth, F = mg where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 = 9.8 m/s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gravitational acceleration at the surface of the Earth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F = GmM/r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G is the Universal gravitational constant</a:t>
            </a:r>
            <a:endParaRPr b="0" baseline="3000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 g = GM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6378 km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Earth’s radius, and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5.972 x 10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kg is the Earth’s mass .</a:t>
            </a:r>
            <a:endParaRPr/>
          </a:p>
          <a:p>
            <a:pPr indent="-21844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FF33"/>
              </a:buClr>
              <a:buSzPts val="196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312" y="2306637"/>
            <a:ext cx="1550987" cy="3125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idx="10" type="dt"/>
          </p:nvPr>
        </p:nvSpPr>
        <p:spPr>
          <a:xfrm>
            <a:off x="3433762" y="63436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10/10/03</a:t>
            </a:r>
            <a:endParaRPr/>
          </a:p>
        </p:txBody>
      </p:sp>
      <p:sp>
        <p:nvSpPr>
          <p:cNvPr id="123" name="Google Shape;123;p13"/>
          <p:cNvSpPr txBox="1"/>
          <p:nvPr>
            <p:ph idx="11" type="ftr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Lynn Cominsky</a:t>
            </a:r>
            <a:endParaRPr/>
          </a:p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146050" y="636111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317500" y="722312"/>
            <a:ext cx="86375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“Weightless” in space?</a:t>
            </a:r>
            <a:endParaRPr/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28612" y="1941512"/>
            <a:ext cx="4205287" cy="4065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Astronauts orbit at R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+ 250 km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 6628 km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Solving for g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orbit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9 m/s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Char char="■"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not zero gravity!!</a:t>
            </a:r>
            <a:endParaRPr b="0" i="0" sz="3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FF33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907087" y="5559425"/>
            <a:ext cx="287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 to scale)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sy">
  <a:themeElements>
    <a:clrScheme name="default">
      <a:dk1>
        <a:srgbClr val="FFFFCC"/>
      </a:dk1>
      <a:lt1>
        <a:srgbClr val="4D4D4D"/>
      </a:lt1>
      <a:dk2>
        <a:srgbClr val="FFCC00"/>
      </a:dk2>
      <a:lt2>
        <a:srgbClr val="000000"/>
      </a:lt2>
      <a:accent1>
        <a:srgbClr val="808000"/>
      </a:accent1>
      <a:accent2>
        <a:srgbClr val="CC9900"/>
      </a:accent2>
      <a:accent3>
        <a:srgbClr val="4D4D4D"/>
      </a:accent3>
      <a:accent4>
        <a:srgbClr val="808000"/>
      </a:accent4>
      <a:accent5>
        <a:srgbClr val="CC9900"/>
      </a:accent5>
      <a:accent6>
        <a:srgbClr val="4D4D4D"/>
      </a:accent6>
      <a:hlink>
        <a:srgbClr val="CC66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