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embeddedFontLst>
    <p:embeddedFont>
      <p:font typeface="Arimo"/>
      <p:regular r:id="rId21"/>
      <p:bold r:id="rId22"/>
      <p:italic r:id="rId23"/>
      <p:boldItalic r:id="rId24"/>
    </p:embeddedFont>
    <p:embeddedFont>
      <p:font typeface="Arial Narrow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068">
          <p15:clr>
            <a:srgbClr val="000000"/>
          </p15:clr>
        </p15:guide>
        <p15:guide id="2" pos="2882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068" orient="horz"/>
        <p:guide pos="288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Arimo-bold.fntdata"/><Relationship Id="rId21" Type="http://schemas.openxmlformats.org/officeDocument/2006/relationships/font" Target="fonts/Arimo-regular.fntdata"/><Relationship Id="rId24" Type="http://schemas.openxmlformats.org/officeDocument/2006/relationships/font" Target="fonts/Arimo-boldItalic.fntdata"/><Relationship Id="rId23" Type="http://schemas.openxmlformats.org/officeDocument/2006/relationships/font" Target="fonts/Arim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rialNarrow-bold.fntdata"/><Relationship Id="rId25" Type="http://schemas.openxmlformats.org/officeDocument/2006/relationships/font" Target="fonts/ArialNarrow-regular.fntdata"/><Relationship Id="rId28" Type="http://schemas.openxmlformats.org/officeDocument/2006/relationships/font" Target="fonts/ArialNarrow-boldItalic.fntdata"/><Relationship Id="rId27" Type="http://schemas.openxmlformats.org/officeDocument/2006/relationships/font" Target="fonts/ArialNarrow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4" name="Google Shape;4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6" name="Google Shape;6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4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7" name="Google Shape;37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•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685800" y="2049462"/>
            <a:ext cx="7772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85800" y="2049462"/>
            <a:ext cx="7772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Char char="–"/>
              <a:defRPr b="0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 Narrow"/>
              <a:buChar char="—"/>
              <a:defRPr b="0" i="0" sz="2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–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30275" y="22225"/>
            <a:ext cx="7280275" cy="17430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Relationship Id="rId4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/>
        </p:nvSpPr>
        <p:spPr>
          <a:xfrm>
            <a:off x="2424112" y="290512"/>
            <a:ext cx="4343400" cy="735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0" name="Google Shape;40;p6"/>
          <p:cNvSpPr txBox="1"/>
          <p:nvPr/>
        </p:nvSpPr>
        <p:spPr>
          <a:xfrm>
            <a:off x="609600" y="990600"/>
            <a:ext cx="8077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1" name="Google Shape;41;p6"/>
          <p:cNvSpPr txBox="1"/>
          <p:nvPr/>
        </p:nvSpPr>
        <p:spPr>
          <a:xfrm>
            <a:off x="850900" y="2076450"/>
            <a:ext cx="7429500" cy="1085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althazar"/>
              <a:buNone/>
            </a:pPr>
            <a:r>
              <a:rPr b="1" i="0" lang="en-US" sz="3600" u="none">
                <a:solidFill>
                  <a:schemeClr val="dk2"/>
                </a:solidFill>
                <a:latin typeface="Balthazar"/>
                <a:ea typeface="Balthazar"/>
                <a:cs typeface="Balthazar"/>
                <a:sym typeface="Balthazar"/>
              </a:rPr>
              <a:t>The Swift Education and Public Outreach Program</a:t>
            </a:r>
            <a:endParaRPr/>
          </a:p>
        </p:txBody>
      </p:sp>
      <p:sp>
        <p:nvSpPr>
          <p:cNvPr id="42" name="Google Shape;42;p6"/>
          <p:cNvSpPr txBox="1"/>
          <p:nvPr/>
        </p:nvSpPr>
        <p:spPr>
          <a:xfrm>
            <a:off x="1322387" y="3725862"/>
            <a:ext cx="6503987" cy="1433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lthazar"/>
              <a:buNone/>
            </a:pPr>
            <a:r>
              <a:rPr b="1" i="0" lang="en-US" sz="3200" u="none">
                <a:solidFill>
                  <a:schemeClr val="dk1"/>
                </a:solidFill>
                <a:latin typeface="Balthazar"/>
                <a:ea typeface="Balthazar"/>
                <a:cs typeface="Balthazar"/>
                <a:sym typeface="Balthazar"/>
              </a:rPr>
              <a:t>Philip Plait and Lisa Brown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lthazar"/>
              <a:buNone/>
            </a:pPr>
            <a:r>
              <a:rPr b="1" i="0" lang="en-US" sz="2800" u="none">
                <a:solidFill>
                  <a:schemeClr val="dk1"/>
                </a:solidFill>
                <a:latin typeface="Balthazar"/>
                <a:ea typeface="Balthazar"/>
                <a:cs typeface="Balthazar"/>
                <a:sym typeface="Balthazar"/>
              </a:rPr>
              <a:t>  Sonoma State University/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lthazar"/>
              <a:buNone/>
            </a:pPr>
            <a:r>
              <a:rPr b="1" i="0" lang="en-US" sz="2800" u="none">
                <a:solidFill>
                  <a:schemeClr val="dk1"/>
                </a:solidFill>
                <a:latin typeface="Balthazar"/>
                <a:ea typeface="Balthazar"/>
                <a:cs typeface="Balthazar"/>
                <a:sym typeface="Balthazar"/>
              </a:rPr>
              <a:t>                Penn State University</a:t>
            </a:r>
            <a:endParaRPr/>
          </a:p>
        </p:txBody>
      </p:sp>
      <p:sp>
        <p:nvSpPr>
          <p:cNvPr id="43" name="Google Shape;43;p6"/>
          <p:cNvSpPr txBox="1"/>
          <p:nvPr/>
        </p:nvSpPr>
        <p:spPr>
          <a:xfrm>
            <a:off x="3040062" y="5611812"/>
            <a:ext cx="306863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lthazar"/>
              <a:buNone/>
            </a:pPr>
            <a:r>
              <a:rPr b="1" i="0" lang="en-US" sz="2800" u="none">
                <a:solidFill>
                  <a:schemeClr val="dk1"/>
                </a:solidFill>
                <a:latin typeface="Balthazar"/>
                <a:ea typeface="Balthazar"/>
                <a:cs typeface="Balthazar"/>
                <a:sym typeface="Balthazar"/>
              </a:rPr>
              <a:t>April 29, 2003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/>
        </p:nvSpPr>
        <p:spPr>
          <a:xfrm>
            <a:off x="717550" y="1600200"/>
            <a:ext cx="8077200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717550" y="2468562"/>
            <a:ext cx="7715250" cy="3743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04/05/03:</a:t>
            </a:r>
            <a:r>
              <a:rPr b="1" i="1" lang="en-US" sz="24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Rae McEntyre: "NASA's Swift Mission and Gamma Ray Astronomy" National Congress on Aviation and Space Education, Cincinnati, OH 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339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04/05/03:</a:t>
            </a:r>
            <a:r>
              <a:rPr b="1" i="1" lang="en-US" sz="24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Rob Sparks: "Bringing Modern Astronomy Into the Classroom“ AAPT-Spring Meeting, Florida 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339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04/15/03</a:t>
            </a:r>
            <a:r>
              <a:rPr b="0" i="0" lang="en-US" sz="24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: David Beier: “Invisible Universe” Rockhurst University, Kansas City, MO – our unofficial EA! – Was in the GEMS workshop given at AAPT by Silva and Graves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/>
        </p:nvSpPr>
        <p:spPr>
          <a:xfrm>
            <a:off x="728662" y="5576887"/>
            <a:ext cx="7561262" cy="1068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2812" y="1779587"/>
            <a:ext cx="5908675" cy="483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2832100" y="2735262"/>
            <a:ext cx="6240462" cy="402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For FY03, 3 short pieces focus on GRBs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15 minute piece on how stars live and die, tying in SNe with GRBs via black holes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2 short segments already aired (3/21 on MAP and Swift and 4/4 on cold war/GRB connection)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Last short airs May 9, long airs May 2</a:t>
            </a: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5168900" y="1165225"/>
            <a:ext cx="2474912" cy="6969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althazar"/>
              <a:buNone/>
            </a:pPr>
            <a:r>
              <a:rPr b="1" i="0" lang="en-US" sz="3600" u="none">
                <a:solidFill>
                  <a:schemeClr val="dk2"/>
                </a:solidFill>
                <a:latin typeface="Balthazar"/>
                <a:ea typeface="Balthazar"/>
                <a:cs typeface="Balthazar"/>
                <a:sym typeface="Balthazar"/>
              </a:rPr>
              <a:t>WITN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/>
        </p:nvSpPr>
        <p:spPr>
          <a:xfrm>
            <a:off x="476250" y="2393950"/>
            <a:ext cx="8001000" cy="3598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1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WestEd</a:t>
            </a:r>
            <a:endParaRPr/>
          </a:p>
          <a:p>
            <a:pPr indent="-12700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</a:pPr>
            <a:r>
              <a:rPr b="1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Will assist in formative evaluation of classroom materials, especially Newton’s Laws and GRB activities</a:t>
            </a:r>
            <a:endParaRPr/>
          </a:p>
          <a:p>
            <a:pPr indent="-12700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</a:pPr>
            <a:r>
              <a:rPr b="1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Assessed GEMS workshop at AAPT national meeting</a:t>
            </a:r>
            <a:endParaRPr/>
          </a:p>
          <a:p>
            <a:pPr indent="-1270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</a:pPr>
            <a:r>
              <a:rPr b="1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Will evaluate planning for Swift launch outreach</a:t>
            </a:r>
            <a:r>
              <a:rPr b="1" i="0" lang="en-US" sz="2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7780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SwEC</a:t>
            </a:r>
            <a:endParaRPr/>
          </a:p>
          <a:p>
            <a:pPr indent="-12700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</a:pPr>
            <a:r>
              <a:rPr b="1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Will be meeting at SSU in 8/03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2700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Arial"/>
              <a:buChar char="–"/>
            </a:pPr>
            <a:r>
              <a:rPr b="1" i="0" lang="en-US" sz="20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Now includes 2 Educator Ambassadors</a:t>
            </a:r>
            <a:endParaRPr/>
          </a:p>
          <a:p>
            <a:pPr indent="-12700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Arial"/>
              <a:buChar char="–"/>
            </a:pPr>
            <a:r>
              <a:rPr b="1" i="0" lang="en-US" sz="20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WITN staff attending; brainstorm FY’04 segments</a:t>
            </a:r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1206500" y="1757362"/>
            <a:ext cx="6743700" cy="5667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althazar"/>
              <a:buNone/>
            </a:pPr>
            <a:r>
              <a:rPr b="1" i="0" lang="en-US" sz="3600" u="none">
                <a:solidFill>
                  <a:schemeClr val="dk2"/>
                </a:solidFill>
                <a:latin typeface="Balthazar"/>
                <a:ea typeface="Balthazar"/>
                <a:cs typeface="Balthazar"/>
                <a:sym typeface="Balthazar"/>
              </a:rPr>
              <a:t>Program Evaluation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/>
        </p:nvSpPr>
        <p:spPr>
          <a:xfrm>
            <a:off x="488950" y="2259012"/>
            <a:ext cx="5656262" cy="424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1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Field testing of classroom materials continues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Increased scientific review and error correction of existing materials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Increased involvement of Swift team scientists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Improved coordination with GLAST E/PO and EA programs, including participation in the GTN (C J Rodkey gave presentation at AAVSO, paid by Swift/GSFC)</a:t>
            </a: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2217737" y="1760537"/>
            <a:ext cx="4710112" cy="9525"/>
            <a:chOff x="0" y="0"/>
            <a:chExt cx="2967" cy="6"/>
          </a:xfrm>
        </p:grpSpPr>
        <p:sp>
          <p:nvSpPr>
            <p:cNvPr id="125" name="Google Shape;125;p18"/>
            <p:cNvSpPr/>
            <p:nvPr/>
          </p:nvSpPr>
          <p:spPr>
            <a:xfrm>
              <a:off x="0" y="0"/>
              <a:ext cx="2967" cy="6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grpSp>
          <p:nvGrpSpPr>
            <p:cNvPr id="126" name="Google Shape;126;p18"/>
            <p:cNvGrpSpPr/>
            <p:nvPr/>
          </p:nvGrpSpPr>
          <p:grpSpPr>
            <a:xfrm>
              <a:off x="0" y="0"/>
              <a:ext cx="2967" cy="6"/>
              <a:chOff x="-3" y="-3"/>
              <a:chExt cx="2967" cy="6"/>
            </a:xfrm>
          </p:grpSpPr>
          <p:sp>
            <p:nvSpPr>
              <p:cNvPr id="127" name="Google Shape;127;p18"/>
              <p:cNvSpPr/>
              <p:nvPr/>
            </p:nvSpPr>
            <p:spPr>
              <a:xfrm>
                <a:off x="0" y="0"/>
                <a:ext cx="2964" cy="0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grpSp>
            <p:nvGrpSpPr>
              <p:cNvPr id="128" name="Google Shape;128;p18"/>
              <p:cNvGrpSpPr/>
              <p:nvPr/>
            </p:nvGrpSpPr>
            <p:grpSpPr>
              <a:xfrm>
                <a:off x="-3" y="-3"/>
                <a:ext cx="6" cy="6"/>
                <a:chOff x="-3" y="-3"/>
                <a:chExt cx="6" cy="6"/>
              </a:xfrm>
            </p:grpSpPr>
            <p:grpSp>
              <p:nvGrpSpPr>
                <p:cNvPr id="129" name="Google Shape;129;p18"/>
                <p:cNvGrpSpPr/>
                <p:nvPr/>
              </p:nvGrpSpPr>
              <p:grpSpPr>
                <a:xfrm>
                  <a:off x="0" y="0"/>
                  <a:ext cx="0" cy="0"/>
                  <a:chOff x="0" y="0"/>
                  <a:chExt cx="0" cy="0"/>
                </a:xfrm>
              </p:grpSpPr>
              <p:sp>
                <p:nvSpPr>
                  <p:cNvPr id="130" name="Google Shape;130;p18"/>
                  <p:cNvSpPr/>
                  <p:nvPr/>
                </p:nvSpPr>
                <p:spPr>
                  <a:xfrm>
                    <a:off x="0" y="0"/>
                    <a:ext cx="0" cy="0"/>
                  </a:xfrm>
                  <a:prstGeom prst="rect">
                    <a:avLst/>
                  </a:prstGeom>
                  <a:solidFill>
                    <a:srgbClr val="FFFFCC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endParaRPr>
                  </a:p>
                </p:txBody>
              </p:sp>
              <p:sp>
                <p:nvSpPr>
                  <p:cNvPr id="131" name="Google Shape;131;p18"/>
                  <p:cNvSpPr/>
                  <p:nvPr/>
                </p:nvSpPr>
                <p:spPr>
                  <a:xfrm>
                    <a:off x="0" y="0"/>
                    <a:ext cx="0" cy="0"/>
                  </a:xfrm>
                  <a:prstGeom prst="rect">
                    <a:avLst/>
                  </a:prstGeom>
                  <a:solidFill>
                    <a:srgbClr val="FFFFCC"/>
                  </a:solidFill>
                  <a:ln cap="flat" cmpd="sng" w="9525">
                    <a:solidFill>
                      <a:srgbClr val="A0A0A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endParaRPr>
                  </a:p>
                </p:txBody>
              </p:sp>
            </p:grpSp>
            <p:sp>
              <p:nvSpPr>
                <p:cNvPr id="132" name="Google Shape;132;p18"/>
                <p:cNvSpPr/>
                <p:nvPr/>
              </p:nvSpPr>
              <p:spPr>
                <a:xfrm>
                  <a:off x="-3" y="-3"/>
                  <a:ext cx="6" cy="6"/>
                </a:xfrm>
                <a:prstGeom prst="rect">
                  <a:avLst/>
                </a:prstGeom>
                <a:solidFill>
                  <a:srgbClr val="FFFFCC"/>
                </a:solidFill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endParaRPr>
                </a:p>
              </p:txBody>
            </p:sp>
          </p:grpSp>
        </p:grpSp>
      </p:grpSp>
      <p:sp>
        <p:nvSpPr>
          <p:cNvPr id="133" name="Google Shape;133;p18"/>
          <p:cNvSpPr txBox="1"/>
          <p:nvPr/>
        </p:nvSpPr>
        <p:spPr>
          <a:xfrm>
            <a:off x="6207125" y="2362200"/>
            <a:ext cx="2762250" cy="4291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New GRB activity #3 to be tested soon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"/>
              <a:buNone/>
            </a:pPr>
            <a:r>
              <a:rPr b="1" i="0" lang="en-US" sz="2400" u="none">
                <a:solidFill>
                  <a:srgbClr val="FF3300"/>
                </a:solidFill>
                <a:latin typeface="Times"/>
                <a:ea typeface="Times"/>
                <a:cs typeface="Times"/>
                <a:sym typeface="Times"/>
              </a:rPr>
              <a:t>More help still needed!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GRBs added to GTN target list – timing issues under study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Leuschner observatory for GRBs</a:t>
            </a:r>
            <a:endParaRPr/>
          </a:p>
        </p:txBody>
      </p:sp>
      <p:sp>
        <p:nvSpPr>
          <p:cNvPr id="134" name="Google Shape;134;p18"/>
          <p:cNvSpPr txBox="1"/>
          <p:nvPr/>
        </p:nvSpPr>
        <p:spPr>
          <a:xfrm>
            <a:off x="757237" y="1662112"/>
            <a:ext cx="7635875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althazar"/>
              <a:buNone/>
            </a:pPr>
            <a:r>
              <a:rPr b="1" i="0" lang="en-US" sz="3600" u="none">
                <a:solidFill>
                  <a:schemeClr val="dk2"/>
                </a:solidFill>
                <a:latin typeface="Balthazar"/>
                <a:ea typeface="Balthazar"/>
                <a:cs typeface="Balthazar"/>
                <a:sym typeface="Balthazar"/>
              </a:rPr>
              <a:t>Status of Near-Future Plans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685800" y="2500312"/>
            <a:ext cx="7772400" cy="374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GRB Educator’s Guide available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New Swift poster with GRB activity on back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Public outreach program that focuses on launch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Swift model booklet available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Swift launch filmed for PBS Nova show by Tom Lucas (in conjunction with GLAST)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T-shirts!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757237" y="1662112"/>
            <a:ext cx="7635875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althazar"/>
              <a:buNone/>
            </a:pPr>
            <a:r>
              <a:rPr b="1" i="0" lang="en-US" sz="3600" u="none">
                <a:solidFill>
                  <a:schemeClr val="dk2"/>
                </a:solidFill>
                <a:latin typeface="Balthazar"/>
                <a:ea typeface="Balthazar"/>
                <a:cs typeface="Balthazar"/>
                <a:sym typeface="Balthazar"/>
              </a:rPr>
              <a:t>Preliminary Launch Plans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/>
        </p:nvSpPr>
        <p:spPr>
          <a:xfrm>
            <a:off x="757237" y="1662112"/>
            <a:ext cx="7635875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althazar"/>
              <a:buNone/>
            </a:pPr>
            <a:r>
              <a:rPr b="1" i="0" lang="en-US" sz="3600" u="none">
                <a:solidFill>
                  <a:schemeClr val="dk2"/>
                </a:solidFill>
                <a:latin typeface="Balthazar"/>
                <a:ea typeface="Balthazar"/>
                <a:cs typeface="Balthazar"/>
                <a:sym typeface="Balthazar"/>
              </a:rPr>
              <a:t>Swift T-Shirts</a:t>
            </a:r>
            <a:endParaRPr/>
          </a:p>
        </p:txBody>
      </p:sp>
      <p:pic>
        <p:nvPicPr>
          <p:cNvPr id="146" name="Google Shape;14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287" y="2481262"/>
            <a:ext cx="29591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 txBox="1"/>
          <p:nvPr/>
        </p:nvSpPr>
        <p:spPr>
          <a:xfrm>
            <a:off x="3870325" y="2376487"/>
            <a:ext cx="4659312" cy="3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Commemorate launch</a:t>
            </a:r>
            <a:endParaRPr/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Made at cost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r>
              <a:t/>
            </a:r>
            <a:endParaRPr b="0" i="0" sz="2800" u="none">
              <a:solidFill>
                <a:srgbClr val="0033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T-shirts ($15 – 20)</a:t>
            </a:r>
            <a:endParaRPr/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Polo shirts (~$30, can be embroidered)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r>
              <a:t/>
            </a:r>
            <a:endParaRPr b="0" i="0" sz="2800" u="none">
              <a:solidFill>
                <a:srgbClr val="0033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Your input welcome!</a:t>
            </a:r>
            <a:endParaRPr b="0" i="0" sz="2400" u="none">
              <a:solidFill>
                <a:srgbClr val="003399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3399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48" name="Google Shape;14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30412" y="4011612"/>
            <a:ext cx="409575" cy="5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/>
        </p:nvSpPr>
        <p:spPr>
          <a:xfrm>
            <a:off x="1982787" y="1816100"/>
            <a:ext cx="5137150" cy="547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althazar"/>
              <a:buNone/>
            </a:pPr>
            <a:r>
              <a:rPr b="1" i="0" lang="en-US" sz="3600" u="none">
                <a:solidFill>
                  <a:schemeClr val="dk2"/>
                </a:solidFill>
                <a:latin typeface="Balthazar"/>
                <a:ea typeface="Balthazar"/>
                <a:cs typeface="Balthazar"/>
                <a:sym typeface="Balthazar"/>
              </a:rPr>
              <a:t>Program Overview</a:t>
            </a:r>
            <a:endParaRPr/>
          </a:p>
        </p:txBody>
      </p:sp>
      <p:sp>
        <p:nvSpPr>
          <p:cNvPr id="49" name="Google Shape;49;p7"/>
          <p:cNvSpPr txBox="1"/>
          <p:nvPr/>
        </p:nvSpPr>
        <p:spPr>
          <a:xfrm>
            <a:off x="1598612" y="2470150"/>
            <a:ext cx="5957887" cy="41386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"/>
              <a:buChar char="•"/>
            </a:pPr>
            <a:r>
              <a:rPr b="1" i="0" lang="en-US" sz="2000" u="none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Swift E/PO Web site (http://swift.sonoma.edu)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Printed materials</a:t>
            </a:r>
            <a:endParaRPr b="1" i="0" sz="2400" u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</a:pPr>
            <a:r>
              <a:rPr b="1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Teacher’s activity booklets and posters 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Educator training</a:t>
            </a:r>
            <a:endParaRPr b="1" i="0" sz="2000" u="non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</a:pPr>
            <a:r>
              <a:rPr b="1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Conference workshops </a:t>
            </a:r>
            <a:endParaRPr/>
          </a:p>
          <a:p>
            <a:pPr indent="-12700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</a:pPr>
            <a:r>
              <a:rPr b="1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Educator Ambassadors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Informal Education</a:t>
            </a:r>
            <a:endParaRPr/>
          </a:p>
          <a:p>
            <a:pPr indent="-12700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</a:pPr>
            <a:r>
              <a:rPr b="1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What’s in the News? (PSU)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Program Evaluation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Future Plans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/>
        </p:nvSpPr>
        <p:spPr>
          <a:xfrm>
            <a:off x="1982787" y="1816100"/>
            <a:ext cx="5543550" cy="547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althazar"/>
              <a:buNone/>
            </a:pPr>
            <a:r>
              <a:rPr b="1" i="0" lang="en-US" sz="3600" u="none">
                <a:solidFill>
                  <a:schemeClr val="dk2"/>
                </a:solidFill>
                <a:latin typeface="Balthazar"/>
                <a:ea typeface="Balthazar"/>
                <a:cs typeface="Balthazar"/>
                <a:sym typeface="Balthazar"/>
              </a:rPr>
              <a:t>Swift E/PO Website</a:t>
            </a:r>
            <a:endParaRPr/>
          </a:p>
        </p:txBody>
      </p:sp>
      <p:sp>
        <p:nvSpPr>
          <p:cNvPr id="55" name="Google Shape;55;p8"/>
          <p:cNvSpPr txBox="1"/>
          <p:nvPr/>
        </p:nvSpPr>
        <p:spPr>
          <a:xfrm>
            <a:off x="1389062" y="2789237"/>
            <a:ext cx="6361112" cy="8874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New addition: Cards from students at Arthur Slade school after Neil Gehrels’ visit</a:t>
            </a:r>
            <a:endParaRPr/>
          </a:p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7900" y="3890962"/>
            <a:ext cx="3724275" cy="267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8675" y="3808412"/>
            <a:ext cx="2813050" cy="20415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8"/>
          <p:cNvSpPr txBox="1"/>
          <p:nvPr/>
        </p:nvSpPr>
        <p:spPr>
          <a:xfrm>
            <a:off x="493712" y="6226175"/>
            <a:ext cx="34258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http://swift.sonoma.edu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1717675" y="1789112"/>
            <a:ext cx="5991225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althazar"/>
              <a:buNone/>
            </a:pPr>
            <a:r>
              <a:rPr b="1" i="0" lang="en-US" sz="3600" u="none">
                <a:solidFill>
                  <a:schemeClr val="dk2"/>
                </a:solidFill>
                <a:latin typeface="Balthazar"/>
                <a:ea typeface="Balthazar"/>
                <a:cs typeface="Balthazar"/>
                <a:sym typeface="Balthazar"/>
              </a:rPr>
              <a:t>New Educator’s Guide</a:t>
            </a:r>
            <a:endParaRPr/>
          </a:p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263525" y="2698750"/>
            <a:ext cx="7297737" cy="3230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Gamma-ray Burst Educator’s Guide in progress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Aligned with mathematics standards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First </a:t>
            </a:r>
            <a:r>
              <a:rPr b="1" i="0" lang="en-US" sz="28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and second</a:t>
            </a:r>
            <a:r>
              <a:rPr b="0" i="0" lang="en-US" sz="28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	activities already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	classroom tested</a:t>
            </a:r>
            <a:endParaRPr/>
          </a:p>
        </p:txBody>
      </p:sp>
      <p:sp>
        <p:nvSpPr>
          <p:cNvPr id="65" name="Google Shape;65;p9"/>
          <p:cNvSpPr/>
          <p:nvPr/>
        </p:nvSpPr>
        <p:spPr>
          <a:xfrm>
            <a:off x="1600200" y="23907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66" name="Google Shape;6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9862" y="4297362"/>
            <a:ext cx="4784725" cy="167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1717675" y="1789112"/>
            <a:ext cx="6194425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althazar"/>
              <a:buNone/>
            </a:pPr>
            <a:r>
              <a:rPr b="1" i="0" lang="en-US" sz="3600" u="none">
                <a:solidFill>
                  <a:schemeClr val="dk2"/>
                </a:solidFill>
                <a:latin typeface="Balthazar"/>
                <a:ea typeface="Balthazar"/>
                <a:cs typeface="Balthazar"/>
                <a:sym typeface="Balthazar"/>
              </a:rPr>
              <a:t>New Educator’s Guide</a:t>
            </a:r>
            <a:endParaRPr/>
          </a:p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423862" y="2865437"/>
            <a:ext cx="5005387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Activity 3 being developed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GRB distribution on sky: students will compare real BATSE distribution with simulated distributions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Aligns with many math and science standards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We encourage suggestions</a:t>
            </a:r>
            <a:endParaRPr/>
          </a:p>
        </p:txBody>
      </p:sp>
      <p:pic>
        <p:nvPicPr>
          <p:cNvPr id="73" name="Google Shape;7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9412" y="2592387"/>
            <a:ext cx="3397250" cy="339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title"/>
          </p:nvPr>
        </p:nvSpPr>
        <p:spPr>
          <a:xfrm>
            <a:off x="1717675" y="1789112"/>
            <a:ext cx="5715000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althazar"/>
              <a:buNone/>
            </a:pPr>
            <a:r>
              <a:rPr b="1" i="0" lang="en-US" sz="3600" u="none">
                <a:solidFill>
                  <a:schemeClr val="dk2"/>
                </a:solidFill>
                <a:latin typeface="Balthazar"/>
                <a:ea typeface="Balthazar"/>
                <a:cs typeface="Balthazar"/>
                <a:sym typeface="Balthazar"/>
              </a:rPr>
              <a:t>AAS Poster</a:t>
            </a:r>
            <a:endParaRPr/>
          </a:p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>
            <a:off x="1476375" y="2859087"/>
            <a:ext cx="6196012" cy="27654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To be presented at May 2003 Nashville meeting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Overview of all E/PO activities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Designed to get educators involved with Swift E/PO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idx="1" type="body"/>
          </p:nvPr>
        </p:nvSpPr>
        <p:spPr>
          <a:xfrm>
            <a:off x="287337" y="2708275"/>
            <a:ext cx="4102100" cy="2287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Swift/GLAST booth at: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–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AAS (Seattle) (1/03)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–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AAPT (Austin) (1/03)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–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HEAD (Quebec) (3/03)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–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NCN/AAPT (SSU) (4/03)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–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AAS (Nashville) (5/03)</a:t>
            </a:r>
            <a:endParaRPr/>
          </a:p>
          <a:p>
            <a:pPr indent="-158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5" name="Google Shape;85;p12"/>
          <p:cNvSpPr txBox="1"/>
          <p:nvPr/>
        </p:nvSpPr>
        <p:spPr>
          <a:xfrm>
            <a:off x="1717675" y="1789112"/>
            <a:ext cx="5715000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althazar"/>
              <a:buNone/>
            </a:pPr>
            <a:r>
              <a:rPr b="1" i="0" lang="en-US" sz="3600" u="none">
                <a:solidFill>
                  <a:schemeClr val="dk2"/>
                </a:solidFill>
                <a:latin typeface="Balthazar"/>
                <a:ea typeface="Balthazar"/>
                <a:cs typeface="Balthazar"/>
                <a:sym typeface="Balthazar"/>
              </a:rPr>
              <a:t>Reaching teachers</a:t>
            </a:r>
            <a:endParaRPr/>
          </a:p>
        </p:txBody>
      </p:sp>
      <p:sp>
        <p:nvSpPr>
          <p:cNvPr id="86" name="Google Shape;86;p12"/>
          <p:cNvSpPr txBox="1"/>
          <p:nvPr/>
        </p:nvSpPr>
        <p:spPr>
          <a:xfrm>
            <a:off x="4432300" y="2735262"/>
            <a:ext cx="4568825" cy="3671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880"/>
              <a:buFont typeface="Arial"/>
              <a:buChar char="•"/>
            </a:pPr>
            <a:r>
              <a:rPr b="0" i="0" lang="en-US" sz="24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GEMS presented at AAPT by Tim Graves and Sarah Silva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PSU teacher workshops:</a:t>
            </a:r>
            <a:endParaRPr/>
          </a:p>
          <a:p>
            <a:pPr indent="-4572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7/21-25 “Galaxies and Cosmology”</a:t>
            </a:r>
            <a:endParaRPr/>
          </a:p>
          <a:p>
            <a:pPr indent="-4572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7/28 – 8/01 “Space-based Astronomy” w/tour of Swift operations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idx="1" type="body"/>
          </p:nvPr>
        </p:nvSpPr>
        <p:spPr>
          <a:xfrm>
            <a:off x="685800" y="2049462"/>
            <a:ext cx="7772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Materials Distributed (since 11/02)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462 Newton's Laws Posters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580 Slinkies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154 Waves Light Up the 	Universe booklets+ “Spin A 	Spectrum”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154 kits with "Spin A Spectrum“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154 “Powers of 10” booklets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317 “Powers of 10” card decks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293 GEMS Guides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1000 Swift mousepads (1000 more ordered!)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717550" y="1600200"/>
            <a:ext cx="8077200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717550" y="3054350"/>
            <a:ext cx="8150225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12/17/02:</a:t>
            </a:r>
            <a:r>
              <a:rPr b="1" i="1" lang="en-US" sz="24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Ambassador Rob Sparks presented Swift materials at Southern Wisconsin Area Physics Sharing (SWAPS) 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3399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02/06/03:</a:t>
            </a:r>
            <a:r>
              <a:rPr b="0" i="0" lang="en-US" sz="24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Sparks discussed Swift mission at Milwaukee Area Physics Sharing (MAPS), Milwaukee, WI 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339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03/09/03</a:t>
            </a:r>
            <a:r>
              <a:rPr b="0" i="0" lang="en-US" sz="240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: Sparks: “Seeing the Universe in a Different Light“ Wisconsin Society of Science Teachers (WSST) 2003 convention. </a:t>
            </a:r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709612" y="1703387"/>
            <a:ext cx="7716837" cy="12049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althazar"/>
              <a:buNone/>
            </a:pPr>
            <a:r>
              <a:rPr b="1" i="0" lang="en-US" sz="3600" u="none">
                <a:solidFill>
                  <a:schemeClr val="dk2"/>
                </a:solidFill>
                <a:latin typeface="Balthazar"/>
                <a:ea typeface="Balthazar"/>
                <a:cs typeface="Balthazar"/>
                <a:sym typeface="Balthazar"/>
              </a:rPr>
              <a:t>Educator Ambassador Presentations </a:t>
            </a:r>
            <a:r>
              <a:rPr b="1" i="0" lang="en-US" sz="2800" u="none">
                <a:solidFill>
                  <a:schemeClr val="dk2"/>
                </a:solidFill>
                <a:latin typeface="Balthazar"/>
                <a:ea typeface="Balthazar"/>
                <a:cs typeface="Balthazar"/>
                <a:sym typeface="Balthazar"/>
              </a:rPr>
              <a:t>(since 11/02)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