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Tahom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43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4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bold.fntdata"/><Relationship Id="rId30" Type="http://schemas.openxmlformats.org/officeDocument/2006/relationships/font" Target="fonts/Tahom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Each detector module contains two NaI(Tl) scintillation detectors: a Large Area Detector (LAD) optimized for sensitivity and directional response, and a Spectroscopy Detector (SD) optimized for energy coverage and energy resolution.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291464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5pPr>
            <a:lvl6pPr indent="-291464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6pPr>
            <a:lvl7pPr indent="-291464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7pPr>
            <a:lvl8pPr indent="-29146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8pPr>
            <a:lvl9pPr indent="-29146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306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4.jpg"/><Relationship Id="rId5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6.jp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6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593725" y="304800"/>
            <a:ext cx="8016875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Supernova, the Black Hole and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Gamma Ray Burst</a:t>
            </a:r>
            <a:endParaRPr/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1911350"/>
            <a:ext cx="3810000" cy="38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/>
        </p:nvSpPr>
        <p:spPr>
          <a:xfrm>
            <a:off x="2792412" y="5867400"/>
            <a:ext cx="3532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Phil Plait, beaming proudly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3962400" y="6310312"/>
            <a:ext cx="1285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 17, 2002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914400"/>
            <a:ext cx="762000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609600" y="247650"/>
            <a:ext cx="73548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clear day, you really 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see forever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609600" y="5410200"/>
            <a:ext cx="6338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990123 reached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baseline="30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magnitude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 few moments!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593725" y="5867400"/>
            <a:ext cx="6600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optical GRB afterglow detected simultaneously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609600" y="258762"/>
            <a:ext cx="32321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new problem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609600" y="1676400"/>
            <a:ext cx="6024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So: They really are far away! What can do that?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550" y="2981325"/>
            <a:ext cx="324485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4800" y="2968625"/>
            <a:ext cx="4572000" cy="22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1295400" y="2438400"/>
            <a:ext cx="153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Hypernova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4800600" y="2438400"/>
            <a:ext cx="3473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neutron star merger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609600" y="914400"/>
            <a:ext cx="68548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very faint bursts implied they are not close by,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eventually confirmed by redshifts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609600" y="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Stellar evolution made simple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1495425"/>
            <a:ext cx="74485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762000" y="4841875"/>
            <a:ext cx="5992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Stars like the Sun go gentle into that good night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762000" y="5375275"/>
            <a:ext cx="7380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massive stars rage, rage against the dying of the light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5441950" y="1828800"/>
            <a:ext cx="654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Puff!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5410200" y="2667000"/>
            <a:ext cx="742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Bang!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5410200" y="3810000"/>
            <a:ext cx="742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609600" y="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more complicated view…</a:t>
            </a:r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1025525"/>
            <a:ext cx="7543800" cy="50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/>
        </p:nvSpPr>
        <p:spPr>
          <a:xfrm>
            <a:off x="566737" y="247650"/>
            <a:ext cx="50974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Disaster: creating a supernova</a:t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600" y="990600"/>
            <a:ext cx="25400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3557587" y="1419225"/>
            <a:ext cx="5510212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Massive star (&gt;8 solar masses)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Fusion generates heat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Gravity inward balances pressure outward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Core fusion builds up “onion layers”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92875" y="3657600"/>
            <a:ext cx="249872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639762" y="3733800"/>
            <a:ext cx="5837237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Iron builds up in core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Iron fusion robs core of electrons, heat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Collapse: Kaboom! Huge energies released: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ergs, &gt; Sun’s lifetime emission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Result: neutron star or black hole, expanding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shell of radioactive matter which fades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months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/>
        </p:nvSpPr>
        <p:spPr>
          <a:xfrm>
            <a:off x="593725" y="400050"/>
            <a:ext cx="49387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Neutron Stars: Dense cinders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1333500" y="2195512"/>
            <a:ext cx="7353300" cy="252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Mass: about 1.4 to 2.8 solar masses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Radius: 5 kilometers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Density: 10</a:t>
            </a:r>
            <a:r>
              <a:rPr b="0" baseline="30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g/cm</a:t>
            </a:r>
            <a:r>
              <a:rPr b="0" baseline="30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atomic nucleus</a:t>
            </a:r>
            <a:endParaRPr b="0" baseline="3000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Magnetic field: 10</a:t>
            </a:r>
            <a:r>
              <a:rPr b="0" baseline="30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gauss (Earth = 1 gauss)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rate: from 1000Hz to 0.08 Hz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/>
        </p:nvSpPr>
        <p:spPr>
          <a:xfrm>
            <a:off x="822325" y="247650"/>
            <a:ext cx="41481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Pulsars are neutron stars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447800"/>
            <a:ext cx="44196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1200150"/>
            <a:ext cx="5943600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609600" y="228600"/>
            <a:ext cx="48831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 and gamma ray pulses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573087" y="381000"/>
            <a:ext cx="20939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 holes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609600" y="4975225"/>
            <a:ext cx="4765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Mass: &gt; 3 to a few x 10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solar masses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609600" y="1241425"/>
            <a:ext cx="56435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Defined: an object where the escape velocity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greater than the speed of light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1981200" y="2566987"/>
            <a:ext cx="2382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(2 G m / r)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609600" y="3470275"/>
            <a:ext cx="4187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Schwarzschild radius = 2 G m/c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1981200" y="4167187"/>
            <a:ext cx="2838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 km for the Sun</a:t>
            </a: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9900" y="1828800"/>
            <a:ext cx="32893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593725" y="400050"/>
            <a:ext cx="75438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they’re black, how come they’re so bright?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593725" y="1260475"/>
            <a:ext cx="6950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Accretion disks! Powered by gravity, heated by friction</a:t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590800"/>
            <a:ext cx="5715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593725" y="1793875"/>
            <a:ext cx="8232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falling in can create about 10% of rest mass into energy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6613525" y="3902075"/>
            <a:ext cx="25019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marshmallow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atomic bomb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(about 10 kilotons)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/>
        </p:nvSpPr>
        <p:spPr>
          <a:xfrm>
            <a:off x="609600" y="476250"/>
            <a:ext cx="28717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Burst</a:t>
            </a:r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600" y="403225"/>
            <a:ext cx="1589087" cy="18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609600" y="1752600"/>
            <a:ext cx="4962525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Vela satellite fleet launched to detect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nuclear weapons test in late 60s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Multiple satellites flown: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allowed crude position 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determination and could 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test for coincidence</a:t>
            </a:r>
            <a:endParaRPr/>
          </a:p>
          <a:p>
            <a:pPr indent="-15240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1969, data from 1967 found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which showed a burst that was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clearly not a clandestine bomb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test (plot on right)</a:t>
            </a:r>
            <a:endParaRPr/>
          </a:p>
          <a:p>
            <a:pPr indent="-15240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16 bursts found between 1969 and 	1972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5000" y="2971800"/>
            <a:ext cx="32004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1189037" y="609600"/>
            <a:ext cx="6811962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a supernova creating a neutron star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black hole is a natural candidate for 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GRB progenitor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914400" y="2990850"/>
            <a:ext cx="7354887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Energetics problem is even better if energy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beamed! Don’t need as much energy, but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need more GRBs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609600" y="323850"/>
            <a:ext cx="49244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Supernova Connection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609600" y="914400"/>
            <a:ext cx="172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GRB011121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598487" y="1524000"/>
            <a:ext cx="4049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Afterglow faded like supernova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609600" y="1981200"/>
            <a:ext cx="596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showed presence of gas like a stellar wind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609600" y="2438400"/>
            <a:ext cx="7265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some sort of supernova and not a NS/NS merger</a:t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2952750"/>
            <a:ext cx="51816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/>
        </p:nvSpPr>
        <p:spPr>
          <a:xfrm>
            <a:off x="609600" y="552450"/>
            <a:ext cx="35258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so fast, pardner!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609600" y="1447800"/>
            <a:ext cx="571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seem to indicate two kinds of GRBs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601662" y="2362200"/>
            <a:ext cx="6027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Those with burst durations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2 seconds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585787" y="2854325"/>
            <a:ext cx="6196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Those with burst durations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 2 seconds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635000" y="3616325"/>
            <a:ext cx="64516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bursts tend to produce “harder” gamma rays,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predicted by the NS/NS merger model</a:t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660400" y="4546600"/>
            <a:ext cx="6350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bursts tend to produce “softer” gamma rays,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predicted by the hypernova merger model</a:t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609600" y="5603875"/>
            <a:ext cx="36417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Clearly, more info is needed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/>
        </p:nvSpPr>
        <p:spPr>
          <a:xfrm>
            <a:off x="638175" y="152400"/>
            <a:ext cx="665162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exactly does a supernova or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NS/NS merger turn into a GRB?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1127125" y="14128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685800" y="1219200"/>
            <a:ext cx="2905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593725" y="1412875"/>
            <a:ext cx="5538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question. Wanna win the Rossi prize?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593725" y="2251075"/>
            <a:ext cx="2112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know: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593725" y="3679825"/>
            <a:ext cx="621188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Gamma rays created in explosion through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interaction of shock wave and charged particles</a:t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593725" y="4746625"/>
            <a:ext cx="609123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Matter accelerated from 99.99% to 99.99999%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of speed of light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593725" y="5843587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Beaming?</a:t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609600" y="3070225"/>
            <a:ext cx="471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Huge energies available for tapping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1371600" y="323850"/>
            <a:ext cx="63452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high view: getting a better look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1311275"/>
            <a:ext cx="3048000" cy="21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3429000"/>
            <a:ext cx="32004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0400" y="4114800"/>
            <a:ext cx="1633537" cy="198596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/>
        </p:nvSpPr>
        <p:spPr>
          <a:xfrm>
            <a:off x="3886200" y="1828800"/>
            <a:ext cx="15589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HETE-2</a:t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1355725" y="2686050"/>
            <a:ext cx="14922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GLAST</a:t>
            </a:r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5641975" y="4830762"/>
            <a:ext cx="10636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Swift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>
            <p:ph idx="2" type="chart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49500"/>
            <a:ext cx="5791200" cy="41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/>
        </p:nvSpPr>
        <p:spPr>
          <a:xfrm>
            <a:off x="593725" y="247650"/>
            <a:ext cx="653732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Compton Gamma Ray Observatory-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BATSE (1991 – 2000)</a:t>
            </a:r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609600" y="1371600"/>
            <a:ext cx="50101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 instruments on corners of spacecraft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NaI scintillators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/>
        </p:nvSpPr>
        <p:spPr>
          <a:xfrm>
            <a:off x="609600" y="228600"/>
            <a:ext cx="2768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 Forward</a:t>
            </a:r>
            <a:endParaRPr/>
          </a:p>
        </p:txBody>
      </p:sp>
      <p:sp>
        <p:nvSpPr>
          <p:cNvPr id="57" name="Google Shape;57;p8"/>
          <p:cNvSpPr txBox="1"/>
          <p:nvPr/>
        </p:nvSpPr>
        <p:spPr>
          <a:xfrm>
            <a:off x="609600" y="914400"/>
            <a:ext cx="63103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time, it became clear that nothing was clear. </a:t>
            </a:r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609600" y="1371600"/>
            <a:ext cx="7024687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Some show the single rapid burst followed by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 longer secondary burst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Some are relatively smooth, others spiky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Durations range from 30 milliseconds to 1000 seconds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1037" y="3032125"/>
            <a:ext cx="2228850" cy="32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3837" y="3032125"/>
            <a:ext cx="2468562" cy="32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0687" y="866775"/>
            <a:ext cx="5762625" cy="57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/>
        </p:nvSpPr>
        <p:spPr>
          <a:xfrm>
            <a:off x="609600" y="182562"/>
            <a:ext cx="32559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GRB Gallery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/>
        </p:nvSpPr>
        <p:spPr>
          <a:xfrm>
            <a:off x="609600" y="206375"/>
            <a:ext cx="66071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Big Questions: What and Where</a:t>
            </a:r>
            <a:endParaRPr/>
          </a:p>
        </p:txBody>
      </p:sp>
      <p:sp>
        <p:nvSpPr>
          <p:cNvPr id="72" name="Google Shape;72;p10"/>
          <p:cNvSpPr txBox="1"/>
          <p:nvPr/>
        </p:nvSpPr>
        <p:spPr>
          <a:xfrm>
            <a:off x="609600" y="914400"/>
            <a:ext cx="48625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Sparse data makes for guessing games</a:t>
            </a:r>
            <a:endParaRPr/>
          </a:p>
        </p:txBody>
      </p:sp>
      <p:sp>
        <p:nvSpPr>
          <p:cNvPr id="73" name="Google Shape;73;p10"/>
          <p:cNvSpPr txBox="1"/>
          <p:nvPr/>
        </p:nvSpPr>
        <p:spPr>
          <a:xfrm>
            <a:off x="609600" y="1600200"/>
            <a:ext cx="5121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Clearly, dealing with high energy events</a:t>
            </a:r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609600" y="2133600"/>
            <a:ext cx="5049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But, a clue eventually became apparent:</a:t>
            </a:r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6096000" y="3978275"/>
            <a:ext cx="31369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GRBs are evenly spread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across the whole sky!</a:t>
            </a:r>
            <a:endParaRPr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924175"/>
            <a:ext cx="53340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/>
        </p:nvSpPr>
        <p:spPr>
          <a:xfrm>
            <a:off x="609600" y="400050"/>
            <a:ext cx="24653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 or Far?</a:t>
            </a:r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609600" y="1066800"/>
            <a:ext cx="4410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Isotropic distribution implications: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609600" y="5562600"/>
            <a:ext cx="7280275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Silly or not, the only way to be sure was to find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afterglow.</a:t>
            </a:r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609600" y="1905000"/>
            <a:ext cx="5480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close: within a few parsecs of the Sun</a:t>
            </a:r>
            <a:endParaRPr/>
          </a:p>
        </p:txBody>
      </p:sp>
      <p:sp>
        <p:nvSpPr>
          <p:cNvPr id="85" name="Google Shape;85;p11"/>
          <p:cNvSpPr txBox="1"/>
          <p:nvPr/>
        </p:nvSpPr>
        <p:spPr>
          <a:xfrm>
            <a:off x="609600" y="3200400"/>
            <a:ext cx="492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far: huge, cosmological distances</a:t>
            </a:r>
            <a:endParaRPr/>
          </a:p>
        </p:txBody>
      </p:sp>
      <p:sp>
        <p:nvSpPr>
          <p:cNvPr id="86" name="Google Shape;86;p11"/>
          <p:cNvSpPr txBox="1"/>
          <p:nvPr/>
        </p:nvSpPr>
        <p:spPr>
          <a:xfrm>
            <a:off x="609600" y="4495800"/>
            <a:ext cx="5883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of close: out in the halo of the Milky Way</a:t>
            </a:r>
            <a:endParaRPr/>
          </a:p>
        </p:txBody>
      </p:sp>
      <p:sp>
        <p:nvSpPr>
          <p:cNvPr id="87" name="Google Shape;87;p11"/>
          <p:cNvSpPr txBox="1"/>
          <p:nvPr/>
        </p:nvSpPr>
        <p:spPr>
          <a:xfrm>
            <a:off x="1252537" y="2286000"/>
            <a:ext cx="2938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no faint bursts?</a:t>
            </a: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1295400" y="3657600"/>
            <a:ext cx="685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could produce such a vast amount of energy?</a:t>
            </a: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1349375" y="4876800"/>
            <a:ext cx="5584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comet hitting a neutron star fits the bill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/>
        </p:nvSpPr>
        <p:spPr>
          <a:xfrm>
            <a:off x="573087" y="381000"/>
            <a:ext cx="27797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Breakthrough!</a:t>
            </a:r>
            <a:endParaRPr/>
          </a:p>
        </p:txBody>
      </p:sp>
      <p:sp>
        <p:nvSpPr>
          <p:cNvPr id="95" name="Google Shape;95;p12"/>
          <p:cNvSpPr txBox="1"/>
          <p:nvPr/>
        </p:nvSpPr>
        <p:spPr>
          <a:xfrm>
            <a:off x="609600" y="1143000"/>
            <a:ext cx="67056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1997, BeppoSAX detects X-rays from a GRB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afterglow for the first time, 8 hours after burst</a:t>
            </a:r>
            <a:endParaRPr/>
          </a:p>
        </p:txBody>
      </p:sp>
      <p:pic>
        <p:nvPicPr>
          <p:cNvPr id="96" name="Google Shape;9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133600"/>
            <a:ext cx="6296025" cy="38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1219200"/>
            <a:ext cx="7162800" cy="51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609600" y="334962"/>
            <a:ext cx="80057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View From Hubble/STIS, 7 months later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rlpool">
  <a:themeElements>
    <a:clrScheme name="Whirlpool">
      <a:dk1>
        <a:srgbClr val="FFFFFF"/>
      </a:dk1>
      <a:lt1>
        <a:srgbClr val="0000CC"/>
      </a:lt1>
      <a:dk2>
        <a:srgbClr val="CCFFFF"/>
      </a:dk2>
      <a:lt2>
        <a:srgbClr val="000066"/>
      </a:lt2>
      <a:accent1>
        <a:srgbClr val="CC99FF"/>
      </a:accent1>
      <a:accent2>
        <a:srgbClr val="9999FF"/>
      </a:accent2>
      <a:accent3>
        <a:srgbClr val="0000CC"/>
      </a:accent3>
      <a:accent4>
        <a:srgbClr val="CC99FF"/>
      </a:accent4>
      <a:accent5>
        <a:srgbClr val="9999FF"/>
      </a:accent5>
      <a:accent6>
        <a:srgbClr val="0000CC"/>
      </a:accent6>
      <a:hlink>
        <a:srgbClr val="99CCFF"/>
      </a:hlink>
      <a:folHlink>
        <a:srgbClr val="00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