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302500" cy="9588500"/>
  <p:embeddedFontLst>
    <p:embeddedFont>
      <p:font typeface="Arial Narrow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80">
          <p15:clr>
            <a:srgbClr val="000000"/>
          </p15:clr>
        </p15:guide>
        <p15:guide id="2" pos="288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80" orient="horz"/>
        <p:guide pos="28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font" Target="fonts/ArialNarrow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40200" y="9109075"/>
            <a:ext cx="31623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750" lIns="97500" spcFirstLastPara="1" rIns="97500" wrap="square" tIns="48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1623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750" lIns="97500" spcFirstLastPara="1" rIns="97500" wrap="square" tIns="48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140200" y="0"/>
            <a:ext cx="31623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750" lIns="97500" spcFirstLastPara="1" rIns="97500" wrap="square" tIns="487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750" lIns="97500" spcFirstLastPara="1" rIns="97500" wrap="square" tIns="48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109075"/>
            <a:ext cx="31623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750" lIns="97500" spcFirstLastPara="1" rIns="97500" wrap="square" tIns="48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140200" y="9109075"/>
            <a:ext cx="31623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750" lIns="97500" spcFirstLastPara="1" rIns="97500" wrap="square" tIns="48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anchorCtr="0" anchor="t" bIns="48750" lIns="97500" spcFirstLastPara="1" rIns="97500" wrap="square" tIns="4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:notes"/>
          <p:cNvSpPr/>
          <p:nvPr>
            <p:ph idx="2" type="sldImg"/>
          </p:nvPr>
        </p:nvSpPr>
        <p:spPr>
          <a:xfrm>
            <a:off x="1254125" y="717550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000" y="174625"/>
            <a:ext cx="16002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  <a:defRPr b="0" i="0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  <a:defRPr b="0" i="0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cxnSp>
        <p:nvCxnSpPr>
          <p:cNvPr id="14" name="Google Shape;14;p1"/>
          <p:cNvCxnSpPr/>
          <p:nvPr/>
        </p:nvCxnSpPr>
        <p:spPr>
          <a:xfrm>
            <a:off x="725487" y="906462"/>
            <a:ext cx="7999412" cy="0"/>
          </a:xfrm>
          <a:prstGeom prst="straightConnector1">
            <a:avLst/>
          </a:prstGeom>
          <a:noFill/>
          <a:ln cap="flat" cmpd="tri" w="76200">
            <a:solidFill>
              <a:srgbClr val="0099CC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1593903" dist="85194">
              <a:schemeClr val="accent2"/>
            </a:outerShdw>
          </a:effectLst>
        </p:spPr>
      </p:cxnSp>
      <p:cxnSp>
        <p:nvCxnSpPr>
          <p:cNvPr id="15" name="Google Shape;15;p1"/>
          <p:cNvCxnSpPr/>
          <p:nvPr/>
        </p:nvCxnSpPr>
        <p:spPr>
          <a:xfrm>
            <a:off x="725487" y="6545262"/>
            <a:ext cx="7389812" cy="0"/>
          </a:xfrm>
          <a:prstGeom prst="straightConnector1">
            <a:avLst/>
          </a:prstGeom>
          <a:noFill/>
          <a:ln cap="flat" cmpd="tri" w="76200">
            <a:solidFill>
              <a:srgbClr val="0099CC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1593903" dist="85194">
              <a:schemeClr val="accent2"/>
            </a:outerShdw>
          </a:effectLst>
        </p:spPr>
      </p:cxnSp>
      <p:sp>
        <p:nvSpPr>
          <p:cNvPr id="16" name="Google Shape;16;p1"/>
          <p:cNvSpPr txBox="1"/>
          <p:nvPr/>
        </p:nvSpPr>
        <p:spPr>
          <a:xfrm>
            <a:off x="100012" y="6562725"/>
            <a:ext cx="585787" cy="271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8355012" y="6235700"/>
            <a:ext cx="7889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2825750" y="6613525"/>
            <a:ext cx="35575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</a:pPr>
            <a:r>
              <a:rPr b="0" i="0" lang="en-US" sz="1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Confirmation Assessment Review(CAR) - November 13-14, 2000</a:t>
            </a:r>
            <a:endParaRPr/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9599" l="0" r="9588" t="0"/>
          <a:stretch/>
        </p:blipFill>
        <p:spPr>
          <a:xfrm>
            <a:off x="8215312" y="142875"/>
            <a:ext cx="785812" cy="673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Education and Public Outreach</a:t>
            </a:r>
            <a:endParaRPr/>
          </a:p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Laura Whitlock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Sonoma State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1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What’s in the News?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61987" y="1146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First segment introducing Swift and the EM spectrum is scheduled to be completed in Jan 2001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25" y="2259012"/>
            <a:ext cx="49022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Curriculum Materials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Theme for 2001 is “Waves and Wave Motion”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Who’s Got the Power?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- a deck of cards and activities to reinforce scientific notation, units, and astronomy concepts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9112" y="3373437"/>
            <a:ext cx="1808162" cy="2722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4425" y="3438525"/>
            <a:ext cx="1668462" cy="26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4487" y="3425825"/>
            <a:ext cx="1679575" cy="259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125" y="3233737"/>
            <a:ext cx="1955800" cy="303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Curriculum Materials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27037" y="1533525"/>
            <a:ext cx="7772400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• Spin a Spectrum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- use our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EM spectrum wheel to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help you solve a series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of mysteries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and riddles based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 content topics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 the National Science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and Mathematics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Standards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837" y="1335087"/>
            <a:ext cx="4621212" cy="462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Curriculum Materials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98500" y="1835150"/>
            <a:ext cx="7772400" cy="166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• Catch the Wave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Swift slinky and series of classroom activities and lessons will teach the fundamentals of waves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296987" y="5113337"/>
            <a:ext cx="1839912" cy="5588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F0000"/>
          </a:solidFill>
          <a:ln>
            <a:noFill/>
          </a:ln>
          <a:effectLst>
            <a:outerShdw blurRad="63500" dir="13500000" dist="5388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528887" y="3376612"/>
            <a:ext cx="4106862" cy="787400"/>
          </a:xfrm>
          <a:custGeom>
            <a:rect b="b" l="l" r="r" t="t"/>
            <a:pathLst>
              <a:path extrusionOk="0" h="496" w="2587">
                <a:moveTo>
                  <a:pt x="0" y="496"/>
                </a:moveTo>
                <a:cubicBezTo>
                  <a:pt x="78" y="254"/>
                  <a:pt x="157" y="13"/>
                  <a:pt x="246" y="10"/>
                </a:cubicBezTo>
                <a:cubicBezTo>
                  <a:pt x="334" y="6"/>
                  <a:pt x="442" y="470"/>
                  <a:pt x="530" y="474"/>
                </a:cubicBezTo>
                <a:cubicBezTo>
                  <a:pt x="617" y="477"/>
                  <a:pt x="695" y="34"/>
                  <a:pt x="770" y="33"/>
                </a:cubicBezTo>
                <a:cubicBezTo>
                  <a:pt x="844" y="31"/>
                  <a:pt x="925" y="470"/>
                  <a:pt x="979" y="466"/>
                </a:cubicBezTo>
                <a:cubicBezTo>
                  <a:pt x="1032" y="461"/>
                  <a:pt x="1055" y="1"/>
                  <a:pt x="1091" y="3"/>
                </a:cubicBezTo>
                <a:cubicBezTo>
                  <a:pt x="1127" y="4"/>
                  <a:pt x="1166" y="474"/>
                  <a:pt x="1196" y="474"/>
                </a:cubicBezTo>
                <a:cubicBezTo>
                  <a:pt x="1226" y="474"/>
                  <a:pt x="1246" y="5"/>
                  <a:pt x="1271" y="3"/>
                </a:cubicBezTo>
                <a:cubicBezTo>
                  <a:pt x="1295" y="0"/>
                  <a:pt x="1315" y="459"/>
                  <a:pt x="1345" y="459"/>
                </a:cubicBezTo>
                <a:cubicBezTo>
                  <a:pt x="1374" y="459"/>
                  <a:pt x="1424" y="1"/>
                  <a:pt x="1450" y="3"/>
                </a:cubicBezTo>
                <a:cubicBezTo>
                  <a:pt x="1476" y="4"/>
                  <a:pt x="1444" y="462"/>
                  <a:pt x="1502" y="466"/>
                </a:cubicBezTo>
                <a:cubicBezTo>
                  <a:pt x="1559" y="469"/>
                  <a:pt x="1704" y="28"/>
                  <a:pt x="1794" y="25"/>
                </a:cubicBezTo>
                <a:cubicBezTo>
                  <a:pt x="1883" y="21"/>
                  <a:pt x="1957" y="444"/>
                  <a:pt x="2041" y="444"/>
                </a:cubicBezTo>
                <a:cubicBezTo>
                  <a:pt x="2124" y="444"/>
                  <a:pt x="2204" y="18"/>
                  <a:pt x="2295" y="25"/>
                </a:cubicBezTo>
                <a:cubicBezTo>
                  <a:pt x="2385" y="31"/>
                  <a:pt x="2539" y="405"/>
                  <a:pt x="2587" y="4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798887" y="5111750"/>
            <a:ext cx="1839912" cy="5588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F0000"/>
          </a:solidFill>
          <a:ln>
            <a:noFill/>
          </a:ln>
          <a:effectLst>
            <a:outerShdw blurRad="63500" dir="13500000" dist="5388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6230937" y="5095875"/>
            <a:ext cx="1839912" cy="5588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F0000"/>
          </a:solidFill>
          <a:ln>
            <a:noFill/>
          </a:ln>
          <a:effectLst>
            <a:outerShdw blurRad="63500" dir="13500000" dist="5388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Curriculum Materials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Theme for 2002 is “Forces &amp; Motions”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Theme for 2003 is “Interactions of Energy and Matter”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After launch, we will focus on interpretation of results --depending on what they are and how the discoveries fit into the National Science and Math Standards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Evaluation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Contract recompeted Spring/Summer 2000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WestEd selected; subsequently selected for GLAST evaluation as well, resulting in a cost savings to both missions.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Subcontract between SSU and West Ed established Nov 2000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Draft teacher survey completed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Swift E/PO on track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All subcontracts in place, all contacts established, SwEC membership filled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First educator workshops done in 2000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First new materials scheduled to come out early 2001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Long-term plan established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Team Members</a:t>
            </a:r>
            <a:endParaRPr/>
          </a:p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685800" y="1287462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Sonoma State University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Laura Whitlock, Lynn Cominsky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Penn State University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Lisa Brown, Eric Feigelson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Goddard Space Flight Center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Padi Boyd, Alan Smale, Karen Smale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Coordinated Efforts in Italy and UK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Swift Education Committee (SwEC)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Barbara Crawford (PSU, Chair); Bruce Hemp, Tom Arnold, Scot Weigert (Master Teachers); Paul Roche (UK); Joan Sanders (AESP); Isabel Hawkins (UCB); Margaret Chester (PSU); Ann Parsons (GSFC); Jim Lochner (GSFC)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Team Members</a:t>
            </a:r>
            <a:endParaRPr/>
          </a:p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Subcontracts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Lawrence Hall of Science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Key Personnel: Alan Gould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Videodiscovery, Inc.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Key Personnel: Shaun Taylor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What’s in the News?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Key Personnel: Katie O’Toole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WestEd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Key Personnel: Kristin Hershbell, Steve Schneider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2047875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Overview of Program Components</a:t>
            </a:r>
            <a:endParaRPr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GEMS Guide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Educator Training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Appalachian Region Project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North Bay Science Project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Conventions, workshops, etc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Web Materials, Quest Chats, Space Mystery Module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What’s in the News?</a:t>
            </a: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programs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Curriculum materials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Evaluation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GEMS Guide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Initial meeting between LHS and SSU personnel, May 2000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“Way Beyond the Rainbow” working title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Subcontract in place between SSU and Lawrence Hall of Science, October 2000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Tentative schedule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Draft #1 completed by Summer 2001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Local field testing Fall 2001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Draft revisions completed Summer 2002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National Field Testing Fall 2002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Final release Summer 2003</a:t>
            </a: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062" y="3776662"/>
            <a:ext cx="3668712" cy="22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Educator Training</a:t>
            </a:r>
            <a:endParaRPr/>
          </a:p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Appalachian Region Project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Swift materials included during Summer 2000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~ 25 participants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Role of materials will expand over next few years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North Bay Science Project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Swift materials included during Summer 2000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~ 30 participants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Role of materials will expand over next few years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Educator Training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Conventions, Workshops - </a:t>
            </a: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“High Energy Bursts of Math &amp; Science”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NSTA, April 2000		(Orlando, 20 participants)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NCTM, April 2000		(Chicago, 30 participants)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CSTA, Oct 2000		(Sacramento, 28 participants)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HEAD, Nov 2000		(Honolulu, 35 participants)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Next Year Conventions, Workshops - </a:t>
            </a: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“Light Up the Universe”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NSTA, March 2001, St. Louis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NCTM, April 2001, Orlando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CSTA, Oct 2001 (Short Course, workshop), Palm Springs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CMC, Dec 2001, Asilomar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Web Materials</a:t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Web Site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Swifty Bits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Cosmic Lottery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NASA Quest Chats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1st one held in Sept 2000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One a month, alternating with GLAST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562" y="1195387"/>
            <a:ext cx="4232275" cy="241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8062" y="4876800"/>
            <a:ext cx="3644900" cy="1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784350" y="220662"/>
            <a:ext cx="56943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Narrow"/>
              <a:buNone/>
            </a:pPr>
            <a:r>
              <a:rPr b="1" i="0" lang="en-US" sz="32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Web Materials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5800" y="1287462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Space Mystery Module - 2003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662" y="2057400"/>
            <a:ext cx="3673475" cy="423703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/>
        </p:nvSpPr>
        <p:spPr>
          <a:xfrm>
            <a:off x="4730750" y="2306637"/>
            <a:ext cx="441325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deep space traveler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awakes from the flight-freezer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when a long-range sensor sounds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alert for a dangerous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environment. You must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discover what is happening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what course of action to take.</a:t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4838700" y="5259387"/>
            <a:ext cx="3856037" cy="10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Currently working on 3 other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Mystery Modules with Videodiscovery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as part of NASA’s LEARNERS program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- N. Gehrels (L)">
  <a:themeElements>
    <a:clrScheme name="01- N. Gehrels (L)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