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Arial Narr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8">
          <p15:clr>
            <a:srgbClr val="000000"/>
          </p15:clr>
        </p15:guide>
        <p15:guide id="2" pos="288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8" orient="horz"/>
        <p:guide pos="28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  <a:defRPr b="0" i="0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2525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2424112" y="290512"/>
            <a:ext cx="43434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609600" y="9906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850900" y="20764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The Swift Education and Public Outreach Program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2063750" y="3711575"/>
            <a:ext cx="53387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Lynn Cominsky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  Sonoma State University</a:t>
            </a:r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3040062" y="5611812"/>
            <a:ext cx="28733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July 26, 2005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1377950"/>
            <a:ext cx="8229600" cy="6778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You are Here!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42937" y="2216150"/>
            <a:ext cx="80613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Phil Plait helps out at the Boys and Girls Club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33120" l="0" r="0" t="9921"/>
          <a:stretch/>
        </p:blipFill>
        <p:spPr>
          <a:xfrm>
            <a:off x="2252662" y="2754312"/>
            <a:ext cx="4576762" cy="3781425"/>
          </a:xfrm>
          <a:prstGeom prst="rect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57212" y="1398587"/>
            <a:ext cx="8150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23850" y="2701925"/>
            <a:ext cx="8283575" cy="3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 11-13,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Cheryl Niemela "Introducing Swift" Stars, Galaxies and the Universe Workshop (NASA ERC) Wenatchee, WA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 6-8,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Cheryl Niemela "Introducing Swift" University of Washington, Seattle, WA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29-30,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Bruce Hemp "A Chording We Will Go“ Blue Ridge West Teacher Training Institute Regional Converence, Bristol, VA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15,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Janet Lynne Moore “GRBs: Nature's Second Biggest Bang“ Mathematics Education Student Teaching Seminar, Bloomington, IL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14-16,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Rob Sparks "Measuring the Monster in the Middle: Massive Black Holes“ Wisconsin Society of Science Teachers Convention, LaCrosse, WI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8-9,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Bruce Hemp "A Chording We Will Go“, Blue Ridge East Teacher Training Insitute Regional Conference, Roanoke, VA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Rob Sparks "Find that Gamma Ray Burst!”  NSTA National Convention, Dallas, TX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709612" y="1370012"/>
            <a:ext cx="7716837" cy="12049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Educator Ambassador Presentations </a:t>
            </a:r>
            <a:r>
              <a:rPr b="1" i="0" lang="en-US" sz="28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(since 3/05)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658812" y="2678112"/>
            <a:ext cx="8150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96850" y="1390650"/>
            <a:ext cx="85344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David Beier, "NASA Walks You Through the Invisible Universe”, NSTA National Convention, Dallas, TX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Robert Sparks, "The Biggest Bang Since the Big One : The Gamma Ray Burst Zoo”, NSTA National Convention, Dallas, TX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Walter Glogowski, "How to Use a Research-based Approach to Teach About Gamma-ray Bursts”, NSTA National Convention, Dallas, TX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12,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Michiel Ford, "The Invisible Universe”, Holton High School, Holton, KS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365125" y="4445000"/>
            <a:ext cx="8150225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July 5, 2005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Lynn Cominsky "Swift View of the Universe“ Santa Rosa Kiwanis Lecture, Santa Rosa, CA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June 15, 2005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 Lynn Cominsky "Swift View of the Universe,”  San Francisco Amateur Astronomers, San Francisco, CA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16, 2005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 Lynn Cominsky "A Swift View of the Gamma-ray Universe” Astronomy Day, Holton, KS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29 &amp; 31, 2005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Sarah Silva “Modeling the Universe” California College of Arts &amp; Crafts Oakland, 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20687" y="3689350"/>
            <a:ext cx="7716837" cy="6683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 By SSU E/PO </a:t>
            </a:r>
            <a:r>
              <a:rPr b="1" i="0" lang="en-US" sz="28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(since 03/05)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554037" y="2532062"/>
            <a:ext cx="5094287" cy="3765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Six 5-minute video segments on a DVD, each with activity – some from WITN?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Focus is process of Science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Earth, the Universe and Culture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Accidental Discoveries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Relationship Between Science and Technology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Back in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Creativity in Science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Being field-tested this summer by PSU Astronomy Workshop teachers and EAs 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827087" y="1311275"/>
            <a:ext cx="7716837" cy="11906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New from Penn State E/PO: Eyes through Time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962" y="2693987"/>
            <a:ext cx="2590800" cy="3513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New version coming soon – will include expanded burst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Over 250,000 unique hits to date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827087" y="1311275"/>
            <a:ext cx="7716837" cy="639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GRB SkyMap: 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http://grb.sonoma.edu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85800" y="20494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http://gtn.sonoma.edu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Now online – one burst chased within 15 min!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27087" y="1311275"/>
            <a:ext cx="7716837" cy="6397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Global Telescope Network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15173" r="7586" t="0"/>
          <a:stretch/>
        </p:blipFill>
        <p:spPr>
          <a:xfrm>
            <a:off x="4832350" y="3259137"/>
            <a:ext cx="3343275" cy="3246437"/>
          </a:xfrm>
          <a:prstGeom prst="rect">
            <a:avLst/>
          </a:prstGeom>
          <a:noFill/>
          <a:ln cap="sq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19200" r="0" t="0"/>
          <a:stretch/>
        </p:blipFill>
        <p:spPr>
          <a:xfrm>
            <a:off x="879475" y="3246437"/>
            <a:ext cx="3511550" cy="3259137"/>
          </a:xfrm>
          <a:prstGeom prst="rect">
            <a:avLst/>
          </a:prstGeom>
          <a:noFill/>
          <a:ln cap="sq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488950" y="2084387"/>
            <a:ext cx="8312150" cy="424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CSTA 10/05 "NASA Universe Strand" - Swift workshops include: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two from the GEMS guide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one from the GRB guide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one that covers the missions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Swift launch will be featured in Planetarium Show being produced by Denver Museum of Nature and Science – to air in late 2005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E/PO Session at Winter AAS in DC January 2006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Education and Public Outreach for NASA's Universe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Proposal organized and submitted by Sarah Silva – accepted!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Lessons learned and best practices</a:t>
            </a: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65" name="Google Shape;165;p20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66" name="Google Shape;166;p20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67" name="Google Shape;167;p20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68" name="Google Shape;168;p20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69" name="Google Shape;169;p20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70" name="Google Shape;170;p20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71" name="Google Shape;171;p20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72" name="Google Shape;172;p20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  <p:sp>
        <p:nvSpPr>
          <p:cNvPr id="173" name="Google Shape;173;p20"/>
          <p:cNvSpPr txBox="1"/>
          <p:nvPr/>
        </p:nvSpPr>
        <p:spPr>
          <a:xfrm>
            <a:off x="773112" y="1284287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Near-Future Plans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757237" y="1487487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New Giveaway – Swift Glider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187" y="2266950"/>
            <a:ext cx="5705475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685800" y="2339975"/>
            <a:ext cx="7772400" cy="263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April 5, 2005 - Swift Mission Nabs Its First Distance Measurement to Star Explosion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July 4, 2005 - NASA Swift Satellite Offers a Different View of the Great Comet Collision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 coverage featured in AP wire article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July 8, 2005 - Scientists Measure How Deep "Deep Impact" Was, With X-rays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Nature article and more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757237" y="1487487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 since 3/05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825" y="4462462"/>
            <a:ext cx="2830512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685800" y="2339975"/>
            <a:ext cx="7772400" cy="281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May 11, 2005 - NASA Scientists Catch Unique Gamma-Ray Burst</a:t>
            </a: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 (HQ release)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First short burst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Leaked through GCN into Space.com within 24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HQ would not do press conference due to leak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Part of press conference at AAS in Minnesota (Bloom)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757237" y="1487487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 since 3/05</a:t>
            </a:r>
            <a:endParaRPr/>
          </a:p>
        </p:txBody>
      </p:sp>
      <p:pic>
        <p:nvPicPr>
          <p:cNvPr descr="Filmstrip showing the neutron star collision." id="196" name="Google Shape;196;p23"/>
          <p:cNvPicPr preferRelativeResize="0"/>
          <p:nvPr/>
        </p:nvPicPr>
        <p:blipFill rotWithShape="1">
          <a:blip r:embed="rId3">
            <a:alphaModFix/>
          </a:blip>
          <a:srcRect b="26665" l="0" r="0" t="49528"/>
          <a:stretch/>
        </p:blipFill>
        <p:spPr>
          <a:xfrm>
            <a:off x="3544887" y="5126037"/>
            <a:ext cx="2381250" cy="1360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mstrip showing the neutron star collision."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73638"/>
          <a:stretch/>
        </p:blipFill>
        <p:spPr>
          <a:xfrm>
            <a:off x="5938837" y="5126037"/>
            <a:ext cx="2381250" cy="1506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mstrip showing the neutron star collision." id="198" name="Google Shape;198;p23"/>
          <p:cNvPicPr preferRelativeResize="0"/>
          <p:nvPr/>
        </p:nvPicPr>
        <p:blipFill rotWithShape="1">
          <a:blip r:embed="rId3">
            <a:alphaModFix/>
          </a:blip>
          <a:srcRect b="49776" l="0" r="0" t="25640"/>
          <a:stretch/>
        </p:blipFill>
        <p:spPr>
          <a:xfrm>
            <a:off x="954087" y="5126037"/>
            <a:ext cx="2381250" cy="140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2025650" y="1411287"/>
            <a:ext cx="5137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Program Overview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627187" y="2136775"/>
            <a:ext cx="5957887" cy="4138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Swift E/PO Web site (http://swift.sonoma.edu)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Launch products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Printed materials</a:t>
            </a:r>
            <a:endParaRPr b="1" i="0" sz="24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Teacher’s activity booklets and posters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Educator training</a:t>
            </a:r>
            <a:endParaRPr b="1" i="0" sz="20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Conference workshops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Educator Ambassadors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Informal Education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Global Telescope Network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GRB Skymap website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Evaluation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700087" y="2441575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Science Meeting in November, 2005 in DC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AAS in DC in January 2006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AAAS in St. Louis in 2/06 - A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GIANT FLARE FROM A MAGNETAR:  BLITZING THE EARTH FROM ACROSS THE GALAXY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Kevin Hurley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Bryan Gaensler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Umran Inan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David Palmer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LRC Moderator (and organizer)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 Swift results as they occur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757237" y="1487487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Future PR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E/PO Web Site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808037" y="2403475"/>
            <a:ext cx="7300912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Multi-media gallery reorganized: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Image gallery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Swift song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Educational video gallery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Video gallery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Animation gallery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Newsletter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Remember 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order printed materials: </a:t>
            </a:r>
            <a:r>
              <a:rPr b="1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http://epo.sonoma.edu/orderformpublic.html</a:t>
            </a: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pic>
        <p:nvPicPr>
          <p:cNvPr descr="Swift launching."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987" y="2457450"/>
            <a:ext cx="2033587" cy="3051175"/>
          </a:xfrm>
          <a:prstGeom prst="rect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717675" y="1789112"/>
            <a:ext cx="599122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model booklet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393700" y="2657475"/>
            <a:ext cx="81565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are ordering another 2500 of these</a:t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812" y="3802062"/>
            <a:ext cx="3619500" cy="2816225"/>
          </a:xfrm>
          <a:prstGeom prst="rect">
            <a:avLst/>
          </a:prstGeom>
          <a:noFill/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00" y="3825875"/>
            <a:ext cx="3660775" cy="2792412"/>
          </a:xfrm>
          <a:prstGeom prst="rect">
            <a:avLst/>
          </a:prstGeom>
          <a:noFill/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/>
        </p:nvSpPr>
        <p:spPr>
          <a:xfrm>
            <a:off x="757237" y="1343025"/>
            <a:ext cx="7635875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Angling for GRBs poster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736600" y="2070100"/>
            <a:ext cx="79406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Original posters were printed at SSU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Being resubmitted to GPO after being redesigned to meet new communications rules</a:t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3498850"/>
            <a:ext cx="3868737" cy="2987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25462" y="2681287"/>
            <a:ext cx="5638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Co-sponsored by Swift and GLAST – about 90 AAVSO members and educators in attendance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Cominsky: “Swift View of the Universe”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Plait: GTN – included live demo of GORT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Plait also did public lecture “7 Ways a Black Hole Can Kill You”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Cominsky, Silva, Plait and Graves did a workshop for educators using “Cookie Cutter Astrophysics” beginning photometry activity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757237" y="1343025"/>
            <a:ext cx="7635875" cy="1304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3</a:t>
            </a:r>
            <a:r>
              <a:rPr b="1" baseline="30000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rd</a:t>
            </a: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 AAVSO HEA Workshop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March 20-23, 2005</a:t>
            </a:r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775" y="4330700"/>
            <a:ext cx="2741612" cy="21875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384175" y="1446212"/>
            <a:ext cx="8229600" cy="6048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Cookie Cutter Astrophysics</a:t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5329237" y="2173287"/>
            <a:ext cx="3533775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Goal is to remove background from stellar image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They also had to compare the brightnesses of the two stars in the “image”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Tools: scale, ruler and plastic knife</a:t>
            </a: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25143" t="0"/>
          <a:stretch/>
        </p:blipFill>
        <p:spPr>
          <a:xfrm>
            <a:off x="396875" y="2254250"/>
            <a:ext cx="3714750" cy="3722687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7" name="Google Shape;87;p11"/>
          <p:cNvSpPr txBox="1"/>
          <p:nvPr/>
        </p:nvSpPr>
        <p:spPr>
          <a:xfrm>
            <a:off x="4162425" y="4041775"/>
            <a:ext cx="957262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3074987" y="4349750"/>
            <a:ext cx="1089025" cy="46355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9" name="Google Shape;89;p11"/>
          <p:cNvSpPr txBox="1"/>
          <p:nvPr/>
        </p:nvSpPr>
        <p:spPr>
          <a:xfrm>
            <a:off x="3235325" y="6122987"/>
            <a:ext cx="15240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cxnSp>
        <p:nvCxnSpPr>
          <p:cNvPr id="90" name="Google Shape;90;p11"/>
          <p:cNvCxnSpPr/>
          <p:nvPr/>
        </p:nvCxnSpPr>
        <p:spPr>
          <a:xfrm>
            <a:off x="2995612" y="5154612"/>
            <a:ext cx="565150" cy="989012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331787" y="2155825"/>
            <a:ext cx="7977187" cy="436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http://swift.sonoma.edu/resources/multimedia/newsletter/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First issue now online: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SGR flare – “Whale of a Burst” by David Palmer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Columns by Gehrels, Nousek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E/PO section by Plait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 in the News by Cominsky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SSC News by Boyd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Second issue planned for September, 2005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To subscribe: 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http://swift.sonoma.edu/resources/multimedia/newsletter/signup.html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977900" y="1382712"/>
            <a:ext cx="7224712" cy="595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Newsletter</a:t>
            </a:r>
            <a:endParaRPr/>
          </a:p>
        </p:txBody>
      </p:sp>
      <p:pic>
        <p:nvPicPr>
          <p:cNvPr descr="article spacer image"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" y="5954712"/>
            <a:ext cx="8313737" cy="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1675" y="2822575"/>
            <a:ext cx="1670050" cy="2576512"/>
          </a:xfrm>
          <a:prstGeom prst="rect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57200" y="1377950"/>
            <a:ext cx="8229600" cy="6778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You are Here!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642937" y="2216150"/>
            <a:ext cx="4767262" cy="443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Mini-course for 8</a:t>
            </a:r>
            <a:r>
              <a:rPr b="0" baseline="3000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-9</a:t>
            </a:r>
            <a:r>
              <a:rPr b="0" baseline="3000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grade students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Size and Scale of Things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We See the Universe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Trip to the Sun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Solar System Travel Plans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Our Milky Way Galaxy and Beyond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6 one-hour sessions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Uses Scale the Universe and GEMS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Developed and presented by Silva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Roseland University Prep (May 18-27)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Valley of the Moon Boys &amp; Girls Club (June 21- July 28)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Website for Course materials: http://epo.sonoma.edu/youarehere/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-4807" l="0" r="0" t="17088"/>
          <a:stretch/>
        </p:blipFill>
        <p:spPr>
          <a:xfrm>
            <a:off x="5602287" y="2109787"/>
            <a:ext cx="3541712" cy="4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