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embeddedFontLst>
    <p:embeddedFont>
      <p:font typeface="Arial Narrow"/>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068">
          <p15:clr>
            <a:srgbClr val="000000"/>
          </p15:clr>
        </p15:guide>
        <p15:guide id="2" pos="288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068" orient="horz"/>
        <p:guide pos="288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rialNarrow-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ialNarrow-italic.fntdata"/><Relationship Id="rId25" Type="http://schemas.openxmlformats.org/officeDocument/2006/relationships/font" Target="fonts/ArialNarrow-bold.fntdata"/><Relationship Id="rId27" Type="http://schemas.openxmlformats.org/officeDocument/2006/relationships/font" Target="fonts/ArialNarrow-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cap="none" strike="noStrike">
                <a:solidFill>
                  <a:srgbClr val="000000"/>
                </a:solidFill>
                <a:latin typeface="Times"/>
                <a:ea typeface="Times"/>
                <a:cs typeface="Times"/>
                <a:sym typeface="Times"/>
              </a:rPr>
              <a:t>‹#›</a:t>
            </a:fld>
            <a:endParaRPr/>
          </a:p>
        </p:txBody>
      </p:sp>
      <p:sp>
        <p:nvSpPr>
          <p:cNvPr id="4" name="Google Shape;4;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5" name="Google Shape;5;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6" name="Google Shape;6;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 name="Google Shape;7;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9" name="Google Shape;9;n"/>
          <p:cNvSpPr txBox="1"/>
          <p:nvPr>
            <p:ph idx="4"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a:solidFill>
                  <a:srgbClr val="000000"/>
                </a:solidFill>
                <a:latin typeface="Times"/>
                <a:ea typeface="Times"/>
                <a:cs typeface="Times"/>
                <a:sym typeface="Times"/>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p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7" name="Google Shape;2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 name="Google Shape;28;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 name="Google Shape;3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 name="Google Shape;4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 name="Google Shape;4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1" i="0" sz="3600" u="none" cap="none" strike="noStrike">
                <a:solidFill>
                  <a:schemeClr val="dk2"/>
                </a:solidFill>
                <a:latin typeface="Arial Narrow"/>
                <a:ea typeface="Arial Narrow"/>
                <a:cs typeface="Arial Narrow"/>
                <a:sym typeface="Arial Narrow"/>
              </a:defRPr>
            </a:lvl1pPr>
            <a:lvl2pPr lvl="1" marR="0" rtl="0" algn="ctr">
              <a:lnSpc>
                <a:spcPct val="100000"/>
              </a:lnSpc>
              <a:spcBef>
                <a:spcPts val="0"/>
              </a:spcBef>
              <a:spcAft>
                <a:spcPts val="0"/>
              </a:spcAft>
              <a:buSzPts val="1400"/>
              <a:buNone/>
              <a:defRPr b="1" i="0" sz="3600" u="none" cap="none" strike="noStrike">
                <a:solidFill>
                  <a:schemeClr val="dk2"/>
                </a:solidFill>
                <a:latin typeface="Arial Narrow"/>
                <a:ea typeface="Arial Narrow"/>
                <a:cs typeface="Arial Narrow"/>
                <a:sym typeface="Arial Narrow"/>
              </a:defRPr>
            </a:lvl2pPr>
            <a:lvl3pPr lvl="2" marR="0" rtl="0" algn="ctr">
              <a:lnSpc>
                <a:spcPct val="100000"/>
              </a:lnSpc>
              <a:spcBef>
                <a:spcPts val="0"/>
              </a:spcBef>
              <a:spcAft>
                <a:spcPts val="0"/>
              </a:spcAft>
              <a:buSzPts val="1400"/>
              <a:buNone/>
              <a:defRPr b="1" i="0" sz="3600" u="none" cap="none" strike="noStrike">
                <a:solidFill>
                  <a:schemeClr val="dk2"/>
                </a:solidFill>
                <a:latin typeface="Arial Narrow"/>
                <a:ea typeface="Arial Narrow"/>
                <a:cs typeface="Arial Narrow"/>
                <a:sym typeface="Arial Narrow"/>
              </a:defRPr>
            </a:lvl3pPr>
            <a:lvl4pPr lvl="3" marR="0" rtl="0" algn="ctr">
              <a:lnSpc>
                <a:spcPct val="100000"/>
              </a:lnSpc>
              <a:spcBef>
                <a:spcPts val="0"/>
              </a:spcBef>
              <a:spcAft>
                <a:spcPts val="0"/>
              </a:spcAft>
              <a:buSzPts val="1400"/>
              <a:buNone/>
              <a:defRPr b="1" i="0" sz="3600" u="none" cap="none" strike="noStrike">
                <a:solidFill>
                  <a:schemeClr val="dk2"/>
                </a:solidFill>
                <a:latin typeface="Arial Narrow"/>
                <a:ea typeface="Arial Narrow"/>
                <a:cs typeface="Arial Narrow"/>
                <a:sym typeface="Arial Narrow"/>
              </a:defRPr>
            </a:lvl4pPr>
            <a:lvl5pPr lvl="4" marR="0" rtl="0" algn="ctr">
              <a:lnSpc>
                <a:spcPct val="100000"/>
              </a:lnSpc>
              <a:spcBef>
                <a:spcPts val="0"/>
              </a:spcBef>
              <a:spcAft>
                <a:spcPts val="0"/>
              </a:spcAft>
              <a:buSzPts val="1400"/>
              <a:buNone/>
              <a:defRPr b="1" i="0" sz="3600" u="none" cap="none" strike="noStrike">
                <a:solidFill>
                  <a:schemeClr val="dk2"/>
                </a:solidFill>
                <a:latin typeface="Arial Narrow"/>
                <a:ea typeface="Arial Narrow"/>
                <a:cs typeface="Arial Narrow"/>
                <a:sym typeface="Arial Narrow"/>
              </a:defRPr>
            </a:lvl5pPr>
            <a:lvl6pPr lvl="5" marR="0" rtl="0" algn="ctr">
              <a:lnSpc>
                <a:spcPct val="100000"/>
              </a:lnSpc>
              <a:spcBef>
                <a:spcPts val="0"/>
              </a:spcBef>
              <a:spcAft>
                <a:spcPts val="0"/>
              </a:spcAft>
              <a:buSzPts val="1400"/>
              <a:buNone/>
              <a:defRPr b="1" i="0" sz="3600" u="none" cap="none" strike="noStrike">
                <a:solidFill>
                  <a:schemeClr val="dk2"/>
                </a:solidFill>
                <a:latin typeface="Arial Narrow"/>
                <a:ea typeface="Arial Narrow"/>
                <a:cs typeface="Arial Narrow"/>
                <a:sym typeface="Arial Narrow"/>
              </a:defRPr>
            </a:lvl6pPr>
            <a:lvl7pPr lvl="6" marR="0" rtl="0" algn="ctr">
              <a:lnSpc>
                <a:spcPct val="100000"/>
              </a:lnSpc>
              <a:spcBef>
                <a:spcPts val="0"/>
              </a:spcBef>
              <a:spcAft>
                <a:spcPts val="0"/>
              </a:spcAft>
              <a:buSzPts val="1400"/>
              <a:buNone/>
              <a:defRPr b="1" i="0" sz="3600" u="none" cap="none" strike="noStrike">
                <a:solidFill>
                  <a:schemeClr val="dk2"/>
                </a:solidFill>
                <a:latin typeface="Arial Narrow"/>
                <a:ea typeface="Arial Narrow"/>
                <a:cs typeface="Arial Narrow"/>
                <a:sym typeface="Arial Narrow"/>
              </a:defRPr>
            </a:lvl7pPr>
            <a:lvl8pPr lvl="7" marR="0" rtl="0" algn="ctr">
              <a:lnSpc>
                <a:spcPct val="100000"/>
              </a:lnSpc>
              <a:spcBef>
                <a:spcPts val="0"/>
              </a:spcBef>
              <a:spcAft>
                <a:spcPts val="0"/>
              </a:spcAft>
              <a:buSzPts val="1400"/>
              <a:buNone/>
              <a:defRPr b="1" i="0" sz="3600" u="none" cap="none" strike="noStrike">
                <a:solidFill>
                  <a:schemeClr val="dk2"/>
                </a:solidFill>
                <a:latin typeface="Arial Narrow"/>
                <a:ea typeface="Arial Narrow"/>
                <a:cs typeface="Arial Narrow"/>
                <a:sym typeface="Arial Narrow"/>
              </a:defRPr>
            </a:lvl8pPr>
            <a:lvl9pPr lvl="8" marR="0" rtl="0" algn="ctr">
              <a:lnSpc>
                <a:spcPct val="100000"/>
              </a:lnSpc>
              <a:spcBef>
                <a:spcPts val="0"/>
              </a:spcBef>
              <a:spcAft>
                <a:spcPts val="0"/>
              </a:spcAft>
              <a:buSzPts val="1400"/>
              <a:buNone/>
              <a:defRPr b="1" i="0" sz="3600" u="none" cap="none" strike="noStrike">
                <a:solidFill>
                  <a:schemeClr val="dk2"/>
                </a:solidFill>
                <a:latin typeface="Arial Narrow"/>
                <a:ea typeface="Arial Narrow"/>
                <a:cs typeface="Arial Narrow"/>
                <a:sym typeface="Arial Narrow"/>
              </a:defRPr>
            </a:lvl9pPr>
          </a:lstStyle>
          <a:p/>
        </p:txBody>
      </p:sp>
      <p:sp>
        <p:nvSpPr>
          <p:cNvPr id="15" name="Google Shape;15;p2"/>
          <p:cNvSpPr txBox="1"/>
          <p:nvPr>
            <p:ph idx="1" type="subTitle"/>
          </p:nvPr>
        </p:nvSpPr>
        <p:spPr>
          <a:xfrm>
            <a:off x="1371600" y="3886200"/>
            <a:ext cx="6400800" cy="1752600"/>
          </a:xfrm>
          <a:prstGeom prst="rect">
            <a:avLst/>
          </a:prstGeom>
          <a:noFill/>
          <a:ln>
            <a:noFill/>
          </a:ln>
        </p:spPr>
        <p:txBody>
          <a:bodyPr anchorCtr="0" anchor="t" bIns="44450" lIns="90475" spcFirstLastPara="1" rIns="90475" wrap="square" tIns="44450">
            <a:noAutofit/>
          </a:bodyPr>
          <a:lstStyle>
            <a:lvl1pPr lvl="0" algn="l">
              <a:lnSpc>
                <a:spcPct val="100000"/>
              </a:lnSpc>
              <a:spcBef>
                <a:spcPts val="360"/>
              </a:spcBef>
              <a:spcAft>
                <a:spcPts val="0"/>
              </a:spcAft>
              <a:buClr>
                <a:srgbClr val="000099"/>
              </a:buClr>
              <a:buSzPts val="1800"/>
              <a:buChar char="•"/>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
        <p:nvSpPr>
          <p:cNvPr id="16" name="Google Shape;16;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17" name="Google Shape;17;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18" name="Google Shape;18;p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2400" u="none">
                <a:solidFill>
                  <a:schemeClr val="dk1"/>
                </a:solidFill>
                <a:latin typeface="Times"/>
                <a:ea typeface="Times"/>
                <a:cs typeface="Times"/>
                <a:sym typeface="Times"/>
              </a:defRPr>
            </a:lvl1pPr>
            <a:lvl2pPr indent="0" lvl="1" marL="0" marR="0" rtl="0" algn="l">
              <a:lnSpc>
                <a:spcPct val="100000"/>
              </a:lnSpc>
              <a:spcBef>
                <a:spcPts val="0"/>
              </a:spcBef>
              <a:spcAft>
                <a:spcPts val="0"/>
              </a:spcAft>
              <a:buNone/>
              <a:defRPr b="0" i="0" sz="2400" u="none">
                <a:solidFill>
                  <a:schemeClr val="dk1"/>
                </a:solidFill>
                <a:latin typeface="Times"/>
                <a:ea typeface="Times"/>
                <a:cs typeface="Times"/>
                <a:sym typeface="Times"/>
              </a:defRPr>
            </a:lvl2pPr>
            <a:lvl3pPr indent="0" lvl="2" marL="0" marR="0" rtl="0" algn="l">
              <a:lnSpc>
                <a:spcPct val="100000"/>
              </a:lnSpc>
              <a:spcBef>
                <a:spcPts val="0"/>
              </a:spcBef>
              <a:spcAft>
                <a:spcPts val="0"/>
              </a:spcAft>
              <a:buNone/>
              <a:defRPr b="0" i="0" sz="2400" u="none">
                <a:solidFill>
                  <a:schemeClr val="dk1"/>
                </a:solidFill>
                <a:latin typeface="Times"/>
                <a:ea typeface="Times"/>
                <a:cs typeface="Times"/>
                <a:sym typeface="Times"/>
              </a:defRPr>
            </a:lvl3pPr>
            <a:lvl4pPr indent="0" lvl="3" marL="0" marR="0" rtl="0" algn="l">
              <a:lnSpc>
                <a:spcPct val="100000"/>
              </a:lnSpc>
              <a:spcBef>
                <a:spcPts val="0"/>
              </a:spcBef>
              <a:spcAft>
                <a:spcPts val="0"/>
              </a:spcAft>
              <a:buNone/>
              <a:defRPr b="0" i="0" sz="2400" u="none">
                <a:solidFill>
                  <a:schemeClr val="dk1"/>
                </a:solidFill>
                <a:latin typeface="Times"/>
                <a:ea typeface="Times"/>
                <a:cs typeface="Times"/>
                <a:sym typeface="Times"/>
              </a:defRPr>
            </a:lvl4pPr>
            <a:lvl5pPr indent="0" lvl="4" marL="0" marR="0" rtl="0" algn="l">
              <a:lnSpc>
                <a:spcPct val="100000"/>
              </a:lnSpc>
              <a:spcBef>
                <a:spcPts val="0"/>
              </a:spcBef>
              <a:spcAft>
                <a:spcPts val="0"/>
              </a:spcAft>
              <a:buNone/>
              <a:defRPr b="0" i="0" sz="2400" u="none">
                <a:solidFill>
                  <a:schemeClr val="dk1"/>
                </a:solidFill>
                <a:latin typeface="Times"/>
                <a:ea typeface="Times"/>
                <a:cs typeface="Times"/>
                <a:sym typeface="Times"/>
              </a:defRPr>
            </a:lvl5pPr>
            <a:lvl6pPr indent="0" lvl="5" marL="0" marR="0" rtl="0" algn="l">
              <a:lnSpc>
                <a:spcPct val="100000"/>
              </a:lnSpc>
              <a:spcBef>
                <a:spcPts val="0"/>
              </a:spcBef>
              <a:spcAft>
                <a:spcPts val="0"/>
              </a:spcAft>
              <a:buNone/>
              <a:defRPr b="0" i="0" sz="2400" u="none">
                <a:solidFill>
                  <a:schemeClr val="dk1"/>
                </a:solidFill>
                <a:latin typeface="Times"/>
                <a:ea typeface="Times"/>
                <a:cs typeface="Times"/>
                <a:sym typeface="Times"/>
              </a:defRPr>
            </a:lvl6pPr>
            <a:lvl7pPr indent="0" lvl="6" marL="0" marR="0" rtl="0" algn="l">
              <a:lnSpc>
                <a:spcPct val="100000"/>
              </a:lnSpc>
              <a:spcBef>
                <a:spcPts val="0"/>
              </a:spcBef>
              <a:spcAft>
                <a:spcPts val="0"/>
              </a:spcAft>
              <a:buNone/>
              <a:defRPr b="0" i="0" sz="2400" u="none">
                <a:solidFill>
                  <a:schemeClr val="dk1"/>
                </a:solidFill>
                <a:latin typeface="Times"/>
                <a:ea typeface="Times"/>
                <a:cs typeface="Times"/>
                <a:sym typeface="Times"/>
              </a:defRPr>
            </a:lvl7pPr>
            <a:lvl8pPr indent="0" lvl="7" marL="0" marR="0" rtl="0" algn="l">
              <a:lnSpc>
                <a:spcPct val="100000"/>
              </a:lnSpc>
              <a:spcBef>
                <a:spcPts val="0"/>
              </a:spcBef>
              <a:spcAft>
                <a:spcPts val="0"/>
              </a:spcAft>
              <a:buNone/>
              <a:defRPr b="0" i="0" sz="2400" u="none">
                <a:solidFill>
                  <a:schemeClr val="dk1"/>
                </a:solidFill>
                <a:latin typeface="Times"/>
                <a:ea typeface="Times"/>
                <a:cs typeface="Times"/>
                <a:sym typeface="Times"/>
              </a:defRPr>
            </a:lvl8pPr>
            <a:lvl9pPr indent="0" lvl="8" marL="0" marR="0" rtl="0" algn="l">
              <a:lnSpc>
                <a:spcPct val="100000"/>
              </a:lnSpc>
              <a:spcBef>
                <a:spcPts val="0"/>
              </a:spcBef>
              <a:spcAft>
                <a:spcPts val="0"/>
              </a:spcAft>
              <a:buNone/>
              <a:defRPr b="0" i="0" sz="2400" u="none">
                <a:solidFill>
                  <a:schemeClr val="dk1"/>
                </a:solidFill>
                <a:latin typeface="Times"/>
                <a:ea typeface="Times"/>
                <a:cs typeface="Times"/>
                <a:sym typeface="Times"/>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9" name="Shape 19"/>
        <p:cNvGrpSpPr/>
        <p:nvPr/>
      </p:nvGrpSpPr>
      <p:grpSpPr>
        <a:xfrm>
          <a:off x="0" y="0"/>
          <a:ext cx="0" cy="0"/>
          <a:chOff x="0" y="0"/>
          <a:chExt cx="0" cy="0"/>
        </a:xfrm>
      </p:grpSpPr>
      <p:sp>
        <p:nvSpPr>
          <p:cNvPr id="20" name="Google Shape;20;p3"/>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1" i="0" sz="3600" u="none" cap="none" strike="noStrike">
                <a:solidFill>
                  <a:schemeClr val="dk2"/>
                </a:solidFill>
                <a:latin typeface="Arial Narrow"/>
                <a:ea typeface="Arial Narrow"/>
                <a:cs typeface="Arial Narrow"/>
                <a:sym typeface="Arial Narrow"/>
              </a:defRPr>
            </a:lvl1pPr>
            <a:lvl2pPr lvl="1" marR="0" rtl="0" algn="ctr">
              <a:lnSpc>
                <a:spcPct val="100000"/>
              </a:lnSpc>
              <a:spcBef>
                <a:spcPts val="0"/>
              </a:spcBef>
              <a:spcAft>
                <a:spcPts val="0"/>
              </a:spcAft>
              <a:buSzPts val="1400"/>
              <a:buNone/>
              <a:defRPr b="1" i="0" sz="3600" u="none" cap="none" strike="noStrike">
                <a:solidFill>
                  <a:schemeClr val="dk2"/>
                </a:solidFill>
                <a:latin typeface="Arial Narrow"/>
                <a:ea typeface="Arial Narrow"/>
                <a:cs typeface="Arial Narrow"/>
                <a:sym typeface="Arial Narrow"/>
              </a:defRPr>
            </a:lvl2pPr>
            <a:lvl3pPr lvl="2" marR="0" rtl="0" algn="ctr">
              <a:lnSpc>
                <a:spcPct val="100000"/>
              </a:lnSpc>
              <a:spcBef>
                <a:spcPts val="0"/>
              </a:spcBef>
              <a:spcAft>
                <a:spcPts val="0"/>
              </a:spcAft>
              <a:buSzPts val="1400"/>
              <a:buNone/>
              <a:defRPr b="1" i="0" sz="3600" u="none" cap="none" strike="noStrike">
                <a:solidFill>
                  <a:schemeClr val="dk2"/>
                </a:solidFill>
                <a:latin typeface="Arial Narrow"/>
                <a:ea typeface="Arial Narrow"/>
                <a:cs typeface="Arial Narrow"/>
                <a:sym typeface="Arial Narrow"/>
              </a:defRPr>
            </a:lvl3pPr>
            <a:lvl4pPr lvl="3" marR="0" rtl="0" algn="ctr">
              <a:lnSpc>
                <a:spcPct val="100000"/>
              </a:lnSpc>
              <a:spcBef>
                <a:spcPts val="0"/>
              </a:spcBef>
              <a:spcAft>
                <a:spcPts val="0"/>
              </a:spcAft>
              <a:buSzPts val="1400"/>
              <a:buNone/>
              <a:defRPr b="1" i="0" sz="3600" u="none" cap="none" strike="noStrike">
                <a:solidFill>
                  <a:schemeClr val="dk2"/>
                </a:solidFill>
                <a:latin typeface="Arial Narrow"/>
                <a:ea typeface="Arial Narrow"/>
                <a:cs typeface="Arial Narrow"/>
                <a:sym typeface="Arial Narrow"/>
              </a:defRPr>
            </a:lvl4pPr>
            <a:lvl5pPr lvl="4" marR="0" rtl="0" algn="ctr">
              <a:lnSpc>
                <a:spcPct val="100000"/>
              </a:lnSpc>
              <a:spcBef>
                <a:spcPts val="0"/>
              </a:spcBef>
              <a:spcAft>
                <a:spcPts val="0"/>
              </a:spcAft>
              <a:buSzPts val="1400"/>
              <a:buNone/>
              <a:defRPr b="1" i="0" sz="3600" u="none" cap="none" strike="noStrike">
                <a:solidFill>
                  <a:schemeClr val="dk2"/>
                </a:solidFill>
                <a:latin typeface="Arial Narrow"/>
                <a:ea typeface="Arial Narrow"/>
                <a:cs typeface="Arial Narrow"/>
                <a:sym typeface="Arial Narrow"/>
              </a:defRPr>
            </a:lvl5pPr>
            <a:lvl6pPr lvl="5" marR="0" rtl="0" algn="ctr">
              <a:lnSpc>
                <a:spcPct val="100000"/>
              </a:lnSpc>
              <a:spcBef>
                <a:spcPts val="0"/>
              </a:spcBef>
              <a:spcAft>
                <a:spcPts val="0"/>
              </a:spcAft>
              <a:buSzPts val="1400"/>
              <a:buNone/>
              <a:defRPr b="1" i="0" sz="3600" u="none" cap="none" strike="noStrike">
                <a:solidFill>
                  <a:schemeClr val="dk2"/>
                </a:solidFill>
                <a:latin typeface="Arial Narrow"/>
                <a:ea typeface="Arial Narrow"/>
                <a:cs typeface="Arial Narrow"/>
                <a:sym typeface="Arial Narrow"/>
              </a:defRPr>
            </a:lvl6pPr>
            <a:lvl7pPr lvl="6" marR="0" rtl="0" algn="ctr">
              <a:lnSpc>
                <a:spcPct val="100000"/>
              </a:lnSpc>
              <a:spcBef>
                <a:spcPts val="0"/>
              </a:spcBef>
              <a:spcAft>
                <a:spcPts val="0"/>
              </a:spcAft>
              <a:buSzPts val="1400"/>
              <a:buNone/>
              <a:defRPr b="1" i="0" sz="3600" u="none" cap="none" strike="noStrike">
                <a:solidFill>
                  <a:schemeClr val="dk2"/>
                </a:solidFill>
                <a:latin typeface="Arial Narrow"/>
                <a:ea typeface="Arial Narrow"/>
                <a:cs typeface="Arial Narrow"/>
                <a:sym typeface="Arial Narrow"/>
              </a:defRPr>
            </a:lvl7pPr>
            <a:lvl8pPr lvl="7" marR="0" rtl="0" algn="ctr">
              <a:lnSpc>
                <a:spcPct val="100000"/>
              </a:lnSpc>
              <a:spcBef>
                <a:spcPts val="0"/>
              </a:spcBef>
              <a:spcAft>
                <a:spcPts val="0"/>
              </a:spcAft>
              <a:buSzPts val="1400"/>
              <a:buNone/>
              <a:defRPr b="1" i="0" sz="3600" u="none" cap="none" strike="noStrike">
                <a:solidFill>
                  <a:schemeClr val="dk2"/>
                </a:solidFill>
                <a:latin typeface="Arial Narrow"/>
                <a:ea typeface="Arial Narrow"/>
                <a:cs typeface="Arial Narrow"/>
                <a:sym typeface="Arial Narrow"/>
              </a:defRPr>
            </a:lvl8pPr>
            <a:lvl9pPr lvl="8" marR="0" rtl="0" algn="ctr">
              <a:lnSpc>
                <a:spcPct val="100000"/>
              </a:lnSpc>
              <a:spcBef>
                <a:spcPts val="0"/>
              </a:spcBef>
              <a:spcAft>
                <a:spcPts val="0"/>
              </a:spcAft>
              <a:buSzPts val="1400"/>
              <a:buNone/>
              <a:defRPr b="1" i="0" sz="3600" u="none" cap="none" strike="noStrike">
                <a:solidFill>
                  <a:schemeClr val="dk2"/>
                </a:solidFill>
                <a:latin typeface="Arial Narrow"/>
                <a:ea typeface="Arial Narrow"/>
                <a:cs typeface="Arial Narrow"/>
                <a:sym typeface="Arial Narrow"/>
              </a:defRPr>
            </a:lvl9pPr>
          </a:lstStyle>
          <a:p/>
        </p:txBody>
      </p:sp>
      <p:sp>
        <p:nvSpPr>
          <p:cNvPr id="21" name="Google Shape;21;p3"/>
          <p:cNvSpPr txBox="1"/>
          <p:nvPr>
            <p:ph idx="1" type="body"/>
          </p:nvPr>
        </p:nvSpPr>
        <p:spPr>
          <a:xfrm>
            <a:off x="685800" y="2049462"/>
            <a:ext cx="7772400" cy="4191000"/>
          </a:xfrm>
          <a:prstGeom prst="rect">
            <a:avLst/>
          </a:prstGeom>
          <a:noFill/>
          <a:ln>
            <a:noFill/>
          </a:ln>
        </p:spPr>
        <p:txBody>
          <a:bodyPr anchorCtr="0" anchor="t" bIns="44450" lIns="90475" spcFirstLastPara="1" rIns="90475" wrap="square" tIns="44450">
            <a:noAutofit/>
          </a:bodyPr>
          <a:lstStyle>
            <a:lvl1pPr indent="-342900" lvl="0" marL="457200" algn="l">
              <a:lnSpc>
                <a:spcPct val="100000"/>
              </a:lnSpc>
              <a:spcBef>
                <a:spcPts val="360"/>
              </a:spcBef>
              <a:spcAft>
                <a:spcPts val="0"/>
              </a:spcAft>
              <a:buClr>
                <a:srgbClr val="000099"/>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23" name="Google Shape;23;p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24" name="Google Shape;24;p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2400" u="none">
                <a:solidFill>
                  <a:schemeClr val="dk1"/>
                </a:solidFill>
                <a:latin typeface="Times"/>
                <a:ea typeface="Times"/>
                <a:cs typeface="Times"/>
                <a:sym typeface="Times"/>
              </a:defRPr>
            </a:lvl1pPr>
            <a:lvl2pPr indent="0" lvl="1" marL="0" marR="0" rtl="0" algn="l">
              <a:lnSpc>
                <a:spcPct val="100000"/>
              </a:lnSpc>
              <a:spcBef>
                <a:spcPts val="0"/>
              </a:spcBef>
              <a:spcAft>
                <a:spcPts val="0"/>
              </a:spcAft>
              <a:buNone/>
              <a:defRPr b="0" i="0" sz="2400" u="none">
                <a:solidFill>
                  <a:schemeClr val="dk1"/>
                </a:solidFill>
                <a:latin typeface="Times"/>
                <a:ea typeface="Times"/>
                <a:cs typeface="Times"/>
                <a:sym typeface="Times"/>
              </a:defRPr>
            </a:lvl2pPr>
            <a:lvl3pPr indent="0" lvl="2" marL="0" marR="0" rtl="0" algn="l">
              <a:lnSpc>
                <a:spcPct val="100000"/>
              </a:lnSpc>
              <a:spcBef>
                <a:spcPts val="0"/>
              </a:spcBef>
              <a:spcAft>
                <a:spcPts val="0"/>
              </a:spcAft>
              <a:buNone/>
              <a:defRPr b="0" i="0" sz="2400" u="none">
                <a:solidFill>
                  <a:schemeClr val="dk1"/>
                </a:solidFill>
                <a:latin typeface="Times"/>
                <a:ea typeface="Times"/>
                <a:cs typeface="Times"/>
                <a:sym typeface="Times"/>
              </a:defRPr>
            </a:lvl3pPr>
            <a:lvl4pPr indent="0" lvl="3" marL="0" marR="0" rtl="0" algn="l">
              <a:lnSpc>
                <a:spcPct val="100000"/>
              </a:lnSpc>
              <a:spcBef>
                <a:spcPts val="0"/>
              </a:spcBef>
              <a:spcAft>
                <a:spcPts val="0"/>
              </a:spcAft>
              <a:buNone/>
              <a:defRPr b="0" i="0" sz="2400" u="none">
                <a:solidFill>
                  <a:schemeClr val="dk1"/>
                </a:solidFill>
                <a:latin typeface="Times"/>
                <a:ea typeface="Times"/>
                <a:cs typeface="Times"/>
                <a:sym typeface="Times"/>
              </a:defRPr>
            </a:lvl4pPr>
            <a:lvl5pPr indent="0" lvl="4" marL="0" marR="0" rtl="0" algn="l">
              <a:lnSpc>
                <a:spcPct val="100000"/>
              </a:lnSpc>
              <a:spcBef>
                <a:spcPts val="0"/>
              </a:spcBef>
              <a:spcAft>
                <a:spcPts val="0"/>
              </a:spcAft>
              <a:buNone/>
              <a:defRPr b="0" i="0" sz="2400" u="none">
                <a:solidFill>
                  <a:schemeClr val="dk1"/>
                </a:solidFill>
                <a:latin typeface="Times"/>
                <a:ea typeface="Times"/>
                <a:cs typeface="Times"/>
                <a:sym typeface="Times"/>
              </a:defRPr>
            </a:lvl5pPr>
            <a:lvl6pPr indent="0" lvl="5" marL="0" marR="0" rtl="0" algn="l">
              <a:lnSpc>
                <a:spcPct val="100000"/>
              </a:lnSpc>
              <a:spcBef>
                <a:spcPts val="0"/>
              </a:spcBef>
              <a:spcAft>
                <a:spcPts val="0"/>
              </a:spcAft>
              <a:buNone/>
              <a:defRPr b="0" i="0" sz="2400" u="none">
                <a:solidFill>
                  <a:schemeClr val="dk1"/>
                </a:solidFill>
                <a:latin typeface="Times"/>
                <a:ea typeface="Times"/>
                <a:cs typeface="Times"/>
                <a:sym typeface="Times"/>
              </a:defRPr>
            </a:lvl6pPr>
            <a:lvl7pPr indent="0" lvl="6" marL="0" marR="0" rtl="0" algn="l">
              <a:lnSpc>
                <a:spcPct val="100000"/>
              </a:lnSpc>
              <a:spcBef>
                <a:spcPts val="0"/>
              </a:spcBef>
              <a:spcAft>
                <a:spcPts val="0"/>
              </a:spcAft>
              <a:buNone/>
              <a:defRPr b="0" i="0" sz="2400" u="none">
                <a:solidFill>
                  <a:schemeClr val="dk1"/>
                </a:solidFill>
                <a:latin typeface="Times"/>
                <a:ea typeface="Times"/>
                <a:cs typeface="Times"/>
                <a:sym typeface="Times"/>
              </a:defRPr>
            </a:lvl7pPr>
            <a:lvl8pPr indent="0" lvl="7" marL="0" marR="0" rtl="0" algn="l">
              <a:lnSpc>
                <a:spcPct val="100000"/>
              </a:lnSpc>
              <a:spcBef>
                <a:spcPts val="0"/>
              </a:spcBef>
              <a:spcAft>
                <a:spcPts val="0"/>
              </a:spcAft>
              <a:buNone/>
              <a:defRPr b="0" i="0" sz="2400" u="none">
                <a:solidFill>
                  <a:schemeClr val="dk1"/>
                </a:solidFill>
                <a:latin typeface="Times"/>
                <a:ea typeface="Times"/>
                <a:cs typeface="Times"/>
                <a:sym typeface="Times"/>
              </a:defRPr>
            </a:lvl8pPr>
            <a:lvl9pPr indent="0" lvl="8" marL="0" marR="0" rtl="0" algn="l">
              <a:lnSpc>
                <a:spcPct val="100000"/>
              </a:lnSpc>
              <a:spcBef>
                <a:spcPts val="0"/>
              </a:spcBef>
              <a:spcAft>
                <a:spcPts val="0"/>
              </a:spcAft>
              <a:buNone/>
              <a:defRPr b="0" i="0" sz="2400" u="none">
                <a:solidFill>
                  <a:schemeClr val="dk1"/>
                </a:solidFill>
                <a:latin typeface="Times"/>
                <a:ea typeface="Times"/>
                <a:cs typeface="Times"/>
                <a:sym typeface="Times"/>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 name="Shape 10"/>
        <p:cNvGrpSpPr/>
        <p:nvPr/>
      </p:nvGrpSpPr>
      <p:grpSpPr>
        <a:xfrm>
          <a:off x="0" y="0"/>
          <a:ext cx="0" cy="0"/>
          <a:chOff x="0" y="0"/>
          <a:chExt cx="0" cy="0"/>
        </a:xfrm>
      </p:grpSpPr>
      <p:sp>
        <p:nvSpPr>
          <p:cNvPr id="11" name="Google Shape;11;p1"/>
          <p:cNvSpPr txBox="1"/>
          <p:nvPr>
            <p:ph idx="1" type="body"/>
          </p:nvPr>
        </p:nvSpPr>
        <p:spPr>
          <a:xfrm>
            <a:off x="685800" y="2049462"/>
            <a:ext cx="7772400" cy="4191000"/>
          </a:xfrm>
          <a:prstGeom prst="rect">
            <a:avLst/>
          </a:prstGeom>
          <a:noFill/>
          <a:ln>
            <a:noFill/>
          </a:ln>
        </p:spPr>
        <p:txBody>
          <a:bodyPr anchorCtr="0" anchor="t" bIns="44450" lIns="90475" spcFirstLastPara="1" rIns="90475" wrap="square" tIns="44450">
            <a:noAutofit/>
          </a:bodyPr>
          <a:lstStyle>
            <a:lvl1pPr indent="-406400" lvl="0" marL="457200" marR="0" rtl="0" algn="l">
              <a:lnSpc>
                <a:spcPct val="100000"/>
              </a:lnSpc>
              <a:spcBef>
                <a:spcPts val="560"/>
              </a:spcBef>
              <a:spcAft>
                <a:spcPts val="0"/>
              </a:spcAft>
              <a:buClr>
                <a:srgbClr val="000099"/>
              </a:buClr>
              <a:buSzPts val="2800"/>
              <a:buFont typeface="Arial"/>
              <a:buChar char="•"/>
              <a:defRPr b="0" i="0" sz="2800" u="none" cap="none" strike="noStrike">
                <a:solidFill>
                  <a:srgbClr val="000099"/>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Arial Narrow"/>
              <a:buChar char="–"/>
              <a:defRPr b="0" i="0" sz="2400" u="none" cap="none" strike="noStrike">
                <a:solidFill>
                  <a:schemeClr val="dk1"/>
                </a:solidFill>
                <a:latin typeface="Arial Narrow"/>
                <a:ea typeface="Arial Narrow"/>
                <a:cs typeface="Arial Narrow"/>
                <a:sym typeface="Arial Narrow"/>
              </a:defRPr>
            </a:lvl2pPr>
            <a:lvl3pPr indent="-368300" lvl="2" marL="1371600" marR="0" rtl="0" algn="l">
              <a:lnSpc>
                <a:spcPct val="100000"/>
              </a:lnSpc>
              <a:spcBef>
                <a:spcPts val="440"/>
              </a:spcBef>
              <a:spcAft>
                <a:spcPts val="0"/>
              </a:spcAft>
              <a:buClr>
                <a:schemeClr val="dk1"/>
              </a:buClr>
              <a:buSzPts val="2200"/>
              <a:buFont typeface="Arial Narrow"/>
              <a:buChar char="—"/>
              <a:defRPr b="0" i="0" sz="2200" u="none" cap="none" strike="noStrike">
                <a:solidFill>
                  <a:schemeClr val="dk1"/>
                </a:solidFill>
                <a:latin typeface="Arial Narrow"/>
                <a:ea typeface="Arial Narrow"/>
                <a:cs typeface="Arial Narrow"/>
                <a:sym typeface="Arial Narrow"/>
              </a:defRPr>
            </a:lvl3pPr>
            <a:lvl4pPr indent="-355600" lvl="3" marL="1828800" marR="0" rtl="0" algn="l">
              <a:lnSpc>
                <a:spcPct val="100000"/>
              </a:lnSpc>
              <a:spcBef>
                <a:spcPts val="400"/>
              </a:spcBef>
              <a:spcAft>
                <a:spcPts val="0"/>
              </a:spcAft>
              <a:buClr>
                <a:schemeClr val="dk1"/>
              </a:buClr>
              <a:buSzPts val="2000"/>
              <a:buFont typeface="Arial Narrow"/>
              <a:buChar char="–"/>
              <a:defRPr b="0" i="0" sz="2000" u="none" cap="none" strike="noStrike">
                <a:solidFill>
                  <a:schemeClr val="dk1"/>
                </a:solidFill>
                <a:latin typeface="Arial Narrow"/>
                <a:ea typeface="Arial Narrow"/>
                <a:cs typeface="Arial Narrow"/>
                <a:sym typeface="Arial Narrow"/>
              </a:defRPr>
            </a:lvl4pPr>
            <a:lvl5pPr indent="-355600" lvl="4" marL="2286000" marR="0" rtl="0" algn="l">
              <a:lnSpc>
                <a:spcPct val="100000"/>
              </a:lnSpc>
              <a:spcBef>
                <a:spcPts val="400"/>
              </a:spcBef>
              <a:spcAft>
                <a:spcPts val="0"/>
              </a:spcAft>
              <a:buClr>
                <a:schemeClr val="dk1"/>
              </a:buClr>
              <a:buSzPts val="2000"/>
              <a:buFont typeface="Arial Narrow"/>
              <a:buChar char="»"/>
              <a:defRPr b="0" i="0" sz="2000" u="none" cap="none" strike="noStrike">
                <a:solidFill>
                  <a:schemeClr val="dk1"/>
                </a:solidFill>
                <a:latin typeface="Arial Narrow"/>
                <a:ea typeface="Arial Narrow"/>
                <a:cs typeface="Arial Narrow"/>
                <a:sym typeface="Arial Narrow"/>
              </a:defRPr>
            </a:lvl5pPr>
            <a:lvl6pPr indent="-355600" lvl="5" marL="2743200" marR="0" rtl="0" algn="l">
              <a:lnSpc>
                <a:spcPct val="100000"/>
              </a:lnSpc>
              <a:spcBef>
                <a:spcPts val="400"/>
              </a:spcBef>
              <a:spcAft>
                <a:spcPts val="0"/>
              </a:spcAft>
              <a:buClr>
                <a:schemeClr val="dk1"/>
              </a:buClr>
              <a:buSzPts val="2000"/>
              <a:buFont typeface="Arial Narrow"/>
              <a:buChar char="»"/>
              <a:defRPr b="0" i="0" sz="2000" u="none" cap="none" strike="noStrike">
                <a:solidFill>
                  <a:schemeClr val="dk1"/>
                </a:solidFill>
                <a:latin typeface="Arial Narrow"/>
                <a:ea typeface="Arial Narrow"/>
                <a:cs typeface="Arial Narrow"/>
                <a:sym typeface="Arial Narrow"/>
              </a:defRPr>
            </a:lvl6pPr>
            <a:lvl7pPr indent="-355600" lvl="6" marL="3200400" marR="0" rtl="0" algn="l">
              <a:lnSpc>
                <a:spcPct val="100000"/>
              </a:lnSpc>
              <a:spcBef>
                <a:spcPts val="400"/>
              </a:spcBef>
              <a:spcAft>
                <a:spcPts val="0"/>
              </a:spcAft>
              <a:buClr>
                <a:schemeClr val="dk1"/>
              </a:buClr>
              <a:buSzPts val="2000"/>
              <a:buFont typeface="Arial Narrow"/>
              <a:buChar char="»"/>
              <a:defRPr b="0" i="0" sz="2000" u="none" cap="none" strike="noStrike">
                <a:solidFill>
                  <a:schemeClr val="dk1"/>
                </a:solidFill>
                <a:latin typeface="Arial Narrow"/>
                <a:ea typeface="Arial Narrow"/>
                <a:cs typeface="Arial Narrow"/>
                <a:sym typeface="Arial Narrow"/>
              </a:defRPr>
            </a:lvl7pPr>
            <a:lvl8pPr indent="-355600" lvl="7" marL="3657600" marR="0" rtl="0" algn="l">
              <a:lnSpc>
                <a:spcPct val="100000"/>
              </a:lnSpc>
              <a:spcBef>
                <a:spcPts val="400"/>
              </a:spcBef>
              <a:spcAft>
                <a:spcPts val="0"/>
              </a:spcAft>
              <a:buClr>
                <a:schemeClr val="dk1"/>
              </a:buClr>
              <a:buSzPts val="2000"/>
              <a:buFont typeface="Arial Narrow"/>
              <a:buChar char="»"/>
              <a:defRPr b="0" i="0" sz="2000" u="none" cap="none" strike="noStrike">
                <a:solidFill>
                  <a:schemeClr val="dk1"/>
                </a:solidFill>
                <a:latin typeface="Arial Narrow"/>
                <a:ea typeface="Arial Narrow"/>
                <a:cs typeface="Arial Narrow"/>
                <a:sym typeface="Arial Narrow"/>
              </a:defRPr>
            </a:lvl8pPr>
            <a:lvl9pPr indent="-355600" lvl="8" marL="4114800" marR="0" rtl="0" algn="l">
              <a:lnSpc>
                <a:spcPct val="100000"/>
              </a:lnSpc>
              <a:spcBef>
                <a:spcPts val="400"/>
              </a:spcBef>
              <a:spcAft>
                <a:spcPts val="0"/>
              </a:spcAft>
              <a:buClr>
                <a:schemeClr val="dk1"/>
              </a:buClr>
              <a:buSzPts val="2000"/>
              <a:buFont typeface="Arial Narrow"/>
              <a:buChar char="»"/>
              <a:defRPr b="0" i="0" sz="2000" u="none" cap="none" strike="noStrike">
                <a:solidFill>
                  <a:schemeClr val="dk1"/>
                </a:solidFill>
                <a:latin typeface="Arial Narrow"/>
                <a:ea typeface="Arial Narrow"/>
                <a:cs typeface="Arial Narrow"/>
                <a:sym typeface="Arial Narrow"/>
              </a:defRPr>
            </a:lvl9pPr>
          </a:lstStyle>
          <a:p/>
        </p:txBody>
      </p:sp>
      <p:pic>
        <p:nvPicPr>
          <p:cNvPr id="12" name="Google Shape;12;p1"/>
          <p:cNvPicPr preferRelativeResize="0"/>
          <p:nvPr/>
        </p:nvPicPr>
        <p:blipFill rotWithShape="1">
          <a:blip r:embed="rId1">
            <a:alphaModFix/>
          </a:blip>
          <a:srcRect b="0" l="0" r="0" t="0"/>
          <a:stretch/>
        </p:blipFill>
        <p:spPr>
          <a:xfrm>
            <a:off x="930275" y="22225"/>
            <a:ext cx="7280275" cy="17430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jpg"/><Relationship Id="rId5"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 name="Shape 29"/>
        <p:cNvGrpSpPr/>
        <p:nvPr/>
      </p:nvGrpSpPr>
      <p:grpSpPr>
        <a:xfrm>
          <a:off x="0" y="0"/>
          <a:ext cx="0" cy="0"/>
          <a:chOff x="0" y="0"/>
          <a:chExt cx="0" cy="0"/>
        </a:xfrm>
      </p:grpSpPr>
      <p:sp>
        <p:nvSpPr>
          <p:cNvPr id="30" name="Google Shape;30;p4"/>
          <p:cNvSpPr txBox="1"/>
          <p:nvPr/>
        </p:nvSpPr>
        <p:spPr>
          <a:xfrm>
            <a:off x="2424112" y="290512"/>
            <a:ext cx="4343400" cy="7350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31" name="Google Shape;31;p4"/>
          <p:cNvSpPr txBox="1"/>
          <p:nvPr/>
        </p:nvSpPr>
        <p:spPr>
          <a:xfrm>
            <a:off x="609600" y="990600"/>
            <a:ext cx="8077200" cy="525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32" name="Google Shape;32;p4"/>
          <p:cNvSpPr txBox="1"/>
          <p:nvPr/>
        </p:nvSpPr>
        <p:spPr>
          <a:xfrm>
            <a:off x="850900" y="2076450"/>
            <a:ext cx="7429500" cy="10858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Balthazar"/>
              <a:buNone/>
            </a:pPr>
            <a:r>
              <a:rPr b="1" i="0" lang="en-US" sz="3600" u="none">
                <a:solidFill>
                  <a:schemeClr val="dk2"/>
                </a:solidFill>
                <a:latin typeface="Balthazar"/>
                <a:ea typeface="Balthazar"/>
                <a:cs typeface="Balthazar"/>
                <a:sym typeface="Balthazar"/>
              </a:rPr>
              <a:t>Swift Education Committee</a:t>
            </a:r>
            <a:endParaRPr/>
          </a:p>
        </p:txBody>
      </p:sp>
      <p:sp>
        <p:nvSpPr>
          <p:cNvPr id="33" name="Google Shape;33;p4"/>
          <p:cNvSpPr txBox="1"/>
          <p:nvPr/>
        </p:nvSpPr>
        <p:spPr>
          <a:xfrm>
            <a:off x="2063750" y="3711575"/>
            <a:ext cx="5338762" cy="1006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Balthazar"/>
              <a:buNone/>
            </a:pPr>
            <a:r>
              <a:rPr b="1" i="0" lang="en-US" sz="3200" u="none">
                <a:solidFill>
                  <a:schemeClr val="dk1"/>
                </a:solidFill>
                <a:latin typeface="Balthazar"/>
                <a:ea typeface="Balthazar"/>
                <a:cs typeface="Balthazar"/>
                <a:sym typeface="Balthazar"/>
              </a:rPr>
              <a:t>Lynn Cominsky</a:t>
            </a:r>
            <a:endParaRPr/>
          </a:p>
          <a:p>
            <a:pPr indent="0" lvl="0" marL="0" marR="0" rtl="0" algn="ctr">
              <a:lnSpc>
                <a:spcPct val="100000"/>
              </a:lnSpc>
              <a:spcBef>
                <a:spcPts val="0"/>
              </a:spcBef>
              <a:spcAft>
                <a:spcPts val="0"/>
              </a:spcAft>
              <a:buClr>
                <a:schemeClr val="dk1"/>
              </a:buClr>
              <a:buSzPts val="2800"/>
              <a:buFont typeface="Balthazar"/>
              <a:buNone/>
            </a:pPr>
            <a:r>
              <a:rPr b="1" i="0" lang="en-US" sz="2800" u="none">
                <a:solidFill>
                  <a:schemeClr val="dk1"/>
                </a:solidFill>
                <a:latin typeface="Balthazar"/>
                <a:ea typeface="Balthazar"/>
                <a:cs typeface="Balthazar"/>
                <a:sym typeface="Balthazar"/>
              </a:rPr>
              <a:t>  Sonoma State University</a:t>
            </a:r>
            <a:endParaRPr/>
          </a:p>
        </p:txBody>
      </p:sp>
      <p:sp>
        <p:nvSpPr>
          <p:cNvPr id="34" name="Google Shape;34;p4"/>
          <p:cNvSpPr txBox="1"/>
          <p:nvPr/>
        </p:nvSpPr>
        <p:spPr>
          <a:xfrm>
            <a:off x="3040062" y="5611812"/>
            <a:ext cx="3717925"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Balthazar"/>
              <a:buNone/>
            </a:pPr>
            <a:r>
              <a:rPr b="1" i="0" lang="en-US" sz="2800" u="none">
                <a:solidFill>
                  <a:schemeClr val="dk1"/>
                </a:solidFill>
                <a:latin typeface="Balthazar"/>
                <a:ea typeface="Balthazar"/>
                <a:cs typeface="Balthazar"/>
                <a:sym typeface="Balthazar"/>
              </a:rPr>
              <a:t>October 20, 2003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3"/>
          <p:cNvSpPr txBox="1"/>
          <p:nvPr>
            <p:ph idx="1" type="body"/>
          </p:nvPr>
        </p:nvSpPr>
        <p:spPr>
          <a:xfrm>
            <a:off x="641350" y="2500312"/>
            <a:ext cx="7816850" cy="5905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99"/>
              </a:buClr>
              <a:buSzPts val="2800"/>
              <a:buFont typeface="Arial"/>
              <a:buChar char="•"/>
            </a:pPr>
            <a:r>
              <a:rPr b="0" i="0" lang="en-US" sz="2800" u="none">
                <a:solidFill>
                  <a:srgbClr val="000099"/>
                </a:solidFill>
                <a:latin typeface="Arial"/>
                <a:ea typeface="Arial"/>
                <a:cs typeface="Arial"/>
                <a:sym typeface="Arial"/>
              </a:rPr>
              <a:t>Reviewed by 4 educators and 3 scientists</a:t>
            </a:r>
            <a:endParaRPr/>
          </a:p>
        </p:txBody>
      </p:sp>
      <p:sp>
        <p:nvSpPr>
          <p:cNvPr id="90" name="Google Shape;90;p13"/>
          <p:cNvSpPr txBox="1"/>
          <p:nvPr/>
        </p:nvSpPr>
        <p:spPr>
          <a:xfrm>
            <a:off x="803275" y="1720850"/>
            <a:ext cx="7635875" cy="609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Balthazar"/>
              <a:buNone/>
            </a:pPr>
            <a:r>
              <a:rPr b="1" i="0" lang="en-US" sz="3600" u="none">
                <a:solidFill>
                  <a:schemeClr val="dk2"/>
                </a:solidFill>
                <a:latin typeface="Balthazar"/>
                <a:ea typeface="Balthazar"/>
                <a:cs typeface="Balthazar"/>
                <a:sym typeface="Balthazar"/>
              </a:rPr>
              <a:t>Newton’s Laws Reviews</a:t>
            </a:r>
            <a:endParaRPr/>
          </a:p>
        </p:txBody>
      </p:sp>
      <p:pic>
        <p:nvPicPr>
          <p:cNvPr id="91" name="Google Shape;91;p13"/>
          <p:cNvPicPr preferRelativeResize="0"/>
          <p:nvPr/>
        </p:nvPicPr>
        <p:blipFill rotWithShape="1">
          <a:blip r:embed="rId3">
            <a:alphaModFix/>
          </a:blip>
          <a:srcRect b="0" l="0" r="0" t="0"/>
          <a:stretch/>
        </p:blipFill>
        <p:spPr>
          <a:xfrm>
            <a:off x="698500" y="-1554162"/>
            <a:ext cx="7745412" cy="9966325"/>
          </a:xfrm>
          <a:prstGeom prst="rect">
            <a:avLst/>
          </a:prstGeom>
          <a:noFill/>
          <a:ln>
            <a:noFill/>
          </a:ln>
        </p:spPr>
      </p:pic>
      <p:pic>
        <p:nvPicPr>
          <p:cNvPr id="92" name="Google Shape;92;p13"/>
          <p:cNvPicPr preferRelativeResize="0"/>
          <p:nvPr/>
        </p:nvPicPr>
        <p:blipFill rotWithShape="1">
          <a:blip r:embed="rId4">
            <a:alphaModFix/>
          </a:blip>
          <a:srcRect b="6005" l="3816" r="5266" t="0"/>
          <a:stretch/>
        </p:blipFill>
        <p:spPr>
          <a:xfrm>
            <a:off x="882650" y="3011487"/>
            <a:ext cx="6346825" cy="35829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4"/>
          <p:cNvSpPr txBox="1"/>
          <p:nvPr/>
        </p:nvSpPr>
        <p:spPr>
          <a:xfrm>
            <a:off x="803275" y="1720850"/>
            <a:ext cx="7635875" cy="609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Balthazar"/>
              <a:buNone/>
            </a:pPr>
            <a:r>
              <a:rPr b="1" i="0" lang="en-US" sz="3600" u="none">
                <a:solidFill>
                  <a:schemeClr val="dk2"/>
                </a:solidFill>
                <a:latin typeface="Balthazar"/>
                <a:ea typeface="Balthazar"/>
                <a:cs typeface="Balthazar"/>
                <a:sym typeface="Balthazar"/>
              </a:rPr>
              <a:t>Newton’s Laws Reviews</a:t>
            </a:r>
            <a:endParaRPr/>
          </a:p>
        </p:txBody>
      </p:sp>
      <p:pic>
        <p:nvPicPr>
          <p:cNvPr id="98" name="Google Shape;98;p14"/>
          <p:cNvPicPr preferRelativeResize="0"/>
          <p:nvPr/>
        </p:nvPicPr>
        <p:blipFill rotWithShape="1">
          <a:blip r:embed="rId3">
            <a:alphaModFix/>
          </a:blip>
          <a:srcRect b="0" l="0" r="0" t="0"/>
          <a:stretch/>
        </p:blipFill>
        <p:spPr>
          <a:xfrm>
            <a:off x="698500" y="-1554162"/>
            <a:ext cx="7745412" cy="9966325"/>
          </a:xfrm>
          <a:prstGeom prst="rect">
            <a:avLst/>
          </a:prstGeom>
          <a:noFill/>
          <a:ln>
            <a:noFill/>
          </a:ln>
        </p:spPr>
      </p:pic>
      <p:pic>
        <p:nvPicPr>
          <p:cNvPr id="99" name="Google Shape;99;p14"/>
          <p:cNvPicPr preferRelativeResize="0"/>
          <p:nvPr/>
        </p:nvPicPr>
        <p:blipFill rotWithShape="1">
          <a:blip r:embed="rId4">
            <a:alphaModFix/>
          </a:blip>
          <a:srcRect b="19414" l="0" r="0" t="6117"/>
          <a:stretch/>
        </p:blipFill>
        <p:spPr>
          <a:xfrm>
            <a:off x="265112" y="2605087"/>
            <a:ext cx="7878762" cy="1778000"/>
          </a:xfrm>
          <a:prstGeom prst="rect">
            <a:avLst/>
          </a:prstGeom>
          <a:noFill/>
          <a:ln>
            <a:noFill/>
          </a:ln>
        </p:spPr>
      </p:pic>
      <p:pic>
        <p:nvPicPr>
          <p:cNvPr id="100" name="Google Shape;100;p14"/>
          <p:cNvPicPr preferRelativeResize="0"/>
          <p:nvPr/>
        </p:nvPicPr>
        <p:blipFill rotWithShape="1">
          <a:blip r:embed="rId5">
            <a:alphaModFix/>
          </a:blip>
          <a:srcRect b="0" l="0" r="0" t="0"/>
          <a:stretch/>
        </p:blipFill>
        <p:spPr>
          <a:xfrm>
            <a:off x="233362" y="4260850"/>
            <a:ext cx="7983537" cy="2597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15"/>
          <p:cNvSpPr txBox="1"/>
          <p:nvPr/>
        </p:nvSpPr>
        <p:spPr>
          <a:xfrm>
            <a:off x="803275" y="1720850"/>
            <a:ext cx="7635875" cy="609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Balthazar"/>
              <a:buNone/>
            </a:pPr>
            <a:r>
              <a:rPr b="1" i="0" lang="en-US" sz="3600" u="none">
                <a:solidFill>
                  <a:schemeClr val="dk2"/>
                </a:solidFill>
                <a:latin typeface="Balthazar"/>
                <a:ea typeface="Balthazar"/>
                <a:cs typeface="Balthazar"/>
                <a:sym typeface="Balthazar"/>
              </a:rPr>
              <a:t>Newton’s Laws Reviews</a:t>
            </a:r>
            <a:endParaRPr/>
          </a:p>
        </p:txBody>
      </p:sp>
      <p:pic>
        <p:nvPicPr>
          <p:cNvPr id="106" name="Google Shape;106;p15"/>
          <p:cNvPicPr preferRelativeResize="0"/>
          <p:nvPr/>
        </p:nvPicPr>
        <p:blipFill rotWithShape="1">
          <a:blip r:embed="rId3">
            <a:alphaModFix/>
          </a:blip>
          <a:srcRect b="0" l="0" r="0" t="0"/>
          <a:stretch/>
        </p:blipFill>
        <p:spPr>
          <a:xfrm>
            <a:off x="698500" y="-1554162"/>
            <a:ext cx="7745412" cy="9966325"/>
          </a:xfrm>
          <a:prstGeom prst="rect">
            <a:avLst/>
          </a:prstGeom>
          <a:noFill/>
          <a:ln>
            <a:noFill/>
          </a:ln>
        </p:spPr>
      </p:pic>
      <p:pic>
        <p:nvPicPr>
          <p:cNvPr id="107" name="Google Shape;107;p15"/>
          <p:cNvPicPr preferRelativeResize="0"/>
          <p:nvPr/>
        </p:nvPicPr>
        <p:blipFill rotWithShape="1">
          <a:blip r:embed="rId4">
            <a:alphaModFix/>
          </a:blip>
          <a:srcRect b="44202" l="0" r="0" t="0"/>
          <a:stretch/>
        </p:blipFill>
        <p:spPr>
          <a:xfrm>
            <a:off x="76200" y="2654300"/>
            <a:ext cx="9067800" cy="3683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16"/>
          <p:cNvSpPr txBox="1"/>
          <p:nvPr/>
        </p:nvSpPr>
        <p:spPr>
          <a:xfrm>
            <a:off x="803275" y="1720850"/>
            <a:ext cx="7635875" cy="609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Balthazar"/>
              <a:buNone/>
            </a:pPr>
            <a:r>
              <a:rPr b="1" i="0" lang="en-US" sz="3600" u="none">
                <a:solidFill>
                  <a:schemeClr val="dk2"/>
                </a:solidFill>
                <a:latin typeface="Balthazar"/>
                <a:ea typeface="Balthazar"/>
                <a:cs typeface="Balthazar"/>
                <a:sym typeface="Balthazar"/>
              </a:rPr>
              <a:t>Newton’s Laws Reviews</a:t>
            </a:r>
            <a:endParaRPr/>
          </a:p>
        </p:txBody>
      </p:sp>
      <p:pic>
        <p:nvPicPr>
          <p:cNvPr id="113" name="Google Shape;113;p16"/>
          <p:cNvPicPr preferRelativeResize="0"/>
          <p:nvPr/>
        </p:nvPicPr>
        <p:blipFill rotWithShape="1">
          <a:blip r:embed="rId3">
            <a:alphaModFix/>
          </a:blip>
          <a:srcRect b="0" l="0" r="0" t="0"/>
          <a:stretch/>
        </p:blipFill>
        <p:spPr>
          <a:xfrm>
            <a:off x="698500" y="-1554162"/>
            <a:ext cx="7745412" cy="9966325"/>
          </a:xfrm>
          <a:prstGeom prst="rect">
            <a:avLst/>
          </a:prstGeom>
          <a:noFill/>
          <a:ln>
            <a:noFill/>
          </a:ln>
        </p:spPr>
      </p:pic>
      <p:pic>
        <p:nvPicPr>
          <p:cNvPr id="114" name="Google Shape;114;p16"/>
          <p:cNvPicPr preferRelativeResize="0"/>
          <p:nvPr/>
        </p:nvPicPr>
        <p:blipFill rotWithShape="1">
          <a:blip r:embed="rId4">
            <a:alphaModFix/>
          </a:blip>
          <a:srcRect b="0" l="0" r="0" t="56516"/>
          <a:stretch/>
        </p:blipFill>
        <p:spPr>
          <a:xfrm>
            <a:off x="250825" y="3279775"/>
            <a:ext cx="8893175" cy="2814637"/>
          </a:xfrm>
          <a:prstGeom prst="rect">
            <a:avLst/>
          </a:prstGeom>
          <a:noFill/>
          <a:ln>
            <a:noFill/>
          </a:ln>
        </p:spPr>
      </p:pic>
      <p:sp>
        <p:nvSpPr>
          <p:cNvPr id="115" name="Google Shape;115;p16"/>
          <p:cNvSpPr txBox="1"/>
          <p:nvPr/>
        </p:nvSpPr>
        <p:spPr>
          <a:xfrm>
            <a:off x="871537" y="2466975"/>
            <a:ext cx="33385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Weaknesses (continued)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17"/>
          <p:cNvSpPr txBox="1"/>
          <p:nvPr/>
        </p:nvSpPr>
        <p:spPr>
          <a:xfrm>
            <a:off x="476250" y="2393950"/>
            <a:ext cx="8001000" cy="3598862"/>
          </a:xfrm>
          <a:prstGeom prst="rect">
            <a:avLst/>
          </a:prstGeom>
          <a:noFill/>
          <a:ln>
            <a:noFill/>
          </a:ln>
        </p:spPr>
        <p:txBody>
          <a:bodyPr anchorCtr="0" anchor="t" bIns="45700" lIns="91425" spcFirstLastPara="1" rIns="91425" wrap="square" tIns="45700">
            <a:noAutofit/>
          </a:bodyPr>
          <a:lstStyle/>
          <a:p>
            <a:pPr indent="-152400" lvl="0" marL="0" marR="0" rtl="0" algn="l">
              <a:lnSpc>
                <a:spcPct val="100000"/>
              </a:lnSpc>
              <a:spcBef>
                <a:spcPts val="0"/>
              </a:spcBef>
              <a:spcAft>
                <a:spcPts val="0"/>
              </a:spcAft>
              <a:buClr>
                <a:srgbClr val="003399"/>
              </a:buClr>
              <a:buSzPts val="2400"/>
              <a:buFont typeface="Arial"/>
              <a:buChar char="•"/>
            </a:pPr>
            <a:r>
              <a:rPr b="1" i="0" lang="en-US" sz="2400" u="none">
                <a:solidFill>
                  <a:srgbClr val="003399"/>
                </a:solidFill>
                <a:latin typeface="Arial"/>
                <a:ea typeface="Arial"/>
                <a:cs typeface="Arial"/>
                <a:sym typeface="Arial"/>
              </a:rPr>
              <a:t> Posters are very popular with teachers despite OSS Ed review criticism of lack of tie-in with SEU goals</a:t>
            </a:r>
            <a:endParaRPr/>
          </a:p>
          <a:p>
            <a:pPr indent="-152400" lvl="0" marL="0" marR="0" rtl="0" algn="l">
              <a:lnSpc>
                <a:spcPct val="100000"/>
              </a:lnSpc>
              <a:spcBef>
                <a:spcPts val="480"/>
              </a:spcBef>
              <a:spcAft>
                <a:spcPts val="0"/>
              </a:spcAft>
              <a:buClr>
                <a:srgbClr val="003399"/>
              </a:buClr>
              <a:buSzPts val="2400"/>
              <a:buFont typeface="Arial"/>
              <a:buChar char="•"/>
            </a:pPr>
            <a:r>
              <a:rPr b="1" i="0" lang="en-US" sz="2400" u="none">
                <a:solidFill>
                  <a:srgbClr val="003399"/>
                </a:solidFill>
                <a:latin typeface="Arial"/>
                <a:ea typeface="Arial"/>
                <a:cs typeface="Arial"/>
                <a:sym typeface="Arial"/>
              </a:rPr>
              <a:t> Could each EA volunteer to critically review one of the 4 units (including gravitational unit, which is not (yet) on a poster) in the light of the NASA OSS Ed reviews?</a:t>
            </a:r>
            <a:endParaRPr/>
          </a:p>
          <a:p>
            <a:pPr indent="-152400" lvl="0" marL="0" marR="0" rtl="0" algn="l">
              <a:lnSpc>
                <a:spcPct val="100000"/>
              </a:lnSpc>
              <a:spcBef>
                <a:spcPts val="480"/>
              </a:spcBef>
              <a:spcAft>
                <a:spcPts val="0"/>
              </a:spcAft>
              <a:buClr>
                <a:srgbClr val="003399"/>
              </a:buClr>
              <a:buSzPts val="2400"/>
              <a:buFont typeface="Arial"/>
              <a:buChar char="•"/>
            </a:pPr>
            <a:r>
              <a:rPr b="1" i="0" lang="en-US" sz="2400" u="none">
                <a:solidFill>
                  <a:srgbClr val="003399"/>
                </a:solidFill>
                <a:latin typeface="Arial"/>
                <a:ea typeface="Arial"/>
                <a:cs typeface="Arial"/>
                <a:sym typeface="Arial"/>
              </a:rPr>
              <a:t> Telecon with focus group teachers, led by WestEd on 11/5 at 330 PM PST</a:t>
            </a:r>
            <a:endParaRPr/>
          </a:p>
          <a:p>
            <a:pPr indent="-152400" lvl="0" marL="0" marR="0" rtl="0" algn="l">
              <a:lnSpc>
                <a:spcPct val="100000"/>
              </a:lnSpc>
              <a:spcBef>
                <a:spcPts val="480"/>
              </a:spcBef>
              <a:spcAft>
                <a:spcPts val="0"/>
              </a:spcAft>
              <a:buClr>
                <a:srgbClr val="003399"/>
              </a:buClr>
              <a:buSzPts val="2400"/>
              <a:buFont typeface="Arial"/>
              <a:buChar char="•"/>
            </a:pPr>
            <a:r>
              <a:rPr b="1" i="0" lang="en-US" sz="2400" u="none">
                <a:solidFill>
                  <a:srgbClr val="003399"/>
                </a:solidFill>
                <a:latin typeface="Arial"/>
                <a:ea typeface="Arial"/>
                <a:cs typeface="Arial"/>
                <a:sym typeface="Arial"/>
              </a:rPr>
              <a:t> Also Cathy Ringstaff has a detailed review of #1</a:t>
            </a:r>
            <a:endParaRPr/>
          </a:p>
        </p:txBody>
      </p:sp>
      <p:sp>
        <p:nvSpPr>
          <p:cNvPr id="121" name="Google Shape;121;p17"/>
          <p:cNvSpPr txBox="1"/>
          <p:nvPr/>
        </p:nvSpPr>
        <p:spPr>
          <a:xfrm>
            <a:off x="1206500" y="1757362"/>
            <a:ext cx="7178675" cy="56673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Balthazar"/>
              <a:buNone/>
            </a:pPr>
            <a:r>
              <a:rPr b="1" i="0" lang="en-US" sz="3600" u="none">
                <a:solidFill>
                  <a:schemeClr val="dk2"/>
                </a:solidFill>
                <a:latin typeface="Balthazar"/>
                <a:ea typeface="Balthazar"/>
                <a:cs typeface="Balthazar"/>
                <a:sym typeface="Balthazar"/>
              </a:rPr>
              <a:t>Newton’s Laws -discussion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18"/>
          <p:cNvSpPr txBox="1"/>
          <p:nvPr/>
        </p:nvSpPr>
        <p:spPr>
          <a:xfrm>
            <a:off x="476250" y="2393950"/>
            <a:ext cx="8001000" cy="3598862"/>
          </a:xfrm>
          <a:prstGeom prst="rect">
            <a:avLst/>
          </a:prstGeom>
          <a:noFill/>
          <a:ln>
            <a:noFill/>
          </a:ln>
        </p:spPr>
        <p:txBody>
          <a:bodyPr anchorCtr="0" anchor="t" bIns="45700" lIns="91425" spcFirstLastPara="1" rIns="91425" wrap="square" tIns="45700">
            <a:noAutofit/>
          </a:bodyPr>
          <a:lstStyle/>
          <a:p>
            <a:pPr indent="-152400" lvl="0" marL="0" marR="0" rtl="0" algn="l">
              <a:lnSpc>
                <a:spcPct val="100000"/>
              </a:lnSpc>
              <a:spcBef>
                <a:spcPts val="0"/>
              </a:spcBef>
              <a:spcAft>
                <a:spcPts val="0"/>
              </a:spcAft>
              <a:buClr>
                <a:srgbClr val="003399"/>
              </a:buClr>
              <a:buSzPts val="2400"/>
              <a:buFont typeface="Arial"/>
              <a:buChar char="•"/>
            </a:pPr>
            <a:r>
              <a:rPr b="1" i="0" lang="en-US" sz="2400" u="none">
                <a:solidFill>
                  <a:srgbClr val="003399"/>
                </a:solidFill>
                <a:latin typeface="Arial"/>
                <a:ea typeface="Arial"/>
                <a:cs typeface="Arial"/>
                <a:sym typeface="Arial"/>
              </a:rPr>
              <a:t> Goals would be to:</a:t>
            </a:r>
            <a:endParaRPr/>
          </a:p>
          <a:p>
            <a:pPr indent="-127000" lvl="1" marL="457200" marR="0" rtl="0" algn="l">
              <a:lnSpc>
                <a:spcPct val="100000"/>
              </a:lnSpc>
              <a:spcBef>
                <a:spcPts val="400"/>
              </a:spcBef>
              <a:spcAft>
                <a:spcPts val="0"/>
              </a:spcAft>
              <a:buClr>
                <a:schemeClr val="dk1"/>
              </a:buClr>
              <a:buSzPts val="2000"/>
              <a:buFont typeface="Arial Narrow"/>
              <a:buChar char="–"/>
            </a:pPr>
            <a:r>
              <a:rPr b="1" i="0" lang="en-US" sz="2000" u="none" cap="none" strike="noStrike">
                <a:solidFill>
                  <a:schemeClr val="dk1"/>
                </a:solidFill>
                <a:latin typeface="Arial Narrow"/>
                <a:ea typeface="Arial Narrow"/>
                <a:cs typeface="Arial Narrow"/>
                <a:sym typeface="Arial Narrow"/>
              </a:rPr>
              <a:t> redo back of posters to fit our instructional design template</a:t>
            </a:r>
            <a:endParaRPr/>
          </a:p>
          <a:p>
            <a:pPr indent="-127000" lvl="1" marL="457200" marR="0" rtl="0" algn="l">
              <a:lnSpc>
                <a:spcPct val="100000"/>
              </a:lnSpc>
              <a:spcBef>
                <a:spcPts val="400"/>
              </a:spcBef>
              <a:spcAft>
                <a:spcPts val="0"/>
              </a:spcAft>
              <a:buClr>
                <a:schemeClr val="dk1"/>
              </a:buClr>
              <a:buSzPts val="2000"/>
              <a:buFont typeface="Arial Narrow"/>
              <a:buChar char="–"/>
            </a:pPr>
            <a:r>
              <a:rPr b="1" i="0" lang="en-US" sz="2000" u="none" cap="none" strike="noStrike">
                <a:solidFill>
                  <a:schemeClr val="dk1"/>
                </a:solidFill>
                <a:latin typeface="Arial Narrow"/>
                <a:ea typeface="Arial Narrow"/>
                <a:cs typeface="Arial Narrow"/>
                <a:sym typeface="Arial Narrow"/>
              </a:rPr>
              <a:t> fix mistakes in units and physics</a:t>
            </a:r>
            <a:endParaRPr/>
          </a:p>
          <a:p>
            <a:pPr indent="-127000" lvl="1" marL="457200" marR="0" rtl="0" algn="l">
              <a:lnSpc>
                <a:spcPct val="100000"/>
              </a:lnSpc>
              <a:spcBef>
                <a:spcPts val="400"/>
              </a:spcBef>
              <a:spcAft>
                <a:spcPts val="0"/>
              </a:spcAft>
              <a:buClr>
                <a:schemeClr val="dk1"/>
              </a:buClr>
              <a:buSzPts val="2000"/>
              <a:buFont typeface="Arial Narrow"/>
              <a:buChar char="–"/>
            </a:pPr>
            <a:r>
              <a:rPr b="1" i="0" lang="en-US" sz="2000" u="none" cap="none" strike="noStrike">
                <a:solidFill>
                  <a:schemeClr val="dk1"/>
                </a:solidFill>
                <a:latin typeface="Arial Narrow"/>
                <a:ea typeface="Arial Narrow"/>
                <a:cs typeface="Arial Narrow"/>
                <a:sym typeface="Arial Narrow"/>
              </a:rPr>
              <a:t> perhaps reuse some but not all of the existing material?</a:t>
            </a:r>
            <a:endParaRPr/>
          </a:p>
          <a:p>
            <a:pPr indent="-127000" lvl="1" marL="457200" marR="0" rtl="0" algn="l">
              <a:lnSpc>
                <a:spcPct val="100000"/>
              </a:lnSpc>
              <a:spcBef>
                <a:spcPts val="400"/>
              </a:spcBef>
              <a:spcAft>
                <a:spcPts val="0"/>
              </a:spcAft>
              <a:buClr>
                <a:schemeClr val="dk1"/>
              </a:buClr>
              <a:buSzPts val="2000"/>
              <a:buFont typeface="Arial Narrow"/>
              <a:buChar char="–"/>
            </a:pPr>
            <a:r>
              <a:rPr b="1" i="0" lang="en-US" sz="2000" u="none" cap="none" strike="noStrike">
                <a:solidFill>
                  <a:schemeClr val="dk1"/>
                </a:solidFill>
                <a:latin typeface="Arial Narrow"/>
                <a:ea typeface="Arial Narrow"/>
                <a:cs typeface="Arial Narrow"/>
                <a:sym typeface="Arial Narrow"/>
              </a:rPr>
              <a:t>or use new material entirely?</a:t>
            </a:r>
            <a:endParaRPr/>
          </a:p>
          <a:p>
            <a:pPr indent="-152400" lvl="0" marL="0" marR="0" rtl="0" algn="l">
              <a:lnSpc>
                <a:spcPct val="100000"/>
              </a:lnSpc>
              <a:spcBef>
                <a:spcPts val="480"/>
              </a:spcBef>
              <a:spcAft>
                <a:spcPts val="0"/>
              </a:spcAft>
              <a:buClr>
                <a:srgbClr val="000099"/>
              </a:buClr>
              <a:buSzPts val="2400"/>
              <a:buFont typeface="Arial"/>
              <a:buChar char="•"/>
            </a:pPr>
            <a:r>
              <a:rPr b="1" i="0" lang="en-US" sz="2400" u="none">
                <a:solidFill>
                  <a:srgbClr val="000099"/>
                </a:solidFill>
                <a:latin typeface="Arial"/>
                <a:ea typeface="Arial"/>
                <a:cs typeface="Arial"/>
                <a:sym typeface="Arial"/>
              </a:rPr>
              <a:t> EA role would be to recommend which activities to keep from each poster (or suggest replacement)</a:t>
            </a:r>
            <a:endParaRPr/>
          </a:p>
          <a:p>
            <a:pPr indent="-152400" lvl="0" marL="0" marR="0" rtl="0" algn="l">
              <a:lnSpc>
                <a:spcPct val="100000"/>
              </a:lnSpc>
              <a:spcBef>
                <a:spcPts val="480"/>
              </a:spcBef>
              <a:spcAft>
                <a:spcPts val="0"/>
              </a:spcAft>
              <a:buClr>
                <a:srgbClr val="000099"/>
              </a:buClr>
              <a:buSzPts val="2400"/>
              <a:buFont typeface="Arial"/>
              <a:buChar char="•"/>
            </a:pPr>
            <a:r>
              <a:rPr b="1" i="0" lang="en-US" sz="2400" u="none">
                <a:solidFill>
                  <a:srgbClr val="000099"/>
                </a:solidFill>
                <a:latin typeface="Arial"/>
                <a:ea typeface="Arial"/>
                <a:cs typeface="Arial"/>
                <a:sym typeface="Arial"/>
              </a:rPr>
              <a:t> EAs could also help spot mistakes or test out these activities more thoroughly to help with rewrite</a:t>
            </a:r>
            <a:endParaRPr/>
          </a:p>
        </p:txBody>
      </p:sp>
      <p:sp>
        <p:nvSpPr>
          <p:cNvPr id="127" name="Google Shape;127;p18"/>
          <p:cNvSpPr txBox="1"/>
          <p:nvPr/>
        </p:nvSpPr>
        <p:spPr>
          <a:xfrm>
            <a:off x="1206500" y="1757362"/>
            <a:ext cx="7178675" cy="56673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Balthazar"/>
              <a:buNone/>
            </a:pPr>
            <a:r>
              <a:rPr b="1" i="0" lang="en-US" sz="3600" u="none">
                <a:solidFill>
                  <a:schemeClr val="dk2"/>
                </a:solidFill>
                <a:latin typeface="Balthazar"/>
                <a:ea typeface="Balthazar"/>
                <a:cs typeface="Balthazar"/>
                <a:sym typeface="Balthazar"/>
              </a:rPr>
              <a:t>Newton’s Laws -discussion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19"/>
          <p:cNvSpPr txBox="1"/>
          <p:nvPr/>
        </p:nvSpPr>
        <p:spPr>
          <a:xfrm>
            <a:off x="476250" y="2393950"/>
            <a:ext cx="8305800" cy="3686175"/>
          </a:xfrm>
          <a:prstGeom prst="rect">
            <a:avLst/>
          </a:prstGeom>
          <a:noFill/>
          <a:ln>
            <a:noFill/>
          </a:ln>
        </p:spPr>
        <p:txBody>
          <a:bodyPr anchorCtr="0" anchor="t" bIns="45700" lIns="91425" spcFirstLastPara="1" rIns="91425" wrap="square" tIns="45700">
            <a:noAutofit/>
          </a:bodyPr>
          <a:lstStyle/>
          <a:p>
            <a:pPr indent="-152400" lvl="0" marL="0" marR="0" rtl="0" algn="l">
              <a:lnSpc>
                <a:spcPct val="100000"/>
              </a:lnSpc>
              <a:spcBef>
                <a:spcPts val="0"/>
              </a:spcBef>
              <a:spcAft>
                <a:spcPts val="0"/>
              </a:spcAft>
              <a:buClr>
                <a:srgbClr val="003399"/>
              </a:buClr>
              <a:buSzPts val="2400"/>
              <a:buFont typeface="Arial"/>
              <a:buChar char="•"/>
            </a:pPr>
            <a:r>
              <a:rPr b="1" i="0" lang="en-US" sz="2400" u="none">
                <a:solidFill>
                  <a:srgbClr val="003399"/>
                </a:solidFill>
                <a:latin typeface="Arial"/>
                <a:ea typeface="Arial"/>
                <a:cs typeface="Arial"/>
                <a:sym typeface="Arial"/>
              </a:rPr>
              <a:t> Cosmic Zoo (GRB #1) cards have been simplified</a:t>
            </a:r>
            <a:endParaRPr/>
          </a:p>
          <a:p>
            <a:pPr indent="-152400" lvl="0" marL="0" marR="0" rtl="0" algn="l">
              <a:lnSpc>
                <a:spcPct val="100000"/>
              </a:lnSpc>
              <a:spcBef>
                <a:spcPts val="480"/>
              </a:spcBef>
              <a:spcAft>
                <a:spcPts val="0"/>
              </a:spcAft>
              <a:buClr>
                <a:srgbClr val="003399"/>
              </a:buClr>
              <a:buSzPts val="2400"/>
              <a:buFont typeface="Arial"/>
              <a:buChar char="•"/>
            </a:pPr>
            <a:r>
              <a:rPr b="1" i="0" lang="en-US" sz="2400" u="none">
                <a:solidFill>
                  <a:srgbClr val="003399"/>
                </a:solidFill>
                <a:latin typeface="Arial"/>
                <a:ea typeface="Arial"/>
                <a:cs typeface="Arial"/>
                <a:sym typeface="Arial"/>
              </a:rPr>
              <a:t> CSTA workshop on GRB #1 was a great success</a:t>
            </a:r>
            <a:endParaRPr/>
          </a:p>
          <a:p>
            <a:pPr indent="-152400" lvl="0" marL="0" marR="0" rtl="0" algn="l">
              <a:lnSpc>
                <a:spcPct val="100000"/>
              </a:lnSpc>
              <a:spcBef>
                <a:spcPts val="480"/>
              </a:spcBef>
              <a:spcAft>
                <a:spcPts val="0"/>
              </a:spcAft>
              <a:buClr>
                <a:srgbClr val="003399"/>
              </a:buClr>
              <a:buSzPts val="2400"/>
              <a:buFont typeface="Arial"/>
              <a:buChar char="•"/>
            </a:pPr>
            <a:r>
              <a:rPr b="1" i="0" lang="en-US" sz="2400" u="none">
                <a:solidFill>
                  <a:srgbClr val="003399"/>
                </a:solidFill>
                <a:latin typeface="Arial"/>
                <a:ea typeface="Arial"/>
                <a:cs typeface="Arial"/>
                <a:sym typeface="Arial"/>
              </a:rPr>
              <a:t> Awaiting WestEd review from ~40 teachers</a:t>
            </a:r>
            <a:endParaRPr/>
          </a:p>
          <a:p>
            <a:pPr indent="-152400" lvl="0" marL="0" marR="0" rtl="0" algn="l">
              <a:lnSpc>
                <a:spcPct val="100000"/>
              </a:lnSpc>
              <a:spcBef>
                <a:spcPts val="480"/>
              </a:spcBef>
              <a:spcAft>
                <a:spcPts val="0"/>
              </a:spcAft>
              <a:buClr>
                <a:srgbClr val="003399"/>
              </a:buClr>
              <a:buSzPts val="2400"/>
              <a:buFont typeface="Arial"/>
              <a:buChar char="•"/>
            </a:pPr>
            <a:r>
              <a:rPr b="1" i="0" lang="en-US" sz="2400" u="none">
                <a:solidFill>
                  <a:srgbClr val="003399"/>
                </a:solidFill>
                <a:latin typeface="Arial"/>
                <a:ea typeface="Arial"/>
                <a:cs typeface="Arial"/>
                <a:sym typeface="Arial"/>
              </a:rPr>
              <a:t> GRB #2 (parallel rays) is in pretty good shape, needs minor revisions, has been tested 3 times in the classroom, will be going on the back of poster</a:t>
            </a:r>
            <a:endParaRPr/>
          </a:p>
          <a:p>
            <a:pPr indent="-152400" lvl="0" marL="0" marR="0" rtl="0" algn="l">
              <a:lnSpc>
                <a:spcPct val="100000"/>
              </a:lnSpc>
              <a:spcBef>
                <a:spcPts val="480"/>
              </a:spcBef>
              <a:spcAft>
                <a:spcPts val="0"/>
              </a:spcAft>
              <a:buClr>
                <a:srgbClr val="003399"/>
              </a:buClr>
              <a:buSzPts val="2400"/>
              <a:buFont typeface="Arial"/>
              <a:buChar char="•"/>
            </a:pPr>
            <a:r>
              <a:rPr b="1" i="0" lang="en-US" sz="2400" u="none">
                <a:solidFill>
                  <a:srgbClr val="003399"/>
                </a:solidFill>
                <a:latin typeface="Arial"/>
                <a:ea typeface="Arial"/>
                <a:cs typeface="Arial"/>
                <a:sym typeface="Arial"/>
              </a:rPr>
              <a:t> GRB#3 (distribution) and #4 (beaming) are being reworked and tested tomorrow in SSU GE class</a:t>
            </a:r>
            <a:endParaRPr/>
          </a:p>
          <a:p>
            <a:pPr indent="-152400" lvl="0" marL="0" marR="0" rtl="0" algn="l">
              <a:lnSpc>
                <a:spcPct val="100000"/>
              </a:lnSpc>
              <a:spcBef>
                <a:spcPts val="480"/>
              </a:spcBef>
              <a:spcAft>
                <a:spcPts val="0"/>
              </a:spcAft>
              <a:buClr>
                <a:srgbClr val="003399"/>
              </a:buClr>
              <a:buSzPts val="2400"/>
              <a:buFont typeface="Arial"/>
              <a:buChar char="•"/>
            </a:pPr>
            <a:r>
              <a:rPr b="1" i="0" lang="en-US" sz="2400" u="none">
                <a:solidFill>
                  <a:srgbClr val="003399"/>
                </a:solidFill>
                <a:latin typeface="Arial"/>
                <a:ea typeface="Arial"/>
                <a:cs typeface="Arial"/>
                <a:sym typeface="Arial"/>
              </a:rPr>
              <a:t> A new idea for GRB #3: use the students themselves!</a:t>
            </a:r>
            <a:endParaRPr/>
          </a:p>
        </p:txBody>
      </p:sp>
      <p:sp>
        <p:nvSpPr>
          <p:cNvPr id="133" name="Google Shape;133;p19"/>
          <p:cNvSpPr txBox="1"/>
          <p:nvPr/>
        </p:nvSpPr>
        <p:spPr>
          <a:xfrm>
            <a:off x="1206500" y="1757362"/>
            <a:ext cx="7178675" cy="56673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Balthazar"/>
              <a:buNone/>
            </a:pPr>
            <a:r>
              <a:rPr b="1" i="0" lang="en-US" sz="3600" u="none">
                <a:solidFill>
                  <a:schemeClr val="dk2"/>
                </a:solidFill>
                <a:latin typeface="Balthazar"/>
                <a:ea typeface="Balthazar"/>
                <a:cs typeface="Balthazar"/>
                <a:sym typeface="Balthazar"/>
              </a:rPr>
              <a:t>GRB Activities revisited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20"/>
          <p:cNvSpPr txBox="1"/>
          <p:nvPr/>
        </p:nvSpPr>
        <p:spPr>
          <a:xfrm>
            <a:off x="476250" y="2393950"/>
            <a:ext cx="8001000" cy="35988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(adapted from Jeff Adkins from globular cluster- galaxy activity)</a:t>
            </a:r>
            <a:endParaRPr/>
          </a:p>
          <a:p>
            <a:pPr indent="0" lvl="0" marL="0" marR="0" rtl="0" algn="l">
              <a:lnSpc>
                <a:spcPct val="100000"/>
              </a:lnSpc>
              <a:spcBef>
                <a:spcPts val="400"/>
              </a:spcBef>
              <a:spcAft>
                <a:spcPts val="0"/>
              </a:spcAft>
              <a:buClr>
                <a:schemeClr val="dk1"/>
              </a:buClr>
              <a:buSzPts val="2000"/>
              <a:buFont typeface="Times"/>
              <a:buNone/>
            </a:pPr>
            <a:r>
              <a:t/>
            </a:r>
            <a:endParaRPr b="0" i="0" sz="2000" u="none">
              <a:solidFill>
                <a:srgbClr val="000099"/>
              </a:solidFill>
              <a:latin typeface="Arial"/>
              <a:ea typeface="Arial"/>
              <a:cs typeface="Arial"/>
              <a:sym typeface="Arial"/>
            </a:endParaRPr>
          </a:p>
          <a:p>
            <a:pPr indent="0" lvl="0" marL="0" marR="0" rtl="0" algn="l">
              <a:lnSpc>
                <a:spcPct val="100000"/>
              </a:lnSpc>
              <a:spcBef>
                <a:spcPts val="40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You can do this with a group of people, or by yourself if necessary. Have people stand around the edge of the room evenly spread out. Next, have a volunteer stand in the center of the room and point to a djacent people with arms outstretched. Using a video camera here is another way of making the point. Slowly pan from person to person to show that from the center, all of the people are evenly spaced.</a:t>
            </a:r>
            <a:endParaRPr/>
          </a:p>
          <a:p>
            <a:pPr indent="0" lvl="0" marL="0" marR="0" rtl="0" algn="l">
              <a:lnSpc>
                <a:spcPct val="100000"/>
              </a:lnSpc>
              <a:spcBef>
                <a:spcPts val="400"/>
              </a:spcBef>
              <a:spcAft>
                <a:spcPts val="0"/>
              </a:spcAft>
              <a:buClr>
                <a:schemeClr val="dk1"/>
              </a:buClr>
              <a:buSzPts val="2000"/>
              <a:buFont typeface="Times"/>
              <a:buNone/>
            </a:pPr>
            <a:r>
              <a:t/>
            </a:r>
            <a:endParaRPr b="0" i="0" sz="2000" u="none">
              <a:solidFill>
                <a:srgbClr val="000099"/>
              </a:solidFill>
              <a:latin typeface="Arial"/>
              <a:ea typeface="Arial"/>
              <a:cs typeface="Arial"/>
              <a:sym typeface="Arial"/>
            </a:endParaRPr>
          </a:p>
          <a:p>
            <a:pPr indent="0" lvl="0" marL="0" marR="0" rtl="0" algn="l">
              <a:lnSpc>
                <a:spcPct val="100000"/>
              </a:lnSpc>
              <a:spcBef>
                <a:spcPts val="40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Now repeat what you just did, but stand near the edge of the room. You will find that some people (the ones closest to you) are spread far apart compared to the ones most distant across the room. Again, this is most effectively visualized with video tape.</a:t>
            </a:r>
            <a:endParaRPr/>
          </a:p>
        </p:txBody>
      </p:sp>
      <p:sp>
        <p:nvSpPr>
          <p:cNvPr id="139" name="Google Shape;139;p20"/>
          <p:cNvSpPr txBox="1"/>
          <p:nvPr/>
        </p:nvSpPr>
        <p:spPr>
          <a:xfrm>
            <a:off x="1206500" y="1757362"/>
            <a:ext cx="7178675" cy="56673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Balthazar"/>
              <a:buNone/>
            </a:pPr>
            <a:r>
              <a:rPr b="1" i="0" lang="en-US" sz="3600" u="none">
                <a:solidFill>
                  <a:schemeClr val="dk2"/>
                </a:solidFill>
                <a:latin typeface="Balthazar"/>
                <a:ea typeface="Balthazar"/>
                <a:cs typeface="Balthazar"/>
                <a:sym typeface="Balthazar"/>
              </a:rPr>
              <a:t>GRB #3 Activity revisited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sp>
        <p:nvSpPr>
          <p:cNvPr id="144" name="Google Shape;144;p21"/>
          <p:cNvSpPr txBox="1"/>
          <p:nvPr/>
        </p:nvSpPr>
        <p:spPr>
          <a:xfrm>
            <a:off x="476250" y="2393950"/>
            <a:ext cx="8001000" cy="3598862"/>
          </a:xfrm>
          <a:prstGeom prst="rect">
            <a:avLst/>
          </a:prstGeom>
          <a:noFill/>
          <a:ln>
            <a:noFill/>
          </a:ln>
        </p:spPr>
        <p:txBody>
          <a:bodyPr anchorCtr="0" anchor="t" bIns="45700" lIns="91425" spcFirstLastPara="1" rIns="91425" wrap="square" tIns="45700">
            <a:noAutofit/>
          </a:bodyPr>
          <a:lstStyle/>
          <a:p>
            <a:pPr indent="-127000" lvl="0" marL="0" marR="0" rtl="0" algn="l">
              <a:lnSpc>
                <a:spcPct val="100000"/>
              </a:lnSpc>
              <a:spcBef>
                <a:spcPts val="0"/>
              </a:spcBef>
              <a:spcAft>
                <a:spcPts val="0"/>
              </a:spcAft>
              <a:buClr>
                <a:srgbClr val="000099"/>
              </a:buClr>
              <a:buSzPts val="2000"/>
              <a:buFont typeface="Noto Sans Symbols"/>
              <a:buChar char="▪"/>
            </a:pPr>
            <a:r>
              <a:rPr b="0" i="0" lang="en-US" sz="2000" u="none">
                <a:solidFill>
                  <a:srgbClr val="000099"/>
                </a:solidFill>
                <a:latin typeface="Arial"/>
                <a:ea typeface="Arial"/>
                <a:cs typeface="Arial"/>
                <a:sym typeface="Arial"/>
              </a:rPr>
              <a:t>In what direction is the spacing most crowded, due to perspective?</a:t>
            </a:r>
            <a:endParaRPr/>
          </a:p>
          <a:p>
            <a:pPr indent="0" lvl="0" marL="0" marR="0" rtl="0" algn="l">
              <a:lnSpc>
                <a:spcPct val="100000"/>
              </a:lnSpc>
              <a:spcBef>
                <a:spcPts val="400"/>
              </a:spcBef>
              <a:spcAft>
                <a:spcPts val="0"/>
              </a:spcAft>
              <a:buClr>
                <a:schemeClr val="dk1"/>
              </a:buClr>
              <a:buSzPts val="2000"/>
              <a:buFont typeface="Noto Sans Symbols"/>
              <a:buNone/>
            </a:pPr>
            <a:r>
              <a:t/>
            </a:r>
            <a:endParaRPr b="0" i="0" sz="2000" u="none">
              <a:solidFill>
                <a:srgbClr val="000099"/>
              </a:solidFill>
              <a:latin typeface="Arial"/>
              <a:ea typeface="Arial"/>
              <a:cs typeface="Arial"/>
              <a:sym typeface="Arial"/>
            </a:endParaRPr>
          </a:p>
          <a:p>
            <a:pPr indent="-127000" lvl="0" marL="0" marR="0" rtl="0" algn="l">
              <a:lnSpc>
                <a:spcPct val="100000"/>
              </a:lnSpc>
              <a:spcBef>
                <a:spcPts val="400"/>
              </a:spcBef>
              <a:spcAft>
                <a:spcPts val="0"/>
              </a:spcAft>
              <a:buClr>
                <a:srgbClr val="000099"/>
              </a:buClr>
              <a:buSzPts val="2000"/>
              <a:buFont typeface="Noto Sans Symbols"/>
              <a:buChar char="▪"/>
            </a:pPr>
            <a:r>
              <a:rPr b="0" i="0" lang="en-US" sz="2000" u="none">
                <a:solidFill>
                  <a:srgbClr val="000099"/>
                </a:solidFill>
                <a:latin typeface="Arial"/>
                <a:ea typeface="Arial"/>
                <a:cs typeface="Arial"/>
                <a:sym typeface="Arial"/>
              </a:rPr>
              <a:t>How does this direction compare to the direction towards the center of the room?</a:t>
            </a:r>
            <a:endParaRPr/>
          </a:p>
          <a:p>
            <a:pPr indent="0" lvl="0" marL="0" marR="0" rtl="0" algn="l">
              <a:lnSpc>
                <a:spcPct val="100000"/>
              </a:lnSpc>
              <a:spcBef>
                <a:spcPts val="400"/>
              </a:spcBef>
              <a:spcAft>
                <a:spcPts val="0"/>
              </a:spcAft>
              <a:buClr>
                <a:schemeClr val="dk1"/>
              </a:buClr>
              <a:buSzPts val="2000"/>
              <a:buFont typeface="Times"/>
              <a:buNone/>
            </a:pPr>
            <a:r>
              <a:t/>
            </a:r>
            <a:endParaRPr b="0" i="0" sz="2000" u="none">
              <a:solidFill>
                <a:srgbClr val="000099"/>
              </a:solidFill>
              <a:latin typeface="Arial"/>
              <a:ea typeface="Arial"/>
              <a:cs typeface="Arial"/>
              <a:sym typeface="Arial"/>
            </a:endParaRPr>
          </a:p>
          <a:p>
            <a:pPr indent="0" lvl="0" marL="0" marR="0" rtl="0" algn="l">
              <a:lnSpc>
                <a:spcPct val="100000"/>
              </a:lnSpc>
              <a:spcBef>
                <a:spcPts val="40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Adkins then follows this up with a plotting activity. </a:t>
            </a:r>
            <a:endParaRPr/>
          </a:p>
          <a:p>
            <a:pPr indent="0" lvl="0" marL="0" marR="0" rtl="0" algn="l">
              <a:lnSpc>
                <a:spcPct val="100000"/>
              </a:lnSpc>
              <a:spcBef>
                <a:spcPts val="400"/>
              </a:spcBef>
              <a:spcAft>
                <a:spcPts val="0"/>
              </a:spcAft>
              <a:buClr>
                <a:schemeClr val="dk1"/>
              </a:buClr>
              <a:buSzPts val="2000"/>
              <a:buFont typeface="Times"/>
              <a:buNone/>
            </a:pPr>
            <a:r>
              <a:t/>
            </a:r>
            <a:endParaRPr b="0" i="0" sz="2000" u="none">
              <a:solidFill>
                <a:srgbClr val="000099"/>
              </a:solidFill>
              <a:latin typeface="Arial"/>
              <a:ea typeface="Arial"/>
              <a:cs typeface="Arial"/>
              <a:sym typeface="Arial"/>
            </a:endParaRPr>
          </a:p>
          <a:p>
            <a:pPr indent="0" lvl="0" marL="0" marR="0" rtl="0" algn="l">
              <a:lnSpc>
                <a:spcPct val="100000"/>
              </a:lnSpc>
              <a:spcBef>
                <a:spcPts val="40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We could have the students plot the locations of a bunch of known bursts to see that they do not have a preferred direction, then compare to the distributions for cosmic and galactic distances, in the same coordinate system.</a:t>
            </a:r>
            <a:endParaRPr/>
          </a:p>
          <a:p>
            <a:pPr indent="0" lvl="0" marL="0" marR="0" rtl="0" algn="l">
              <a:lnSpc>
                <a:spcPct val="100000"/>
              </a:lnSpc>
              <a:spcBef>
                <a:spcPts val="0"/>
              </a:spcBef>
              <a:spcAft>
                <a:spcPts val="0"/>
              </a:spcAft>
              <a:buNone/>
            </a:pPr>
            <a:r>
              <a:t/>
            </a:r>
            <a:endParaRPr b="0" i="0" sz="2000" u="none">
              <a:solidFill>
                <a:srgbClr val="000099"/>
              </a:solidFill>
              <a:latin typeface="Arial"/>
              <a:ea typeface="Arial"/>
              <a:cs typeface="Arial"/>
              <a:sym typeface="Arial"/>
            </a:endParaRPr>
          </a:p>
        </p:txBody>
      </p:sp>
      <p:sp>
        <p:nvSpPr>
          <p:cNvPr id="145" name="Google Shape;145;p21"/>
          <p:cNvSpPr txBox="1"/>
          <p:nvPr/>
        </p:nvSpPr>
        <p:spPr>
          <a:xfrm>
            <a:off x="1206500" y="1757362"/>
            <a:ext cx="7178675" cy="56673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Balthazar"/>
              <a:buNone/>
            </a:pPr>
            <a:r>
              <a:rPr b="1" i="0" lang="en-US" sz="3600" u="none">
                <a:solidFill>
                  <a:schemeClr val="dk2"/>
                </a:solidFill>
                <a:latin typeface="Balthazar"/>
                <a:ea typeface="Balthazar"/>
                <a:cs typeface="Balthazar"/>
                <a:sym typeface="Balthazar"/>
              </a:rPr>
              <a:t>GRB #3 Activity revisited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 name="Shape 38"/>
        <p:cNvGrpSpPr/>
        <p:nvPr/>
      </p:nvGrpSpPr>
      <p:grpSpPr>
        <a:xfrm>
          <a:off x="0" y="0"/>
          <a:ext cx="0" cy="0"/>
          <a:chOff x="0" y="0"/>
          <a:chExt cx="0" cy="0"/>
        </a:xfrm>
      </p:grpSpPr>
      <p:sp>
        <p:nvSpPr>
          <p:cNvPr id="39" name="Google Shape;39;p5"/>
          <p:cNvSpPr txBox="1"/>
          <p:nvPr/>
        </p:nvSpPr>
        <p:spPr>
          <a:xfrm>
            <a:off x="1982787" y="1816100"/>
            <a:ext cx="5137150" cy="5476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Balthazar"/>
              <a:buNone/>
            </a:pPr>
            <a:r>
              <a:rPr b="1" i="0" lang="en-US" sz="3600" u="none">
                <a:solidFill>
                  <a:schemeClr val="dk2"/>
                </a:solidFill>
                <a:latin typeface="Balthazar"/>
                <a:ea typeface="Balthazar"/>
                <a:cs typeface="Balthazar"/>
                <a:sym typeface="Balthazar"/>
              </a:rPr>
              <a:t>Overview</a:t>
            </a:r>
            <a:endParaRPr/>
          </a:p>
        </p:txBody>
      </p:sp>
      <p:sp>
        <p:nvSpPr>
          <p:cNvPr id="40" name="Google Shape;40;p5"/>
          <p:cNvSpPr txBox="1"/>
          <p:nvPr/>
        </p:nvSpPr>
        <p:spPr>
          <a:xfrm>
            <a:off x="1598612" y="2470150"/>
            <a:ext cx="5957887" cy="4138612"/>
          </a:xfrm>
          <a:prstGeom prst="rect">
            <a:avLst/>
          </a:prstGeom>
          <a:solidFill>
            <a:schemeClr val="lt1"/>
          </a:solidFill>
          <a:ln>
            <a:noFill/>
          </a:ln>
        </p:spPr>
        <p:txBody>
          <a:bodyPr anchorCtr="0" anchor="t" bIns="45700" lIns="91425" spcFirstLastPara="1" rIns="91425" wrap="square" tIns="45700">
            <a:noAutofit/>
          </a:bodyPr>
          <a:lstStyle/>
          <a:p>
            <a:pPr indent="-177800" lvl="0" marL="0" marR="0" rtl="0" algn="l">
              <a:lnSpc>
                <a:spcPct val="100000"/>
              </a:lnSpc>
              <a:spcBef>
                <a:spcPts val="0"/>
              </a:spcBef>
              <a:spcAft>
                <a:spcPts val="0"/>
              </a:spcAft>
              <a:buClr>
                <a:srgbClr val="0066CC"/>
              </a:buClr>
              <a:buSzPts val="2800"/>
              <a:buFont typeface="Noto Sans Symbols"/>
              <a:buChar char="▪"/>
            </a:pPr>
            <a:r>
              <a:rPr b="1" i="0" lang="en-US" sz="2800" u="none">
                <a:solidFill>
                  <a:srgbClr val="003399"/>
                </a:solidFill>
                <a:latin typeface="Arial"/>
                <a:ea typeface="Arial"/>
                <a:cs typeface="Arial"/>
                <a:sym typeface="Arial"/>
              </a:rPr>
              <a:t> Status Report for FY2003</a:t>
            </a:r>
            <a:endParaRPr/>
          </a:p>
          <a:p>
            <a:pPr indent="-177800" lvl="0" marL="0" marR="0" rtl="0" algn="l">
              <a:lnSpc>
                <a:spcPct val="100000"/>
              </a:lnSpc>
              <a:spcBef>
                <a:spcPts val="560"/>
              </a:spcBef>
              <a:spcAft>
                <a:spcPts val="0"/>
              </a:spcAft>
              <a:buClr>
                <a:srgbClr val="0066CC"/>
              </a:buClr>
              <a:buSzPts val="2800"/>
              <a:buFont typeface="Noto Sans Symbols"/>
              <a:buChar char="▪"/>
            </a:pPr>
            <a:r>
              <a:rPr b="1" i="0" lang="en-US" sz="2800" u="none">
                <a:solidFill>
                  <a:schemeClr val="accent2"/>
                </a:solidFill>
                <a:latin typeface="Times"/>
                <a:ea typeface="Times"/>
                <a:cs typeface="Times"/>
                <a:sym typeface="Times"/>
              </a:rPr>
              <a:t> </a:t>
            </a:r>
            <a:r>
              <a:rPr b="1" i="0" lang="en-US" sz="2800" u="none">
                <a:solidFill>
                  <a:srgbClr val="003399"/>
                </a:solidFill>
                <a:latin typeface="Arial"/>
                <a:ea typeface="Arial"/>
                <a:cs typeface="Arial"/>
                <a:sym typeface="Arial"/>
              </a:rPr>
              <a:t>Action Items from last meeting</a:t>
            </a:r>
            <a:endParaRPr/>
          </a:p>
          <a:p>
            <a:pPr indent="-177800" lvl="0" marL="0" marR="0" rtl="0" algn="l">
              <a:lnSpc>
                <a:spcPct val="100000"/>
              </a:lnSpc>
              <a:spcBef>
                <a:spcPts val="560"/>
              </a:spcBef>
              <a:spcAft>
                <a:spcPts val="0"/>
              </a:spcAft>
              <a:buClr>
                <a:srgbClr val="0066CC"/>
              </a:buClr>
              <a:buSzPts val="2800"/>
              <a:buFont typeface="Noto Sans Symbols"/>
              <a:buChar char="▪"/>
            </a:pPr>
            <a:r>
              <a:rPr b="1" i="0" lang="en-US" sz="2800" u="none">
                <a:solidFill>
                  <a:srgbClr val="000099"/>
                </a:solidFill>
                <a:latin typeface="Arial"/>
                <a:ea typeface="Arial"/>
                <a:cs typeface="Arial"/>
                <a:sym typeface="Arial"/>
              </a:rPr>
              <a:t> Newton’s Law reviews by NASA OSS Ed</a:t>
            </a:r>
            <a:endParaRPr/>
          </a:p>
          <a:p>
            <a:pPr indent="-177800" lvl="0" marL="0" marR="0" rtl="0" algn="l">
              <a:lnSpc>
                <a:spcPct val="100000"/>
              </a:lnSpc>
              <a:spcBef>
                <a:spcPts val="560"/>
              </a:spcBef>
              <a:spcAft>
                <a:spcPts val="0"/>
              </a:spcAft>
              <a:buClr>
                <a:srgbClr val="0066CC"/>
              </a:buClr>
              <a:buSzPts val="2800"/>
              <a:buFont typeface="Noto Sans Symbols"/>
              <a:buChar char="▪"/>
            </a:pPr>
            <a:r>
              <a:rPr b="1" i="0" lang="en-US" sz="2800" u="none">
                <a:solidFill>
                  <a:srgbClr val="000099"/>
                </a:solidFill>
                <a:latin typeface="Arial"/>
                <a:ea typeface="Arial"/>
                <a:cs typeface="Arial"/>
                <a:sym typeface="Arial"/>
              </a:rPr>
              <a:t>GRB activity status</a:t>
            </a:r>
            <a:endParaRPr/>
          </a:p>
          <a:p>
            <a:pPr indent="-177800" lvl="0" marL="0" marR="0" rtl="0" algn="l">
              <a:lnSpc>
                <a:spcPct val="100000"/>
              </a:lnSpc>
              <a:spcBef>
                <a:spcPts val="560"/>
              </a:spcBef>
              <a:spcAft>
                <a:spcPts val="0"/>
              </a:spcAft>
              <a:buClr>
                <a:srgbClr val="0066CC"/>
              </a:buClr>
              <a:buSzPts val="2800"/>
              <a:buFont typeface="Noto Sans Symbols"/>
              <a:buChar char="▪"/>
            </a:pPr>
            <a:r>
              <a:rPr b="1" i="0" lang="en-US" sz="2800" u="none">
                <a:solidFill>
                  <a:srgbClr val="000099"/>
                </a:solidFill>
                <a:latin typeface="Arial"/>
                <a:ea typeface="Arial"/>
                <a:cs typeface="Arial"/>
                <a:sym typeface="Arial"/>
              </a:rPr>
              <a:t>Discussion</a:t>
            </a:r>
            <a:r>
              <a:rPr b="0" i="0" lang="en-US" sz="2800" u="none">
                <a:solidFill>
                  <a:srgbClr val="000099"/>
                </a:solidFill>
                <a:latin typeface="Arial"/>
                <a:ea typeface="Arial"/>
                <a:cs typeface="Arial"/>
                <a:sym typeface="Arial"/>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 name="Shape 44"/>
        <p:cNvGrpSpPr/>
        <p:nvPr/>
      </p:nvGrpSpPr>
      <p:grpSpPr>
        <a:xfrm>
          <a:off x="0" y="0"/>
          <a:ext cx="0" cy="0"/>
          <a:chOff x="0" y="0"/>
          <a:chExt cx="0" cy="0"/>
        </a:xfrm>
      </p:grpSpPr>
      <p:sp>
        <p:nvSpPr>
          <p:cNvPr id="45" name="Google Shape;45;p6"/>
          <p:cNvSpPr txBox="1"/>
          <p:nvPr>
            <p:ph idx="1" type="body"/>
          </p:nvPr>
        </p:nvSpPr>
        <p:spPr>
          <a:xfrm>
            <a:off x="287337" y="2708275"/>
            <a:ext cx="8107362" cy="37099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99"/>
              </a:buClr>
              <a:buSzPts val="2800"/>
              <a:buFont typeface="Arial"/>
              <a:buChar char="•"/>
            </a:pPr>
            <a:r>
              <a:rPr b="0" i="0" lang="en-US" sz="2800" u="none" cap="none" strike="noStrike">
                <a:solidFill>
                  <a:srgbClr val="000099"/>
                </a:solidFill>
                <a:latin typeface="Arial"/>
                <a:ea typeface="Arial"/>
                <a:cs typeface="Arial"/>
                <a:sym typeface="Arial"/>
              </a:rPr>
              <a:t>Materials produced:</a:t>
            </a:r>
            <a:endParaRPr/>
          </a:p>
          <a:p>
            <a:pPr indent="-285750" lvl="1" marL="742950" marR="0" rtl="0" algn="l">
              <a:lnSpc>
                <a:spcPct val="90000"/>
              </a:lnSpc>
              <a:spcBef>
                <a:spcPts val="480"/>
              </a:spcBef>
              <a:spcAft>
                <a:spcPts val="0"/>
              </a:spcAft>
              <a:buClr>
                <a:schemeClr val="dk1"/>
              </a:buClr>
              <a:buSzPts val="2400"/>
              <a:buFont typeface="Arial Narrow"/>
              <a:buChar char="–"/>
            </a:pPr>
            <a:r>
              <a:rPr b="1" i="0" lang="en-US" sz="2400" u="none" cap="none" strike="noStrike">
                <a:solidFill>
                  <a:schemeClr val="dk1"/>
                </a:solidFill>
                <a:latin typeface="Arial Narrow"/>
                <a:ea typeface="Arial Narrow"/>
                <a:cs typeface="Arial Narrow"/>
                <a:sym typeface="Arial Narrow"/>
              </a:rPr>
              <a:t>GRB Educator’s Guide</a:t>
            </a:r>
            <a:endParaRPr/>
          </a:p>
          <a:p>
            <a:pPr indent="-228600" lvl="2" marL="1143000" marR="0" rtl="0" algn="l">
              <a:lnSpc>
                <a:spcPct val="90000"/>
              </a:lnSpc>
              <a:spcBef>
                <a:spcPts val="440"/>
              </a:spcBef>
              <a:spcAft>
                <a:spcPts val="0"/>
              </a:spcAft>
              <a:buClr>
                <a:schemeClr val="dk1"/>
              </a:buClr>
              <a:buSzPts val="2200"/>
              <a:buFont typeface="Arial Narrow"/>
              <a:buChar char="—"/>
            </a:pPr>
            <a:r>
              <a:rPr b="0" i="0" lang="en-US" sz="2200" u="none" cap="none" strike="noStrike">
                <a:solidFill>
                  <a:schemeClr val="dk1"/>
                </a:solidFill>
                <a:latin typeface="Arial Narrow"/>
                <a:ea typeface="Arial Narrow"/>
                <a:cs typeface="Arial Narrow"/>
                <a:sym typeface="Arial Narrow"/>
              </a:rPr>
              <a:t> second draft now in testing with SSU students</a:t>
            </a:r>
            <a:endParaRPr/>
          </a:p>
          <a:p>
            <a:pPr indent="-228600" lvl="2" marL="1143000" marR="0" rtl="0" algn="l">
              <a:lnSpc>
                <a:spcPct val="90000"/>
              </a:lnSpc>
              <a:spcBef>
                <a:spcPts val="440"/>
              </a:spcBef>
              <a:spcAft>
                <a:spcPts val="0"/>
              </a:spcAft>
              <a:buClr>
                <a:schemeClr val="dk1"/>
              </a:buClr>
              <a:buSzPts val="2200"/>
              <a:buFont typeface="Arial Narrow"/>
              <a:buChar char="—"/>
            </a:pPr>
            <a:r>
              <a:rPr b="0" i="0" lang="en-US" sz="2200" u="none" cap="none" strike="noStrike">
                <a:solidFill>
                  <a:schemeClr val="dk1"/>
                </a:solidFill>
                <a:latin typeface="Arial Narrow"/>
                <a:ea typeface="Arial Narrow"/>
                <a:cs typeface="Arial Narrow"/>
                <a:sym typeface="Arial Narrow"/>
              </a:rPr>
              <a:t>http://swift.sonoma.edu/education/GRB_activities_introtwo.pdf</a:t>
            </a:r>
            <a:endParaRPr/>
          </a:p>
          <a:p>
            <a:pPr indent="-285750" lvl="1" marL="742950" marR="0" rtl="0" algn="l">
              <a:lnSpc>
                <a:spcPct val="90000"/>
              </a:lnSpc>
              <a:spcBef>
                <a:spcPts val="480"/>
              </a:spcBef>
              <a:spcAft>
                <a:spcPts val="0"/>
              </a:spcAft>
              <a:buClr>
                <a:schemeClr val="dk1"/>
              </a:buClr>
              <a:buSzPts val="2400"/>
              <a:buFont typeface="Arial Narrow"/>
              <a:buChar char="–"/>
            </a:pPr>
            <a:r>
              <a:rPr b="1" i="0" lang="en-US" sz="2400" u="none" cap="none" strike="noStrike">
                <a:solidFill>
                  <a:schemeClr val="dk1"/>
                </a:solidFill>
                <a:latin typeface="Arial Narrow"/>
                <a:ea typeface="Arial Narrow"/>
                <a:cs typeface="Arial Narrow"/>
                <a:sym typeface="Arial Narrow"/>
              </a:rPr>
              <a:t>Swift Model booklet</a:t>
            </a:r>
            <a:endParaRPr/>
          </a:p>
          <a:p>
            <a:pPr indent="-228600" lvl="2" marL="1143000" marR="0" rtl="0" algn="l">
              <a:lnSpc>
                <a:spcPct val="90000"/>
              </a:lnSpc>
              <a:spcBef>
                <a:spcPts val="440"/>
              </a:spcBef>
              <a:spcAft>
                <a:spcPts val="0"/>
              </a:spcAft>
              <a:buClr>
                <a:schemeClr val="dk1"/>
              </a:buClr>
              <a:buSzPts val="2200"/>
              <a:buFont typeface="Arial Narrow"/>
              <a:buChar char="—"/>
            </a:pPr>
            <a:r>
              <a:rPr b="0" i="0" lang="en-US" sz="2200" u="none" cap="none" strike="noStrike">
                <a:solidFill>
                  <a:schemeClr val="dk1"/>
                </a:solidFill>
                <a:latin typeface="Arial Narrow"/>
                <a:ea typeface="Arial Narrow"/>
                <a:cs typeface="Arial Narrow"/>
                <a:sym typeface="Arial Narrow"/>
              </a:rPr>
              <a:t>Ready for review by science team</a:t>
            </a:r>
            <a:endParaRPr/>
          </a:p>
          <a:p>
            <a:pPr indent="-228600" lvl="2" marL="1143000" marR="0" rtl="0" algn="l">
              <a:lnSpc>
                <a:spcPct val="90000"/>
              </a:lnSpc>
              <a:spcBef>
                <a:spcPts val="440"/>
              </a:spcBef>
              <a:spcAft>
                <a:spcPts val="0"/>
              </a:spcAft>
              <a:buClr>
                <a:schemeClr val="dk1"/>
              </a:buClr>
              <a:buSzPts val="2200"/>
              <a:buFont typeface="Arial Narrow"/>
              <a:buChar char="—"/>
            </a:pPr>
            <a:r>
              <a:rPr b="0" i="0" lang="en-US" sz="2200" u="none" cap="none" strike="noStrike">
                <a:solidFill>
                  <a:schemeClr val="dk1"/>
                </a:solidFill>
                <a:latin typeface="Arial Narrow"/>
                <a:ea typeface="Arial Narrow"/>
                <a:cs typeface="Arial Narrow"/>
                <a:sym typeface="Arial Narrow"/>
              </a:rPr>
              <a:t>http://swift.sonoma.edu/education/swmodguide2.pdf</a:t>
            </a:r>
            <a:endParaRPr/>
          </a:p>
          <a:p>
            <a:pPr indent="-285750" lvl="1" marL="742950" marR="0" rtl="0" algn="l">
              <a:lnSpc>
                <a:spcPct val="90000"/>
              </a:lnSpc>
              <a:spcBef>
                <a:spcPts val="480"/>
              </a:spcBef>
              <a:spcAft>
                <a:spcPts val="0"/>
              </a:spcAft>
              <a:buClr>
                <a:schemeClr val="dk1"/>
              </a:buClr>
              <a:buSzPts val="2400"/>
              <a:buFont typeface="Arial Narrow"/>
              <a:buChar char="–"/>
            </a:pPr>
            <a:r>
              <a:rPr b="1" i="0" lang="en-US" sz="2400" u="none" cap="none" strike="noStrike">
                <a:solidFill>
                  <a:schemeClr val="dk1"/>
                </a:solidFill>
                <a:latin typeface="Arial Narrow"/>
                <a:ea typeface="Arial Narrow"/>
                <a:cs typeface="Arial Narrow"/>
                <a:sym typeface="Arial Narrow"/>
              </a:rPr>
              <a:t>EM Spectrum poster (with Origins Forum)</a:t>
            </a:r>
            <a:endParaRPr/>
          </a:p>
          <a:p>
            <a:pPr indent="-228600" lvl="2" marL="1143000" marR="0" rtl="0" algn="l">
              <a:lnSpc>
                <a:spcPct val="90000"/>
              </a:lnSpc>
              <a:spcBef>
                <a:spcPts val="440"/>
              </a:spcBef>
              <a:spcAft>
                <a:spcPts val="0"/>
              </a:spcAft>
              <a:buClr>
                <a:schemeClr val="dk1"/>
              </a:buClr>
              <a:buSzPts val="2200"/>
              <a:buFont typeface="Arial Narrow"/>
              <a:buChar char="—"/>
            </a:pPr>
            <a:r>
              <a:rPr b="0" i="0" lang="en-US" sz="2200" u="none" cap="none" strike="noStrike">
                <a:solidFill>
                  <a:schemeClr val="dk1"/>
                </a:solidFill>
                <a:latin typeface="Arial Narrow"/>
                <a:ea typeface="Arial Narrow"/>
                <a:cs typeface="Arial Narrow"/>
                <a:sym typeface="Arial Narrow"/>
              </a:rPr>
              <a:t>Featured GEMS #2, distributed to 40,000 teachers</a:t>
            </a:r>
            <a:endParaRPr/>
          </a:p>
          <a:p>
            <a:pPr indent="-203200" lvl="0" marL="342900" marR="0" rtl="0" algn="l">
              <a:lnSpc>
                <a:spcPct val="100000"/>
              </a:lnSpc>
              <a:spcBef>
                <a:spcPts val="440"/>
              </a:spcBef>
              <a:spcAft>
                <a:spcPts val="0"/>
              </a:spcAft>
              <a:buClr>
                <a:srgbClr val="000099"/>
              </a:buClr>
              <a:buSzPts val="2200"/>
              <a:buFont typeface="Arial"/>
              <a:buNone/>
            </a:pPr>
            <a:r>
              <a:t/>
            </a:r>
            <a:endParaRPr b="0" i="0" sz="2200" u="none" cap="none" strike="noStrike">
              <a:solidFill>
                <a:schemeClr val="dk1"/>
              </a:solidFill>
              <a:latin typeface="Arial Narrow"/>
              <a:ea typeface="Arial Narrow"/>
              <a:cs typeface="Arial Narrow"/>
              <a:sym typeface="Arial Narrow"/>
            </a:endParaRPr>
          </a:p>
        </p:txBody>
      </p:sp>
      <p:sp>
        <p:nvSpPr>
          <p:cNvPr id="46" name="Google Shape;46;p6"/>
          <p:cNvSpPr txBox="1"/>
          <p:nvPr/>
        </p:nvSpPr>
        <p:spPr>
          <a:xfrm>
            <a:off x="1717675" y="1789112"/>
            <a:ext cx="6527800" cy="66833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Balthazar"/>
              <a:buNone/>
            </a:pPr>
            <a:r>
              <a:rPr b="1" i="0" lang="en-US" sz="3600" u="none">
                <a:solidFill>
                  <a:schemeClr val="dk2"/>
                </a:solidFill>
                <a:latin typeface="Balthazar"/>
                <a:ea typeface="Balthazar"/>
                <a:cs typeface="Balthazar"/>
                <a:sym typeface="Balthazar"/>
              </a:rPr>
              <a:t>FY2003 Status report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7"/>
          <p:cNvSpPr txBox="1"/>
          <p:nvPr>
            <p:ph idx="1" type="body"/>
          </p:nvPr>
        </p:nvSpPr>
        <p:spPr>
          <a:xfrm>
            <a:off x="287337" y="2708275"/>
            <a:ext cx="4943475" cy="3738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99"/>
              </a:buClr>
              <a:buSzPts val="2800"/>
              <a:buFont typeface="Arial"/>
              <a:buChar char="•"/>
            </a:pPr>
            <a:r>
              <a:rPr b="0" i="0" lang="en-US" sz="2800" u="none">
                <a:solidFill>
                  <a:srgbClr val="000099"/>
                </a:solidFill>
                <a:latin typeface="Arial"/>
                <a:ea typeface="Arial"/>
                <a:cs typeface="Arial"/>
                <a:sym typeface="Arial"/>
              </a:rPr>
              <a:t>Material Supply Status</a:t>
            </a:r>
            <a:endParaRPr/>
          </a:p>
          <a:p>
            <a:pPr indent="-285750" lvl="1" marL="742950" marR="0" rtl="0" algn="l">
              <a:lnSpc>
                <a:spcPct val="90000"/>
              </a:lnSpc>
              <a:spcBef>
                <a:spcPts val="480"/>
              </a:spcBef>
              <a:spcAft>
                <a:spcPts val="0"/>
              </a:spcAft>
              <a:buClr>
                <a:schemeClr val="dk1"/>
              </a:buClr>
              <a:buSzPts val="2400"/>
              <a:buFont typeface="Arial Narrow"/>
              <a:buChar char="–"/>
            </a:pPr>
            <a:r>
              <a:rPr b="0" i="0" lang="en-US" sz="2400" u="none" cap="none" strike="noStrike">
                <a:solidFill>
                  <a:schemeClr val="dk1"/>
                </a:solidFill>
                <a:latin typeface="Arial Narrow"/>
                <a:ea typeface="Arial Narrow"/>
                <a:cs typeface="Arial Narrow"/>
                <a:sym typeface="Arial Narrow"/>
              </a:rPr>
              <a:t>Spin a Spectrum wheels/booklets</a:t>
            </a:r>
            <a:endParaRPr/>
          </a:p>
          <a:p>
            <a:pPr indent="-228600" lvl="2" marL="1143000" marR="0" rtl="0" algn="l">
              <a:lnSpc>
                <a:spcPct val="90000"/>
              </a:lnSpc>
              <a:spcBef>
                <a:spcPts val="440"/>
              </a:spcBef>
              <a:spcAft>
                <a:spcPts val="0"/>
              </a:spcAft>
              <a:buClr>
                <a:schemeClr val="dk1"/>
              </a:buClr>
              <a:buSzPts val="2200"/>
              <a:buFont typeface="Arial Narrow"/>
              <a:buChar char="—"/>
            </a:pPr>
            <a:r>
              <a:rPr b="0" i="0" lang="en-US" sz="2200" u="none" cap="none" strike="noStrike">
                <a:solidFill>
                  <a:schemeClr val="dk1"/>
                </a:solidFill>
                <a:latin typeface="Arial Narrow"/>
                <a:ea typeface="Arial Narrow"/>
                <a:cs typeface="Arial Narrow"/>
                <a:sym typeface="Arial Narrow"/>
              </a:rPr>
              <a:t>150/180 left </a:t>
            </a:r>
            <a:endParaRPr/>
          </a:p>
          <a:p>
            <a:pPr indent="-285750" lvl="1" marL="742950" marR="0" rtl="0" algn="l">
              <a:lnSpc>
                <a:spcPct val="90000"/>
              </a:lnSpc>
              <a:spcBef>
                <a:spcPts val="480"/>
              </a:spcBef>
              <a:spcAft>
                <a:spcPts val="0"/>
              </a:spcAft>
              <a:buClr>
                <a:schemeClr val="dk1"/>
              </a:buClr>
              <a:buSzPts val="2400"/>
              <a:buFont typeface="Arial Narrow"/>
              <a:buChar char="–"/>
            </a:pPr>
            <a:r>
              <a:rPr b="0" i="0" lang="en-US" sz="2400" u="none" cap="none" strike="noStrike">
                <a:solidFill>
                  <a:schemeClr val="dk1"/>
                </a:solidFill>
                <a:latin typeface="Arial Narrow"/>
                <a:ea typeface="Arial Narrow"/>
                <a:cs typeface="Arial Narrow"/>
                <a:sym typeface="Arial Narrow"/>
              </a:rPr>
              <a:t>Newton’s Law posters </a:t>
            </a:r>
            <a:endParaRPr/>
          </a:p>
          <a:p>
            <a:pPr indent="-228600" lvl="2" marL="1143000" marR="0" rtl="0" algn="l">
              <a:lnSpc>
                <a:spcPct val="90000"/>
              </a:lnSpc>
              <a:spcBef>
                <a:spcPts val="440"/>
              </a:spcBef>
              <a:spcAft>
                <a:spcPts val="0"/>
              </a:spcAft>
              <a:buClr>
                <a:schemeClr val="dk1"/>
              </a:buClr>
              <a:buSzPts val="2200"/>
              <a:buFont typeface="Arial Narrow"/>
              <a:buChar char="—"/>
            </a:pPr>
            <a:r>
              <a:rPr b="0" i="0" lang="en-US" sz="2200" u="none" cap="none" strike="noStrike">
                <a:solidFill>
                  <a:schemeClr val="dk1"/>
                </a:solidFill>
                <a:latin typeface="Arial Narrow"/>
                <a:ea typeface="Arial Narrow"/>
                <a:cs typeface="Arial Narrow"/>
                <a:sym typeface="Arial Narrow"/>
              </a:rPr>
              <a:t>450 left of each but unfolded</a:t>
            </a:r>
            <a:endParaRPr/>
          </a:p>
          <a:p>
            <a:pPr indent="-285750" lvl="1" marL="742950" marR="0" rtl="0" algn="l">
              <a:lnSpc>
                <a:spcPct val="90000"/>
              </a:lnSpc>
              <a:spcBef>
                <a:spcPts val="480"/>
              </a:spcBef>
              <a:spcAft>
                <a:spcPts val="0"/>
              </a:spcAft>
              <a:buClr>
                <a:schemeClr val="dk1"/>
              </a:buClr>
              <a:buSzPts val="2400"/>
              <a:buFont typeface="Arial Narrow"/>
              <a:buChar char="–"/>
            </a:pPr>
            <a:r>
              <a:rPr b="0" i="0" lang="en-US" sz="2400" u="none" cap="none" strike="noStrike">
                <a:solidFill>
                  <a:schemeClr val="dk1"/>
                </a:solidFill>
                <a:latin typeface="Arial Narrow"/>
                <a:ea typeface="Arial Narrow"/>
                <a:cs typeface="Arial Narrow"/>
                <a:sym typeface="Arial Narrow"/>
              </a:rPr>
              <a:t>Powers of Ten card sets</a:t>
            </a:r>
            <a:endParaRPr/>
          </a:p>
          <a:p>
            <a:pPr indent="-228600" lvl="2" marL="1143000" marR="0" rtl="0" algn="l">
              <a:lnSpc>
                <a:spcPct val="90000"/>
              </a:lnSpc>
              <a:spcBef>
                <a:spcPts val="440"/>
              </a:spcBef>
              <a:spcAft>
                <a:spcPts val="0"/>
              </a:spcAft>
              <a:buClr>
                <a:schemeClr val="dk1"/>
              </a:buClr>
              <a:buSzPts val="2200"/>
              <a:buFont typeface="Arial Narrow"/>
              <a:buChar char="—"/>
            </a:pPr>
            <a:r>
              <a:rPr b="0" i="0" lang="en-US" sz="2200" u="none" cap="none" strike="noStrike">
                <a:solidFill>
                  <a:schemeClr val="dk1"/>
                </a:solidFill>
                <a:latin typeface="Arial Narrow"/>
                <a:ea typeface="Arial Narrow"/>
                <a:cs typeface="Arial Narrow"/>
                <a:sym typeface="Arial Narrow"/>
              </a:rPr>
              <a:t>Gone</a:t>
            </a:r>
            <a:endParaRPr/>
          </a:p>
          <a:p>
            <a:pPr indent="-285750" lvl="1" marL="742950" marR="0" rtl="0" algn="l">
              <a:lnSpc>
                <a:spcPct val="90000"/>
              </a:lnSpc>
              <a:spcBef>
                <a:spcPts val="480"/>
              </a:spcBef>
              <a:spcAft>
                <a:spcPts val="0"/>
              </a:spcAft>
              <a:buClr>
                <a:schemeClr val="dk1"/>
              </a:buClr>
              <a:buSzPts val="2400"/>
              <a:buFont typeface="Arial Narrow"/>
              <a:buChar char="–"/>
            </a:pPr>
            <a:r>
              <a:rPr b="0" i="0" lang="en-US" sz="2400" u="none" cap="none" strike="noStrike">
                <a:solidFill>
                  <a:schemeClr val="dk1"/>
                </a:solidFill>
                <a:latin typeface="Arial Narrow"/>
                <a:ea typeface="Arial Narrow"/>
                <a:cs typeface="Arial Narrow"/>
                <a:sym typeface="Arial Narrow"/>
              </a:rPr>
              <a:t>Wave booklets/Slinkies</a:t>
            </a:r>
            <a:endParaRPr/>
          </a:p>
          <a:p>
            <a:pPr indent="-228600" lvl="2" marL="1143000" marR="0" rtl="0" algn="l">
              <a:lnSpc>
                <a:spcPct val="90000"/>
              </a:lnSpc>
              <a:spcBef>
                <a:spcPts val="440"/>
              </a:spcBef>
              <a:spcAft>
                <a:spcPts val="0"/>
              </a:spcAft>
              <a:buClr>
                <a:schemeClr val="dk1"/>
              </a:buClr>
              <a:buSzPts val="2200"/>
              <a:buFont typeface="Arial Narrow"/>
              <a:buChar char="—"/>
            </a:pPr>
            <a:r>
              <a:rPr b="0" i="0" lang="en-US" sz="2200" u="none" cap="none" strike="noStrike">
                <a:solidFill>
                  <a:schemeClr val="dk1"/>
                </a:solidFill>
                <a:latin typeface="Arial Narrow"/>
                <a:ea typeface="Arial Narrow"/>
                <a:cs typeface="Arial Narrow"/>
                <a:sym typeface="Arial Narrow"/>
              </a:rPr>
              <a:t>190/24 left</a:t>
            </a:r>
            <a:endParaRPr/>
          </a:p>
        </p:txBody>
      </p:sp>
      <p:sp>
        <p:nvSpPr>
          <p:cNvPr id="52" name="Google Shape;52;p7"/>
          <p:cNvSpPr txBox="1"/>
          <p:nvPr/>
        </p:nvSpPr>
        <p:spPr>
          <a:xfrm>
            <a:off x="1717675" y="1789112"/>
            <a:ext cx="6527800" cy="66833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Balthazar"/>
              <a:buNone/>
            </a:pPr>
            <a:r>
              <a:rPr b="1" i="0" lang="en-US" sz="3600" u="none">
                <a:solidFill>
                  <a:schemeClr val="dk2"/>
                </a:solidFill>
                <a:latin typeface="Balthazar"/>
                <a:ea typeface="Balthazar"/>
                <a:cs typeface="Balthazar"/>
                <a:sym typeface="Balthazar"/>
              </a:rPr>
              <a:t>FY2003 Status report</a:t>
            </a:r>
            <a:endParaRPr/>
          </a:p>
        </p:txBody>
      </p:sp>
      <p:sp>
        <p:nvSpPr>
          <p:cNvPr id="53" name="Google Shape;53;p7"/>
          <p:cNvSpPr txBox="1"/>
          <p:nvPr/>
        </p:nvSpPr>
        <p:spPr>
          <a:xfrm>
            <a:off x="5229225" y="2757487"/>
            <a:ext cx="3579812" cy="3506787"/>
          </a:xfrm>
          <a:prstGeom prst="rect">
            <a:avLst/>
          </a:prstGeom>
          <a:noFill/>
          <a:ln>
            <a:noFill/>
          </a:ln>
        </p:spPr>
        <p:txBody>
          <a:bodyPr anchorCtr="0" anchor="t" bIns="44450" lIns="90475" spcFirstLastPara="1" rIns="90475" wrap="square" tIns="44450">
            <a:noAutofit/>
          </a:bodyPr>
          <a:lstStyle/>
          <a:p>
            <a:pPr indent="-285750" lvl="1" marL="742950" marR="0" rtl="0" algn="l">
              <a:lnSpc>
                <a:spcPct val="90000"/>
              </a:lnSpc>
              <a:spcBef>
                <a:spcPts val="0"/>
              </a:spcBef>
              <a:spcAft>
                <a:spcPts val="0"/>
              </a:spcAft>
              <a:buClr>
                <a:schemeClr val="dk1"/>
              </a:buClr>
              <a:buSzPts val="2400"/>
              <a:buFont typeface="Arial Narrow"/>
              <a:buChar char="–"/>
            </a:pPr>
            <a:r>
              <a:rPr b="0" i="0" lang="en-US" sz="2400" u="none" cap="none" strike="noStrike">
                <a:solidFill>
                  <a:schemeClr val="dk1"/>
                </a:solidFill>
                <a:latin typeface="Arial Narrow"/>
                <a:ea typeface="Arial Narrow"/>
                <a:cs typeface="Arial Narrow"/>
                <a:sym typeface="Arial Narrow"/>
              </a:rPr>
              <a:t>GEMS guides</a:t>
            </a:r>
            <a:endParaRPr/>
          </a:p>
          <a:p>
            <a:pPr indent="-228600" lvl="2" marL="1143000" marR="0" rtl="0" algn="l">
              <a:lnSpc>
                <a:spcPct val="90000"/>
              </a:lnSpc>
              <a:spcBef>
                <a:spcPts val="440"/>
              </a:spcBef>
              <a:spcAft>
                <a:spcPts val="0"/>
              </a:spcAft>
              <a:buClr>
                <a:schemeClr val="dk1"/>
              </a:buClr>
              <a:buSzPts val="2200"/>
              <a:buFont typeface="Arial Narrow"/>
              <a:buChar char="—"/>
            </a:pPr>
            <a:r>
              <a:rPr b="0" i="0" lang="en-US" sz="2200" u="none" cap="none" strike="noStrike">
                <a:solidFill>
                  <a:schemeClr val="dk1"/>
                </a:solidFill>
                <a:latin typeface="Arial Narrow"/>
                <a:ea typeface="Arial Narrow"/>
                <a:cs typeface="Arial Narrow"/>
                <a:sym typeface="Arial Narrow"/>
              </a:rPr>
              <a:t>270/2000 remaining</a:t>
            </a:r>
            <a:endParaRPr/>
          </a:p>
          <a:p>
            <a:pPr indent="-285750" lvl="1" marL="742950" marR="0" rtl="0" algn="l">
              <a:lnSpc>
                <a:spcPct val="100000"/>
              </a:lnSpc>
              <a:spcBef>
                <a:spcPts val="480"/>
              </a:spcBef>
              <a:spcAft>
                <a:spcPts val="0"/>
              </a:spcAft>
              <a:buClr>
                <a:schemeClr val="dk1"/>
              </a:buClr>
              <a:buSzPts val="2400"/>
              <a:buFont typeface="Arial Narrow"/>
              <a:buChar char="–"/>
            </a:pPr>
            <a:r>
              <a:rPr b="0" i="0" lang="en-US" sz="2400" u="none" cap="none" strike="noStrike">
                <a:solidFill>
                  <a:schemeClr val="dk1"/>
                </a:solidFill>
                <a:latin typeface="Arial Narrow"/>
                <a:ea typeface="Arial Narrow"/>
                <a:cs typeface="Arial Narrow"/>
                <a:sym typeface="Arial Narrow"/>
              </a:rPr>
              <a:t>EM Spectrum posters</a:t>
            </a:r>
            <a:endParaRPr/>
          </a:p>
          <a:p>
            <a:pPr indent="-228600" lvl="2" marL="1143000" marR="0" rtl="0" algn="l">
              <a:lnSpc>
                <a:spcPct val="100000"/>
              </a:lnSpc>
              <a:spcBef>
                <a:spcPts val="440"/>
              </a:spcBef>
              <a:spcAft>
                <a:spcPts val="0"/>
              </a:spcAft>
              <a:buClr>
                <a:schemeClr val="dk1"/>
              </a:buClr>
              <a:buSzPts val="2200"/>
              <a:buFont typeface="Arial Narrow"/>
              <a:buChar char="—"/>
            </a:pPr>
            <a:r>
              <a:rPr b="0" i="0" lang="en-US" sz="2200" u="none" cap="none" strike="noStrike">
                <a:solidFill>
                  <a:schemeClr val="dk1"/>
                </a:solidFill>
                <a:latin typeface="Arial Narrow"/>
                <a:ea typeface="Arial Narrow"/>
                <a:cs typeface="Arial Narrow"/>
                <a:sym typeface="Arial Narrow"/>
              </a:rPr>
              <a:t>120 left to hand out to EAs</a:t>
            </a:r>
            <a:endParaRPr/>
          </a:p>
          <a:p>
            <a:pPr indent="-285750" lvl="1" marL="742950" marR="0" rtl="0" algn="l">
              <a:lnSpc>
                <a:spcPct val="100000"/>
              </a:lnSpc>
              <a:spcBef>
                <a:spcPts val="480"/>
              </a:spcBef>
              <a:spcAft>
                <a:spcPts val="0"/>
              </a:spcAft>
              <a:buClr>
                <a:schemeClr val="dk1"/>
              </a:buClr>
              <a:buSzPts val="2400"/>
              <a:buFont typeface="Arial Narrow"/>
              <a:buChar char="–"/>
            </a:pPr>
            <a:r>
              <a:rPr b="0" i="0" lang="en-US" sz="2400" u="none" cap="none" strike="noStrike">
                <a:solidFill>
                  <a:schemeClr val="dk1"/>
                </a:solidFill>
                <a:latin typeface="Arial Narrow"/>
                <a:ea typeface="Arial Narrow"/>
                <a:cs typeface="Arial Narrow"/>
                <a:sym typeface="Arial Narrow"/>
              </a:rPr>
              <a:t>Swift miniplot pads</a:t>
            </a:r>
            <a:endParaRPr/>
          </a:p>
          <a:p>
            <a:pPr indent="-228600" lvl="2" marL="1143000" marR="0" rtl="0" algn="l">
              <a:lnSpc>
                <a:spcPct val="100000"/>
              </a:lnSpc>
              <a:spcBef>
                <a:spcPts val="440"/>
              </a:spcBef>
              <a:spcAft>
                <a:spcPts val="0"/>
              </a:spcAft>
              <a:buClr>
                <a:schemeClr val="dk1"/>
              </a:buClr>
              <a:buSzPts val="2200"/>
              <a:buFont typeface="Arial Narrow"/>
              <a:buChar char="—"/>
            </a:pPr>
            <a:r>
              <a:rPr b="0" i="0" lang="en-US" sz="2200" u="none" cap="none" strike="noStrike">
                <a:solidFill>
                  <a:schemeClr val="dk1"/>
                </a:solidFill>
                <a:latin typeface="Arial Narrow"/>
                <a:ea typeface="Arial Narrow"/>
                <a:cs typeface="Arial Narrow"/>
                <a:sym typeface="Arial Narrow"/>
              </a:rPr>
              <a:t>800 left, but meant for scientists</a:t>
            </a:r>
            <a:endParaRPr/>
          </a:p>
          <a:p>
            <a:pPr indent="-285750" lvl="1" marL="742950" marR="0" rtl="0" algn="l">
              <a:lnSpc>
                <a:spcPct val="100000"/>
              </a:lnSpc>
              <a:spcBef>
                <a:spcPts val="480"/>
              </a:spcBef>
              <a:spcAft>
                <a:spcPts val="0"/>
              </a:spcAft>
              <a:buClr>
                <a:schemeClr val="dk1"/>
              </a:buClr>
              <a:buSzPts val="2400"/>
              <a:buFont typeface="Arial Narrow"/>
              <a:buChar char="–"/>
            </a:pPr>
            <a:r>
              <a:rPr b="0" i="0" lang="en-US" sz="2400" u="none" cap="none" strike="noStrike">
                <a:solidFill>
                  <a:schemeClr val="dk1"/>
                </a:solidFill>
                <a:latin typeface="Arial Narrow"/>
                <a:ea typeface="Arial Narrow"/>
                <a:cs typeface="Arial Narrow"/>
                <a:sym typeface="Arial Narrow"/>
              </a:rPr>
              <a:t>Mouse Pads</a:t>
            </a:r>
            <a:endParaRPr/>
          </a:p>
          <a:p>
            <a:pPr indent="-228600" lvl="2" marL="1143000" marR="0" rtl="0" algn="l">
              <a:lnSpc>
                <a:spcPct val="100000"/>
              </a:lnSpc>
              <a:spcBef>
                <a:spcPts val="440"/>
              </a:spcBef>
              <a:spcAft>
                <a:spcPts val="0"/>
              </a:spcAft>
              <a:buClr>
                <a:schemeClr val="dk1"/>
              </a:buClr>
              <a:buSzPts val="2200"/>
              <a:buFont typeface="Arial Narrow"/>
              <a:buChar char="—"/>
            </a:pPr>
            <a:r>
              <a:rPr b="0" i="0" lang="en-US" sz="2200" u="none" cap="none" strike="noStrike">
                <a:solidFill>
                  <a:schemeClr val="dk1"/>
                </a:solidFill>
                <a:latin typeface="Arial Narrow"/>
                <a:ea typeface="Arial Narrow"/>
                <a:cs typeface="Arial Narrow"/>
                <a:sym typeface="Arial Narrow"/>
              </a:rPr>
              <a:t>Gone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 name="Shape 57"/>
        <p:cNvGrpSpPr/>
        <p:nvPr/>
      </p:nvGrpSpPr>
      <p:grpSpPr>
        <a:xfrm>
          <a:off x="0" y="0"/>
          <a:ext cx="0" cy="0"/>
          <a:chOff x="0" y="0"/>
          <a:chExt cx="0" cy="0"/>
        </a:xfrm>
      </p:grpSpPr>
      <p:sp>
        <p:nvSpPr>
          <p:cNvPr id="58" name="Google Shape;58;p8"/>
          <p:cNvSpPr txBox="1"/>
          <p:nvPr>
            <p:ph idx="1" type="body"/>
          </p:nvPr>
        </p:nvSpPr>
        <p:spPr>
          <a:xfrm>
            <a:off x="287337" y="2708275"/>
            <a:ext cx="8107362" cy="37099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99"/>
              </a:buClr>
              <a:buSzPts val="2800"/>
              <a:buFont typeface="Arial"/>
              <a:buChar char="•"/>
            </a:pPr>
            <a:r>
              <a:rPr b="0" i="0" lang="en-US" sz="2800" u="none">
                <a:solidFill>
                  <a:srgbClr val="000099"/>
                </a:solidFill>
                <a:latin typeface="Arial"/>
                <a:ea typeface="Arial"/>
                <a:cs typeface="Arial"/>
                <a:sym typeface="Arial"/>
              </a:rPr>
              <a:t>SwEC Status</a:t>
            </a:r>
            <a:endParaRPr/>
          </a:p>
          <a:p>
            <a:pPr indent="-285750" lvl="1" marL="742950" marR="0" rtl="0" algn="l">
              <a:lnSpc>
                <a:spcPct val="100000"/>
              </a:lnSpc>
              <a:spcBef>
                <a:spcPts val="480"/>
              </a:spcBef>
              <a:spcAft>
                <a:spcPts val="0"/>
              </a:spcAft>
              <a:buClr>
                <a:schemeClr val="dk1"/>
              </a:buClr>
              <a:buSzPts val="2400"/>
              <a:buFont typeface="Arial Narrow"/>
              <a:buChar char="–"/>
            </a:pPr>
            <a:r>
              <a:rPr b="0" i="0" lang="en-US" sz="2400" u="none" cap="none" strike="noStrike">
                <a:solidFill>
                  <a:schemeClr val="dk1"/>
                </a:solidFill>
                <a:latin typeface="Arial Narrow"/>
                <a:ea typeface="Arial Narrow"/>
                <a:cs typeface="Arial Narrow"/>
                <a:sym typeface="Arial Narrow"/>
              </a:rPr>
              <a:t>SSU Meeting in July 2003</a:t>
            </a:r>
            <a:endParaRPr/>
          </a:p>
          <a:p>
            <a:pPr indent="-228600" lvl="2" marL="1143000" marR="0" rtl="0" algn="l">
              <a:lnSpc>
                <a:spcPct val="100000"/>
              </a:lnSpc>
              <a:spcBef>
                <a:spcPts val="440"/>
              </a:spcBef>
              <a:spcAft>
                <a:spcPts val="0"/>
              </a:spcAft>
              <a:buClr>
                <a:schemeClr val="dk1"/>
              </a:buClr>
              <a:buSzPts val="2200"/>
              <a:buFont typeface="Arial Narrow"/>
              <a:buChar char="—"/>
            </a:pPr>
            <a:r>
              <a:rPr b="0" i="0" lang="en-US" sz="2200" u="none" cap="none" strike="noStrike">
                <a:solidFill>
                  <a:schemeClr val="dk1"/>
                </a:solidFill>
                <a:latin typeface="Arial Narrow"/>
                <a:ea typeface="Arial Narrow"/>
                <a:cs typeface="Arial Narrow"/>
                <a:sym typeface="Arial Narrow"/>
              </a:rPr>
              <a:t>Presentations on line at </a:t>
            </a:r>
            <a:r>
              <a:rPr b="0" i="0" lang="en-US" sz="1600" u="none" cap="none" strike="noStrike">
                <a:solidFill>
                  <a:schemeClr val="dk1"/>
                </a:solidFill>
                <a:latin typeface="Arial Narrow"/>
                <a:ea typeface="Arial Narrow"/>
                <a:cs typeface="Arial Narrow"/>
                <a:sym typeface="Arial Narrow"/>
              </a:rPr>
              <a:t>http://swift.sonoma.edu/resources/swift/educa_pres/swec_03/swec_pres03.html</a:t>
            </a:r>
            <a:endParaRPr/>
          </a:p>
          <a:p>
            <a:pPr indent="-228600" lvl="2" marL="1143000" marR="0" rtl="0" algn="l">
              <a:lnSpc>
                <a:spcPct val="100000"/>
              </a:lnSpc>
              <a:spcBef>
                <a:spcPts val="440"/>
              </a:spcBef>
              <a:spcAft>
                <a:spcPts val="0"/>
              </a:spcAft>
              <a:buClr>
                <a:schemeClr val="dk1"/>
              </a:buClr>
              <a:buSzPts val="2200"/>
              <a:buFont typeface="Arial Narrow"/>
              <a:buChar char="—"/>
            </a:pPr>
            <a:r>
              <a:rPr b="0" i="0" lang="en-US" sz="2200" u="none" cap="none" strike="noStrike">
                <a:solidFill>
                  <a:schemeClr val="dk1"/>
                </a:solidFill>
                <a:latin typeface="Arial Narrow"/>
                <a:ea typeface="Arial Narrow"/>
                <a:cs typeface="Arial Narrow"/>
                <a:sym typeface="Arial Narrow"/>
              </a:rPr>
              <a:t>Minutes on line at http://swift.sonoma.edu/swec/SwEC_0703.doc </a:t>
            </a:r>
            <a:endParaRPr/>
          </a:p>
          <a:p>
            <a:pPr indent="-285750" lvl="1" marL="742950" marR="0" rtl="0" algn="l">
              <a:lnSpc>
                <a:spcPct val="100000"/>
              </a:lnSpc>
              <a:spcBef>
                <a:spcPts val="480"/>
              </a:spcBef>
              <a:spcAft>
                <a:spcPts val="0"/>
              </a:spcAft>
              <a:buClr>
                <a:schemeClr val="dk1"/>
              </a:buClr>
              <a:buSzPts val="2400"/>
              <a:buFont typeface="Arial Narrow"/>
              <a:buChar char="–"/>
            </a:pPr>
            <a:r>
              <a:rPr b="0" i="0" lang="en-US" sz="2400" u="none" cap="none" strike="noStrike">
                <a:solidFill>
                  <a:schemeClr val="dk1"/>
                </a:solidFill>
                <a:latin typeface="Arial Narrow"/>
                <a:ea typeface="Arial Narrow"/>
                <a:cs typeface="Arial Narrow"/>
                <a:sym typeface="Arial Narrow"/>
              </a:rPr>
              <a:t>SwEC membership </a:t>
            </a:r>
            <a:endParaRPr/>
          </a:p>
          <a:p>
            <a:pPr indent="-228600" lvl="2" marL="1143000" marR="0" rtl="0" algn="l">
              <a:lnSpc>
                <a:spcPct val="100000"/>
              </a:lnSpc>
              <a:spcBef>
                <a:spcPts val="440"/>
              </a:spcBef>
              <a:spcAft>
                <a:spcPts val="0"/>
              </a:spcAft>
              <a:buClr>
                <a:schemeClr val="dk1"/>
              </a:buClr>
              <a:buSzPts val="2200"/>
              <a:buFont typeface="Arial Narrow"/>
              <a:buChar char="—"/>
            </a:pPr>
            <a:r>
              <a:rPr b="0" i="0" lang="en-US" sz="2200" u="none" cap="none" strike="noStrike">
                <a:solidFill>
                  <a:schemeClr val="dk1"/>
                </a:solidFill>
                <a:latin typeface="Arial Narrow"/>
                <a:ea typeface="Arial Narrow"/>
                <a:cs typeface="Arial Narrow"/>
                <a:sym typeface="Arial Narrow"/>
              </a:rPr>
              <a:t>Gould, Runyon no longer attending – remove?</a:t>
            </a:r>
            <a:endParaRPr/>
          </a:p>
          <a:p>
            <a:pPr indent="-228600" lvl="2" marL="1143000" marR="0" rtl="0" algn="l">
              <a:lnSpc>
                <a:spcPct val="100000"/>
              </a:lnSpc>
              <a:spcBef>
                <a:spcPts val="440"/>
              </a:spcBef>
              <a:spcAft>
                <a:spcPts val="0"/>
              </a:spcAft>
              <a:buClr>
                <a:schemeClr val="dk1"/>
              </a:buClr>
              <a:buSzPts val="2200"/>
              <a:buFont typeface="Arial Narrow"/>
              <a:buChar char="—"/>
            </a:pPr>
            <a:r>
              <a:rPr b="0" i="0" lang="en-US" sz="2200" u="none" cap="none" strike="noStrike">
                <a:solidFill>
                  <a:schemeClr val="dk1"/>
                </a:solidFill>
                <a:latin typeface="Arial Narrow"/>
                <a:ea typeface="Arial Narrow"/>
                <a:cs typeface="Arial Narrow"/>
                <a:sym typeface="Arial Narrow"/>
              </a:rPr>
              <a:t>Sparks, McEntyre not yet official members – add?</a:t>
            </a:r>
            <a:endParaRPr/>
          </a:p>
          <a:p>
            <a:pPr indent="-228600" lvl="2" marL="1143000" marR="0" rtl="0" algn="l">
              <a:lnSpc>
                <a:spcPct val="100000"/>
              </a:lnSpc>
              <a:spcBef>
                <a:spcPts val="440"/>
              </a:spcBef>
              <a:spcAft>
                <a:spcPts val="0"/>
              </a:spcAft>
              <a:buClr>
                <a:schemeClr val="dk1"/>
              </a:buClr>
              <a:buSzPts val="2200"/>
              <a:buFont typeface="Arial Narrow"/>
              <a:buChar char="—"/>
            </a:pPr>
            <a:r>
              <a:rPr b="0" i="0" lang="en-US" sz="2200" u="none" cap="none" strike="noStrike">
                <a:solidFill>
                  <a:schemeClr val="dk1"/>
                </a:solidFill>
                <a:latin typeface="Arial Narrow"/>
                <a:ea typeface="Arial Narrow"/>
                <a:cs typeface="Arial Narrow"/>
                <a:sym typeface="Arial Narrow"/>
              </a:rPr>
              <a:t>Anastasia Pappa new UK representative</a:t>
            </a:r>
            <a:endParaRPr/>
          </a:p>
        </p:txBody>
      </p:sp>
      <p:sp>
        <p:nvSpPr>
          <p:cNvPr id="59" name="Google Shape;59;p8"/>
          <p:cNvSpPr txBox="1"/>
          <p:nvPr/>
        </p:nvSpPr>
        <p:spPr>
          <a:xfrm>
            <a:off x="1717675" y="1789112"/>
            <a:ext cx="6527800" cy="66833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Balthazar"/>
              <a:buNone/>
            </a:pPr>
            <a:r>
              <a:rPr b="1" i="0" lang="en-US" sz="3600" u="none">
                <a:solidFill>
                  <a:schemeClr val="dk2"/>
                </a:solidFill>
                <a:latin typeface="Balthazar"/>
                <a:ea typeface="Balthazar"/>
                <a:cs typeface="Balthazar"/>
                <a:sym typeface="Balthazar"/>
              </a:rPr>
              <a:t>FY2003 Status report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sp>
        <p:nvSpPr>
          <p:cNvPr id="64" name="Google Shape;64;p9"/>
          <p:cNvSpPr txBox="1"/>
          <p:nvPr>
            <p:ph idx="1" type="body"/>
          </p:nvPr>
        </p:nvSpPr>
        <p:spPr>
          <a:xfrm>
            <a:off x="287337" y="2708275"/>
            <a:ext cx="8107362" cy="37099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99"/>
              </a:buClr>
              <a:buSzPts val="2800"/>
              <a:buFont typeface="Arial"/>
              <a:buChar char="•"/>
            </a:pPr>
            <a:r>
              <a:rPr b="0" i="0" lang="en-US" sz="2800" u="none">
                <a:solidFill>
                  <a:srgbClr val="000099"/>
                </a:solidFill>
                <a:latin typeface="Arial"/>
                <a:ea typeface="Arial"/>
                <a:cs typeface="Arial"/>
                <a:sym typeface="Arial"/>
              </a:rPr>
              <a:t>Swift Educator Ambassador Status</a:t>
            </a:r>
            <a:endParaRPr/>
          </a:p>
          <a:p>
            <a:pPr indent="-285750" lvl="1" marL="742950" marR="0" rtl="0" algn="l">
              <a:lnSpc>
                <a:spcPct val="100000"/>
              </a:lnSpc>
              <a:spcBef>
                <a:spcPts val="480"/>
              </a:spcBef>
              <a:spcAft>
                <a:spcPts val="0"/>
              </a:spcAft>
              <a:buClr>
                <a:schemeClr val="dk1"/>
              </a:buClr>
              <a:buSzPts val="2400"/>
              <a:buFont typeface="Arial Narrow"/>
              <a:buChar char="–"/>
            </a:pPr>
            <a:r>
              <a:rPr b="0" i="0" lang="en-US" sz="2400" u="none" cap="none" strike="noStrike">
                <a:solidFill>
                  <a:schemeClr val="dk1"/>
                </a:solidFill>
                <a:latin typeface="Arial Narrow"/>
                <a:ea typeface="Arial Narrow"/>
                <a:cs typeface="Arial Narrow"/>
                <a:sym typeface="Arial Narrow"/>
              </a:rPr>
              <a:t>Biographies and photos needed for Hemp and Arnold so that we can make web pages similar to these:</a:t>
            </a:r>
            <a:endParaRPr/>
          </a:p>
          <a:p>
            <a:pPr indent="-228600" lvl="2" marL="1143000" marR="0" rtl="0" algn="l">
              <a:lnSpc>
                <a:spcPct val="100000"/>
              </a:lnSpc>
              <a:spcBef>
                <a:spcPts val="440"/>
              </a:spcBef>
              <a:spcAft>
                <a:spcPts val="0"/>
              </a:spcAft>
              <a:buClr>
                <a:schemeClr val="dk1"/>
              </a:buClr>
              <a:buSzPts val="2200"/>
              <a:buFont typeface="Arial Narrow"/>
              <a:buChar char="—"/>
            </a:pPr>
            <a:r>
              <a:rPr b="0" i="0" lang="en-US" sz="2200" u="none" cap="none" strike="noStrike">
                <a:solidFill>
                  <a:schemeClr val="dk1"/>
                </a:solidFill>
                <a:latin typeface="Arial Narrow"/>
                <a:ea typeface="Arial Narrow"/>
                <a:cs typeface="Arial Narrow"/>
                <a:sym typeface="Arial Narrow"/>
              </a:rPr>
              <a:t>http://swift.sonoma.edu/ambassador/ambassadors.html</a:t>
            </a:r>
            <a:endParaRPr/>
          </a:p>
          <a:p>
            <a:pPr indent="-285750" lvl="1" marL="742950" marR="0" rtl="0" algn="l">
              <a:lnSpc>
                <a:spcPct val="100000"/>
              </a:lnSpc>
              <a:spcBef>
                <a:spcPts val="480"/>
              </a:spcBef>
              <a:spcAft>
                <a:spcPts val="0"/>
              </a:spcAft>
              <a:buClr>
                <a:schemeClr val="dk1"/>
              </a:buClr>
              <a:buSzPts val="2400"/>
              <a:buFont typeface="Arial Narrow"/>
              <a:buChar char="–"/>
            </a:pPr>
            <a:r>
              <a:rPr b="0" i="0" lang="en-US" sz="2400" u="none" cap="none" strike="noStrike">
                <a:solidFill>
                  <a:schemeClr val="dk1"/>
                </a:solidFill>
                <a:latin typeface="Arial Narrow"/>
                <a:ea typeface="Arial Narrow"/>
                <a:cs typeface="Arial Narrow"/>
                <a:sym typeface="Arial Narrow"/>
              </a:rPr>
              <a:t>McEntyre and Sparks should check their web biographies and update as needed</a:t>
            </a:r>
            <a:endParaRPr/>
          </a:p>
          <a:p>
            <a:pPr indent="-285750" lvl="1" marL="742950" marR="0" rtl="0" algn="l">
              <a:lnSpc>
                <a:spcPct val="100000"/>
              </a:lnSpc>
              <a:spcBef>
                <a:spcPts val="480"/>
              </a:spcBef>
              <a:spcAft>
                <a:spcPts val="0"/>
              </a:spcAft>
              <a:buClr>
                <a:schemeClr val="dk1"/>
              </a:buClr>
              <a:buSzPts val="2400"/>
              <a:buFont typeface="Arial Narrow"/>
              <a:buChar char="–"/>
            </a:pPr>
            <a:r>
              <a:rPr b="0" i="0" lang="en-US" sz="2400" u="none" cap="none" strike="noStrike">
                <a:solidFill>
                  <a:schemeClr val="dk1"/>
                </a:solidFill>
                <a:latin typeface="Arial Narrow"/>
                <a:ea typeface="Arial Narrow"/>
                <a:cs typeface="Arial Narrow"/>
                <a:sym typeface="Arial Narrow"/>
              </a:rPr>
              <a:t>We will most likely be getting a fifth Swift EA – David Beier, who has been our “unofficial” EA for the past year and who has done numerous (mostly GEMS) workshops. He is in Missouri. </a:t>
            </a:r>
            <a:endParaRPr/>
          </a:p>
          <a:p>
            <a:pPr indent="-190500" lvl="0" marL="342900" marR="0" rtl="0" algn="l">
              <a:lnSpc>
                <a:spcPct val="100000"/>
              </a:lnSpc>
              <a:spcBef>
                <a:spcPts val="480"/>
              </a:spcBef>
              <a:spcAft>
                <a:spcPts val="0"/>
              </a:spcAft>
              <a:buClr>
                <a:srgbClr val="000099"/>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65" name="Google Shape;65;p9"/>
          <p:cNvSpPr txBox="1"/>
          <p:nvPr/>
        </p:nvSpPr>
        <p:spPr>
          <a:xfrm>
            <a:off x="1717675" y="1789112"/>
            <a:ext cx="6527800" cy="66833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Balthazar"/>
              <a:buNone/>
            </a:pPr>
            <a:r>
              <a:rPr b="1" i="0" lang="en-US" sz="3600" u="none">
                <a:solidFill>
                  <a:schemeClr val="dk2"/>
                </a:solidFill>
                <a:latin typeface="Balthazar"/>
                <a:ea typeface="Balthazar"/>
                <a:cs typeface="Balthazar"/>
                <a:sym typeface="Balthazar"/>
              </a:rPr>
              <a:t>FY2003 Status report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 name="Shape 69"/>
        <p:cNvGrpSpPr/>
        <p:nvPr/>
      </p:nvGrpSpPr>
      <p:grpSpPr>
        <a:xfrm>
          <a:off x="0" y="0"/>
          <a:ext cx="0" cy="0"/>
          <a:chOff x="0" y="0"/>
          <a:chExt cx="0" cy="0"/>
        </a:xfrm>
      </p:grpSpPr>
      <p:sp>
        <p:nvSpPr>
          <p:cNvPr id="70" name="Google Shape;70;p10"/>
          <p:cNvSpPr txBox="1"/>
          <p:nvPr>
            <p:ph idx="1" type="body"/>
          </p:nvPr>
        </p:nvSpPr>
        <p:spPr>
          <a:xfrm>
            <a:off x="287337" y="2708275"/>
            <a:ext cx="8107362" cy="37099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99"/>
              </a:buClr>
              <a:buSzPts val="2800"/>
              <a:buFont typeface="Arial"/>
              <a:buChar char="•"/>
            </a:pPr>
            <a:r>
              <a:rPr b="0" i="0" lang="en-US" sz="2800" u="none">
                <a:solidFill>
                  <a:srgbClr val="000099"/>
                </a:solidFill>
                <a:latin typeface="Arial"/>
                <a:ea typeface="Arial"/>
                <a:cs typeface="Arial"/>
                <a:sym typeface="Arial"/>
              </a:rPr>
              <a:t>“Official” Swift High School Status</a:t>
            </a:r>
            <a:endParaRPr/>
          </a:p>
          <a:p>
            <a:pPr indent="-285750" lvl="1" marL="742950" marR="0" rtl="0" algn="l">
              <a:lnSpc>
                <a:spcPct val="100000"/>
              </a:lnSpc>
              <a:spcBef>
                <a:spcPts val="480"/>
              </a:spcBef>
              <a:spcAft>
                <a:spcPts val="0"/>
              </a:spcAft>
              <a:buClr>
                <a:schemeClr val="dk1"/>
              </a:buClr>
              <a:buSzPts val="2400"/>
              <a:buFont typeface="Arial Narrow"/>
              <a:buChar char="–"/>
            </a:pPr>
            <a:r>
              <a:rPr b="0" i="0" lang="en-US" sz="2400" u="none" cap="none" strike="noStrike">
                <a:solidFill>
                  <a:schemeClr val="dk1"/>
                </a:solidFill>
                <a:latin typeface="Arial Narrow"/>
                <a:ea typeface="Arial Narrow"/>
                <a:cs typeface="Arial Narrow"/>
                <a:sym typeface="Arial Narrow"/>
              </a:rPr>
              <a:t>We seem to have lost regular contact with C. J. Rodkey who works at the Keystone Oaks High School in Pennsylvania</a:t>
            </a:r>
            <a:endParaRPr/>
          </a:p>
          <a:p>
            <a:pPr indent="-285750" lvl="1" marL="742950" marR="0" rtl="0" algn="l">
              <a:lnSpc>
                <a:spcPct val="100000"/>
              </a:lnSpc>
              <a:spcBef>
                <a:spcPts val="480"/>
              </a:spcBef>
              <a:spcAft>
                <a:spcPts val="0"/>
              </a:spcAft>
              <a:buClr>
                <a:schemeClr val="dk1"/>
              </a:buClr>
              <a:buSzPts val="2400"/>
              <a:buFont typeface="Arial Narrow"/>
              <a:buChar char="–"/>
            </a:pPr>
            <a:r>
              <a:rPr b="0" i="0" lang="en-US" sz="2400" u="none" cap="none" strike="noStrike">
                <a:solidFill>
                  <a:schemeClr val="dk1"/>
                </a:solidFill>
                <a:latin typeface="Arial Narrow"/>
                <a:ea typeface="Arial Narrow"/>
                <a:cs typeface="Arial Narrow"/>
                <a:sym typeface="Arial Narrow"/>
              </a:rPr>
              <a:t>He did not apply to be an EA – missed the deadline</a:t>
            </a:r>
            <a:endParaRPr/>
          </a:p>
          <a:p>
            <a:pPr indent="-285750" lvl="1" marL="742950" marR="0" rtl="0" algn="l">
              <a:lnSpc>
                <a:spcPct val="100000"/>
              </a:lnSpc>
              <a:spcBef>
                <a:spcPts val="480"/>
              </a:spcBef>
              <a:spcAft>
                <a:spcPts val="0"/>
              </a:spcAft>
              <a:buClr>
                <a:schemeClr val="dk1"/>
              </a:buClr>
              <a:buSzPts val="2400"/>
              <a:buFont typeface="Arial Narrow"/>
              <a:buChar char="–"/>
            </a:pPr>
            <a:r>
              <a:rPr b="0" i="0" lang="en-US" sz="2400" u="none" cap="none" strike="noStrike">
                <a:solidFill>
                  <a:schemeClr val="dk1"/>
                </a:solidFill>
                <a:latin typeface="Arial Narrow"/>
                <a:ea typeface="Arial Narrow"/>
                <a:cs typeface="Arial Narrow"/>
                <a:sym typeface="Arial Narrow"/>
              </a:rPr>
              <a:t>We need someone nearby to restart this interface and see what we can do for them and what they would like to do</a:t>
            </a:r>
            <a:endParaRPr/>
          </a:p>
          <a:p>
            <a:pPr indent="-285750" lvl="1" marL="742950" marR="0" rtl="0" algn="l">
              <a:lnSpc>
                <a:spcPct val="100000"/>
              </a:lnSpc>
              <a:spcBef>
                <a:spcPts val="480"/>
              </a:spcBef>
              <a:spcAft>
                <a:spcPts val="0"/>
              </a:spcAft>
              <a:buClr>
                <a:schemeClr val="dk1"/>
              </a:buClr>
              <a:buSzPts val="2400"/>
              <a:buFont typeface="Arial Narrow"/>
              <a:buChar char="–"/>
            </a:pPr>
            <a:r>
              <a:rPr b="0" i="0" lang="en-US" sz="2400" u="none" cap="none" strike="noStrike">
                <a:solidFill>
                  <a:schemeClr val="dk1"/>
                </a:solidFill>
                <a:latin typeface="Arial Narrow"/>
                <a:ea typeface="Arial Narrow"/>
                <a:cs typeface="Arial Narrow"/>
                <a:sym typeface="Arial Narrow"/>
              </a:rPr>
              <a:t>Any volunteers?</a:t>
            </a:r>
            <a:endParaRPr/>
          </a:p>
          <a:p>
            <a:pPr indent="-190500" lvl="0" marL="342900" marR="0" rtl="0" algn="l">
              <a:lnSpc>
                <a:spcPct val="100000"/>
              </a:lnSpc>
              <a:spcBef>
                <a:spcPts val="480"/>
              </a:spcBef>
              <a:spcAft>
                <a:spcPts val="0"/>
              </a:spcAft>
              <a:buClr>
                <a:srgbClr val="000099"/>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1" name="Google Shape;71;p10"/>
          <p:cNvSpPr txBox="1"/>
          <p:nvPr/>
        </p:nvSpPr>
        <p:spPr>
          <a:xfrm>
            <a:off x="1717675" y="1789112"/>
            <a:ext cx="6527800" cy="66833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Balthazar"/>
              <a:buNone/>
            </a:pPr>
            <a:r>
              <a:rPr b="1" i="0" lang="en-US" sz="3600" u="none">
                <a:solidFill>
                  <a:schemeClr val="dk2"/>
                </a:solidFill>
                <a:latin typeface="Balthazar"/>
                <a:ea typeface="Balthazar"/>
                <a:cs typeface="Balthazar"/>
                <a:sym typeface="Balthazar"/>
              </a:rPr>
              <a:t>FY2003 Status report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sp>
        <p:nvSpPr>
          <p:cNvPr id="76" name="Google Shape;76;p11"/>
          <p:cNvSpPr txBox="1"/>
          <p:nvPr>
            <p:ph idx="1" type="body"/>
          </p:nvPr>
        </p:nvSpPr>
        <p:spPr>
          <a:xfrm>
            <a:off x="685800" y="2500312"/>
            <a:ext cx="7772400" cy="37401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99"/>
              </a:buClr>
              <a:buSzPts val="2000"/>
              <a:buFont typeface="Arial"/>
              <a:buChar char="•"/>
            </a:pPr>
            <a:r>
              <a:rPr b="0" i="0" lang="en-US" sz="2000" u="none">
                <a:solidFill>
                  <a:srgbClr val="000099"/>
                </a:solidFill>
                <a:latin typeface="Arial"/>
                <a:ea typeface="Arial"/>
                <a:cs typeface="Arial"/>
                <a:sym typeface="Arial"/>
              </a:rPr>
              <a:t>Find out rules for NASA contests – still in progress by LRC</a:t>
            </a:r>
            <a:endParaRPr/>
          </a:p>
          <a:p>
            <a:pPr indent="-342900" lvl="0" marL="342900" marR="0" rtl="0" algn="l">
              <a:lnSpc>
                <a:spcPct val="90000"/>
              </a:lnSpc>
              <a:spcBef>
                <a:spcPts val="400"/>
              </a:spcBef>
              <a:spcAft>
                <a:spcPts val="0"/>
              </a:spcAft>
              <a:buClr>
                <a:srgbClr val="000099"/>
              </a:buClr>
              <a:buSzPts val="2000"/>
              <a:buFont typeface="Arial"/>
              <a:buChar char="•"/>
            </a:pPr>
            <a:r>
              <a:rPr b="0" i="0" lang="en-US" sz="2000" u="none">
                <a:solidFill>
                  <a:srgbClr val="000099"/>
                </a:solidFill>
                <a:latin typeface="Arial"/>
                <a:ea typeface="Arial"/>
                <a:cs typeface="Arial"/>
                <a:sym typeface="Arial"/>
              </a:rPr>
              <a:t>See if we can get into “Current Science” – still in progress by Phil Plait </a:t>
            </a:r>
            <a:endParaRPr/>
          </a:p>
          <a:p>
            <a:pPr indent="-285750" lvl="1" marL="742950" marR="0" rtl="0" algn="l">
              <a:lnSpc>
                <a:spcPct val="90000"/>
              </a:lnSpc>
              <a:spcBef>
                <a:spcPts val="360"/>
              </a:spcBef>
              <a:spcAft>
                <a:spcPts val="0"/>
              </a:spcAft>
              <a:buClr>
                <a:schemeClr val="dk1"/>
              </a:buClr>
              <a:buSzPts val="1800"/>
              <a:buFont typeface="Arial Narrow"/>
              <a:buChar char="–"/>
            </a:pPr>
            <a:r>
              <a:rPr b="1" i="0" lang="en-US" sz="1800" u="none" cap="none" strike="noStrike">
                <a:solidFill>
                  <a:schemeClr val="dk1"/>
                </a:solidFill>
                <a:latin typeface="Arial Narrow"/>
                <a:ea typeface="Arial Narrow"/>
                <a:cs typeface="Arial Narrow"/>
                <a:sym typeface="Arial Narrow"/>
              </a:rPr>
              <a:t>Mercury published Plait’s article about Swift in Sept/Oct issue</a:t>
            </a:r>
            <a:endParaRPr/>
          </a:p>
          <a:p>
            <a:pPr indent="-285750" lvl="1" marL="742950" marR="0" rtl="0" algn="l">
              <a:lnSpc>
                <a:spcPct val="90000"/>
              </a:lnSpc>
              <a:spcBef>
                <a:spcPts val="360"/>
              </a:spcBef>
              <a:spcAft>
                <a:spcPts val="0"/>
              </a:spcAft>
              <a:buClr>
                <a:schemeClr val="dk1"/>
              </a:buClr>
              <a:buSzPts val="1800"/>
              <a:buFont typeface="Arial Narrow"/>
              <a:buChar char="–"/>
            </a:pPr>
            <a:r>
              <a:rPr b="1" i="0" lang="en-US" sz="1800" u="none" cap="none" strike="noStrike">
                <a:solidFill>
                  <a:schemeClr val="dk1"/>
                </a:solidFill>
                <a:latin typeface="Arial Narrow"/>
                <a:ea typeface="Arial Narrow"/>
                <a:cs typeface="Arial Narrow"/>
                <a:sym typeface="Arial Narrow"/>
              </a:rPr>
              <a:t>Stardate Magazine is also publishing an article about Swift by Plait</a:t>
            </a:r>
            <a:endParaRPr/>
          </a:p>
          <a:p>
            <a:pPr indent="-342900" lvl="0" marL="342900" marR="0" rtl="0" algn="l">
              <a:lnSpc>
                <a:spcPct val="90000"/>
              </a:lnSpc>
              <a:spcBef>
                <a:spcPts val="400"/>
              </a:spcBef>
              <a:spcAft>
                <a:spcPts val="0"/>
              </a:spcAft>
              <a:buClr>
                <a:srgbClr val="000099"/>
              </a:buClr>
              <a:buSzPts val="2000"/>
              <a:buFont typeface="Arial"/>
              <a:buChar char="•"/>
            </a:pPr>
            <a:r>
              <a:rPr b="0" i="0" lang="en-US" sz="2000" u="none">
                <a:solidFill>
                  <a:srgbClr val="000099"/>
                </a:solidFill>
                <a:latin typeface="Arial"/>
                <a:ea typeface="Arial"/>
                <a:cs typeface="Arial"/>
                <a:sym typeface="Arial"/>
              </a:rPr>
              <a:t>See if Brokers will find reviewers for us – will not be done</a:t>
            </a:r>
            <a:endParaRPr/>
          </a:p>
          <a:p>
            <a:pPr indent="-285750" lvl="1" marL="742950" marR="0" rtl="0" algn="l">
              <a:lnSpc>
                <a:spcPct val="90000"/>
              </a:lnSpc>
              <a:spcBef>
                <a:spcPts val="360"/>
              </a:spcBef>
              <a:spcAft>
                <a:spcPts val="0"/>
              </a:spcAft>
              <a:buClr>
                <a:schemeClr val="dk1"/>
              </a:buClr>
              <a:buSzPts val="1800"/>
              <a:buFont typeface="Arial Narrow"/>
              <a:buChar char="–"/>
            </a:pPr>
            <a:r>
              <a:rPr b="1" i="0" lang="en-US" sz="1800" u="none" cap="none" strike="noStrike">
                <a:solidFill>
                  <a:schemeClr val="dk1"/>
                </a:solidFill>
                <a:latin typeface="Arial Narrow"/>
                <a:ea typeface="Arial Narrow"/>
                <a:cs typeface="Arial Narrow"/>
                <a:sym typeface="Arial Narrow"/>
              </a:rPr>
              <a:t>WestEd is finding reviewers instead</a:t>
            </a:r>
            <a:endParaRPr/>
          </a:p>
          <a:p>
            <a:pPr indent="-285750" lvl="1" marL="742950" marR="0" rtl="0" algn="l">
              <a:lnSpc>
                <a:spcPct val="90000"/>
              </a:lnSpc>
              <a:spcBef>
                <a:spcPts val="360"/>
              </a:spcBef>
              <a:spcAft>
                <a:spcPts val="0"/>
              </a:spcAft>
              <a:buClr>
                <a:schemeClr val="dk1"/>
              </a:buClr>
              <a:buSzPts val="1800"/>
              <a:buFont typeface="Arial Narrow"/>
              <a:buChar char="–"/>
            </a:pPr>
            <a:r>
              <a:rPr b="1" i="0" lang="en-US" sz="1800" u="none" cap="none" strike="noStrike">
                <a:solidFill>
                  <a:schemeClr val="dk1"/>
                </a:solidFill>
                <a:latin typeface="Arial Narrow"/>
                <a:ea typeface="Arial Narrow"/>
                <a:cs typeface="Arial Narrow"/>
                <a:sym typeface="Arial Narrow"/>
              </a:rPr>
              <a:t>Newton’s Laws focus group having debrief telecon in November 2003</a:t>
            </a:r>
            <a:endParaRPr/>
          </a:p>
          <a:p>
            <a:pPr indent="-342900" lvl="0" marL="342900" marR="0" rtl="0" algn="l">
              <a:lnSpc>
                <a:spcPct val="90000"/>
              </a:lnSpc>
              <a:spcBef>
                <a:spcPts val="400"/>
              </a:spcBef>
              <a:spcAft>
                <a:spcPts val="0"/>
              </a:spcAft>
              <a:buClr>
                <a:srgbClr val="000099"/>
              </a:buClr>
              <a:buSzPts val="2000"/>
              <a:buFont typeface="Arial"/>
              <a:buChar char="•"/>
            </a:pPr>
            <a:r>
              <a:rPr b="0" i="0" lang="en-US" sz="2000" u="none">
                <a:solidFill>
                  <a:srgbClr val="000099"/>
                </a:solidFill>
                <a:latin typeface="Arial"/>
                <a:ea typeface="Arial"/>
                <a:cs typeface="Arial"/>
                <a:sym typeface="Arial"/>
              </a:rPr>
              <a:t>Look into Association of Astronomy Educators – DONE</a:t>
            </a:r>
            <a:endParaRPr/>
          </a:p>
          <a:p>
            <a:pPr indent="-342900" lvl="0" marL="342900" marR="0" rtl="0" algn="l">
              <a:lnSpc>
                <a:spcPct val="90000"/>
              </a:lnSpc>
              <a:spcBef>
                <a:spcPts val="400"/>
              </a:spcBef>
              <a:spcAft>
                <a:spcPts val="0"/>
              </a:spcAft>
              <a:buClr>
                <a:srgbClr val="000099"/>
              </a:buClr>
              <a:buSzPts val="2000"/>
              <a:buFont typeface="Arial"/>
              <a:buChar char="•"/>
            </a:pPr>
            <a:r>
              <a:rPr b="0" i="1" lang="en-US" sz="2000" u="none">
                <a:solidFill>
                  <a:srgbClr val="000099"/>
                </a:solidFill>
                <a:latin typeface="Arial"/>
                <a:ea typeface="Arial"/>
                <a:cs typeface="Arial"/>
                <a:sym typeface="Arial"/>
              </a:rPr>
              <a:t>Find out</a:t>
            </a:r>
            <a:r>
              <a:rPr b="0" i="0" lang="en-US" sz="2000" u="none">
                <a:solidFill>
                  <a:srgbClr val="000099"/>
                </a:solidFill>
                <a:latin typeface="Arial"/>
                <a:ea typeface="Arial"/>
                <a:cs typeface="Arial"/>
                <a:sym typeface="Arial"/>
              </a:rPr>
              <a:t> (Who’s reviewing the material for NASA OSS? Scientists? Educators?  (both). Should those reviewing the material be present at the educator workshops? ) - DONE</a:t>
            </a:r>
            <a:endParaRPr/>
          </a:p>
        </p:txBody>
      </p:sp>
      <p:sp>
        <p:nvSpPr>
          <p:cNvPr id="77" name="Google Shape;77;p11"/>
          <p:cNvSpPr txBox="1"/>
          <p:nvPr/>
        </p:nvSpPr>
        <p:spPr>
          <a:xfrm>
            <a:off x="757237" y="1662112"/>
            <a:ext cx="7635875" cy="609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Balthazar"/>
              <a:buNone/>
            </a:pPr>
            <a:r>
              <a:rPr b="1" i="0" lang="en-US" sz="3600" u="none">
                <a:solidFill>
                  <a:schemeClr val="dk2"/>
                </a:solidFill>
                <a:latin typeface="Balthazar"/>
                <a:ea typeface="Balthazar"/>
                <a:cs typeface="Balthazar"/>
                <a:sym typeface="Balthazar"/>
              </a:rPr>
              <a:t>Action Items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2"/>
          <p:cNvSpPr txBox="1"/>
          <p:nvPr/>
        </p:nvSpPr>
        <p:spPr>
          <a:xfrm>
            <a:off x="803275" y="1720850"/>
            <a:ext cx="7635875" cy="609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Balthazar"/>
              <a:buNone/>
            </a:pPr>
            <a:r>
              <a:rPr b="1" i="0" lang="en-US" sz="3600" u="none">
                <a:solidFill>
                  <a:schemeClr val="dk2"/>
                </a:solidFill>
                <a:latin typeface="Balthazar"/>
                <a:ea typeface="Balthazar"/>
                <a:cs typeface="Balthazar"/>
                <a:sym typeface="Balthazar"/>
              </a:rPr>
              <a:t>Newton’s Laws Reviews</a:t>
            </a:r>
            <a:endParaRPr/>
          </a:p>
        </p:txBody>
      </p:sp>
      <p:pic>
        <p:nvPicPr>
          <p:cNvPr id="83" name="Google Shape;83;p12"/>
          <p:cNvPicPr preferRelativeResize="0"/>
          <p:nvPr/>
        </p:nvPicPr>
        <p:blipFill rotWithShape="1">
          <a:blip r:embed="rId3">
            <a:alphaModFix/>
          </a:blip>
          <a:srcRect b="0" l="0" r="0" t="0"/>
          <a:stretch/>
        </p:blipFill>
        <p:spPr>
          <a:xfrm>
            <a:off x="698500" y="-1554162"/>
            <a:ext cx="7745412" cy="9966325"/>
          </a:xfrm>
          <a:prstGeom prst="rect">
            <a:avLst/>
          </a:prstGeom>
          <a:noFill/>
          <a:ln>
            <a:noFill/>
          </a:ln>
        </p:spPr>
      </p:pic>
      <p:pic>
        <p:nvPicPr>
          <p:cNvPr id="84" name="Google Shape;84;p12"/>
          <p:cNvPicPr preferRelativeResize="0"/>
          <p:nvPr/>
        </p:nvPicPr>
        <p:blipFill rotWithShape="1">
          <a:blip r:embed="rId4">
            <a:alphaModFix/>
          </a:blip>
          <a:srcRect b="0" l="0" r="0" t="0"/>
          <a:stretch/>
        </p:blipFill>
        <p:spPr>
          <a:xfrm>
            <a:off x="503237" y="2455862"/>
            <a:ext cx="8242300" cy="42878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ank Presentation">
  <a:themeElements>
    <a:clrScheme name="Blank Presentatio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