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Tahom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6" roundtripDataSignature="AMtx7miQvftWomcUZhSZQgk7sNqiTMDu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ahoma-bold.fntdata"/><Relationship Id="rId12" Type="http://schemas.openxmlformats.org/officeDocument/2006/relationships/slide" Target="slides/slide7.xml"/><Relationship Id="rId34" Type="http://schemas.openxmlformats.org/officeDocument/2006/relationships/font" Target="fonts/Tahom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9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" name="Google Shape;1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096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381000"/>
            <a:ext cx="15049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9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3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4.jpg"/><Relationship Id="rId5" Type="http://schemas.openxmlformats.org/officeDocument/2006/relationships/image" Target="../media/image27.jpg"/><Relationship Id="rId6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.jpg"/><Relationship Id="rId10" Type="http://schemas.openxmlformats.org/officeDocument/2006/relationships/image" Target="../media/image42.jpg"/><Relationship Id="rId9" Type="http://schemas.openxmlformats.org/officeDocument/2006/relationships/image" Target="../media/image25.png"/><Relationship Id="rId5" Type="http://schemas.openxmlformats.org/officeDocument/2006/relationships/image" Target="../media/image44.jpg"/><Relationship Id="rId6" Type="http://schemas.openxmlformats.org/officeDocument/2006/relationships/image" Target="../media/image35.jpg"/><Relationship Id="rId7" Type="http://schemas.openxmlformats.org/officeDocument/2006/relationships/oleObject" Target="../embeddings/oleObject1.bin"/><Relationship Id="rId8" Type="http://schemas.openxmlformats.org/officeDocument/2006/relationships/oleObject" Target="../embeddings/oleObject1.bin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4.jp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.jpg"/><Relationship Id="rId5" Type="http://schemas.openxmlformats.org/officeDocument/2006/relationships/image" Target="../media/image33.jp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2.bin"/><Relationship Id="rId8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8.jpg"/><Relationship Id="rId5" Type="http://schemas.openxmlformats.org/officeDocument/2006/relationships/image" Target="../media/image41.jpg"/><Relationship Id="rId6" Type="http://schemas.openxmlformats.org/officeDocument/2006/relationships/image" Target="../media/image40.jpg"/><Relationship Id="rId7" Type="http://schemas.openxmlformats.org/officeDocument/2006/relationships/image" Target="../media/image4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5.jp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" name="Google Shape;38;p1"/>
          <p:cNvSpPr txBox="1"/>
          <p:nvPr>
            <p:ph type="ctrTitle"/>
          </p:nvPr>
        </p:nvSpPr>
        <p:spPr>
          <a:xfrm>
            <a:off x="5029200" y="1447800"/>
            <a:ext cx="37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Invisible Universe</a:t>
            </a:r>
            <a:endParaRPr/>
          </a:p>
        </p:txBody>
      </p:sp>
      <p:sp>
        <p:nvSpPr>
          <p:cNvPr id="39" name="Google Shape;39;p1"/>
          <p:cNvSpPr txBox="1"/>
          <p:nvPr>
            <p:ph idx="1" type="subTitle"/>
          </p:nvPr>
        </p:nvSpPr>
        <p:spPr>
          <a:xfrm>
            <a:off x="5105400" y="3810000"/>
            <a:ext cx="3657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Sonoma State University</a:t>
            </a:r>
            <a:endParaRPr/>
          </a:p>
        </p:txBody>
      </p:sp>
      <p:pic>
        <p:nvPicPr>
          <p:cNvPr descr="Swift spacecraft with burst going off in the background.&#10;    Credit: Spectrum Astro" id="40" name="Google Shape;4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066800"/>
            <a:ext cx="3833812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GEMS Series</a:t>
            </a:r>
            <a:endParaRPr/>
          </a:p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9144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Explorations in Math and Science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has developed over 70 educators guides for use in classrooms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guides are tested in the classroom nationwide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 with clear step-by-step instructions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Assessment suggestions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Ideas for further investigations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1"/>
          <p:cNvSpPr txBox="1"/>
          <p:nvPr>
            <p:ph type="title"/>
          </p:nvPr>
        </p:nvSpPr>
        <p:spPr>
          <a:xfrm>
            <a:off x="762000" y="3810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Invisible Universe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electromagnetic spectrum from radio waves to gamma rays…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1143000" y="15240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workbook and teachers guide inspired by the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mission and developed in collaboration with the GEMS Program.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 in this book: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1: Comparing Wave Makers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2: Invisible Light Sources and Detectors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3: Putting the Electromagnetic Spectrum Together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4: Tour of the Invisible Universe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5: The Most Powerful Explosions in the Universe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" name="Google Shape;151;p12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810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Invisible Universe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electromagnetic spectrum from radio waves to gamma rays…</a:t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5181600" y="1828800"/>
            <a:ext cx="3733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Invisible Universe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1219200" y="1828800"/>
            <a:ext cx="3733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Visible Universe</a:t>
            </a:r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286000"/>
            <a:ext cx="29337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/>
          <p:nvPr/>
        </p:nvSpPr>
        <p:spPr>
          <a:xfrm>
            <a:off x="5486400" y="2286000"/>
            <a:ext cx="2895600" cy="3200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3"/>
          <p:cNvSpPr txBox="1"/>
          <p:nvPr>
            <p:ph type="title"/>
          </p:nvPr>
        </p:nvSpPr>
        <p:spPr>
          <a:xfrm>
            <a:off x="762000" y="3048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1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990600" y="13716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1: Comparing Wave Makers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series of news flashes set the stage for the unit by introducing the mystery of gamma-ray bursts.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work toward understanding gamma rays as very high energy waves, students first investigate properties of simple waves produced in different media.</a:t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267200"/>
            <a:ext cx="5867400" cy="178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4200" y="4267200"/>
            <a:ext cx="18288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4"/>
          <p:cNvSpPr txBox="1"/>
          <p:nvPr>
            <p:ph type="title"/>
          </p:nvPr>
        </p:nvSpPr>
        <p:spPr>
          <a:xfrm>
            <a:off x="838200" y="3048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2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914400" y="13716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2: Invisible Light Sources and Detectors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work at different learning stations to explore different kinds of light energy and how they can be detected, emitted, and absorbed.</a:t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3505200"/>
            <a:ext cx="22860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124200"/>
            <a:ext cx="2095500" cy="15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9800" y="4191000"/>
            <a:ext cx="2520950" cy="172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5"/>
          <p:cNvSpPr txBox="1"/>
          <p:nvPr>
            <p:ph type="title"/>
          </p:nvPr>
        </p:nvSpPr>
        <p:spPr>
          <a:xfrm>
            <a:off x="762000" y="304800"/>
            <a:ext cx="655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3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43000" y="12954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3: Putting the Electromagnetic Spectrum Together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activity, students have an opportunity to sort cards that contain information about the main regions of the electromagnetic spectrum.</a:t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352800"/>
            <a:ext cx="79438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6"/>
          <p:cNvSpPr txBox="1"/>
          <p:nvPr>
            <p:ph type="title"/>
          </p:nvPr>
        </p:nvSpPr>
        <p:spPr>
          <a:xfrm>
            <a:off x="838200" y="304800"/>
            <a:ext cx="647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4</a:t>
            </a:r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3000" y="13716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4: Tour of the Invisible Universe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presentation is intended to help students improve their understanding of objects in the Universe, including those connected with gamma-ray bursts.</a:t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3200400"/>
            <a:ext cx="22288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3629025"/>
            <a:ext cx="23431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4295775"/>
            <a:ext cx="21240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62000" y="1524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762000" y="304800"/>
            <a:ext cx="647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5</a:t>
            </a:r>
            <a:endParaRPr/>
          </a:p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1066800" y="1371600"/>
            <a:ext cx="746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5: The Most Powerful Explosions in the Universe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return to the gamma-ray burst mystery that opened the unit. Since it is so difficult for anyone to grasp the amount of energy unleashed every day in space, students climb a mental ladder of  “energetic events.”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762000" y="6096000"/>
            <a:ext cx="8153400" cy="152400"/>
          </a:xfrm>
          <a:prstGeom prst="rect">
            <a:avLst/>
          </a:prstGeom>
          <a:solidFill>
            <a:srgbClr val="0066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343400"/>
            <a:ext cx="63658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3800475"/>
            <a:ext cx="16605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2800" y="4224337"/>
            <a:ext cx="1782762" cy="1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/>
          <p:nvPr/>
        </p:nvSpPr>
        <p:spPr>
          <a:xfrm>
            <a:off x="2438400" y="4638675"/>
            <a:ext cx="785812" cy="4714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257800" y="4638675"/>
            <a:ext cx="785812" cy="4714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3" name="Google Shape;233;p18"/>
          <p:cNvSpPr txBox="1"/>
          <p:nvPr>
            <p:ph type="title"/>
          </p:nvPr>
        </p:nvSpPr>
        <p:spPr>
          <a:xfrm>
            <a:off x="1066800" y="609600"/>
            <a:ext cx="5791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2 - Sources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990600" y="175260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Name some visible sources of light in the room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685800" y="365760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Is the screen at the front of the room a light source?</a:t>
            </a:r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1905000" y="4953000"/>
            <a:ext cx="5943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 Sources of light are objects that emit light energy</a:t>
            </a: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1676400" y="2209800"/>
            <a:ext cx="1196975" cy="1371600"/>
            <a:chOff x="1056" y="1392"/>
            <a:chExt cx="754" cy="864"/>
          </a:xfrm>
        </p:grpSpPr>
        <p:pic>
          <p:nvPicPr>
            <p:cNvPr id="238" name="Google Shape;23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9" y="1632"/>
              <a:ext cx="592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8"/>
            <p:cNvSpPr txBox="1"/>
            <p:nvPr/>
          </p:nvSpPr>
          <p:spPr>
            <a:xfrm>
              <a:off x="1056" y="1392"/>
              <a:ext cx="75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Flashlight</a:t>
              </a:r>
              <a:endParaRPr/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3810000" y="2438400"/>
            <a:ext cx="1463675" cy="1146175"/>
            <a:chOff x="2448" y="1536"/>
            <a:chExt cx="922" cy="722"/>
          </a:xfrm>
        </p:grpSpPr>
        <p:pic>
          <p:nvPicPr>
            <p:cNvPr descr="LP®130" id="241" name="Google Shape;241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48" y="1776"/>
              <a:ext cx="922" cy="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8"/>
            <p:cNvSpPr txBox="1"/>
            <p:nvPr/>
          </p:nvSpPr>
          <p:spPr>
            <a:xfrm>
              <a:off x="2544" y="1536"/>
              <a:ext cx="70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Projector</a:t>
              </a:r>
              <a:endParaRPr/>
            </a:p>
          </p:txBody>
        </p:sp>
      </p:grpSp>
      <p:grpSp>
        <p:nvGrpSpPr>
          <p:cNvPr id="243" name="Google Shape;243;p18"/>
          <p:cNvGrpSpPr/>
          <p:nvPr/>
        </p:nvGrpSpPr>
        <p:grpSpPr>
          <a:xfrm>
            <a:off x="5997575" y="2220912"/>
            <a:ext cx="1797050" cy="1385887"/>
            <a:chOff x="3778" y="1399"/>
            <a:chExt cx="1132" cy="873"/>
          </a:xfrm>
        </p:grpSpPr>
        <p:pic>
          <p:nvPicPr>
            <p:cNvPr descr="[Product]" id="244" name="Google Shape;244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40" y="1648"/>
              <a:ext cx="624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8"/>
            <p:cNvSpPr txBox="1"/>
            <p:nvPr/>
          </p:nvSpPr>
          <p:spPr>
            <a:xfrm>
              <a:off x="3778" y="1399"/>
              <a:ext cx="11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Laptop Monitor</a:t>
              </a:r>
              <a:endParaRPr/>
            </a:p>
          </p:txBody>
        </p:sp>
      </p:grpSp>
      <p:sp>
        <p:nvSpPr>
          <p:cNvPr id="246" name="Google Shape;246;p18"/>
          <p:cNvSpPr txBox="1"/>
          <p:nvPr/>
        </p:nvSpPr>
        <p:spPr>
          <a:xfrm>
            <a:off x="2743200" y="4038600"/>
            <a:ext cx="4222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seems to be emitting light?</a:t>
            </a:r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1371600" y="4419600"/>
            <a:ext cx="713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Oh, I see the screen is reflecting the light, not emitting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914400" y="1752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Can you tell me where there are light detectors in this room?</a:t>
            </a:r>
            <a:endParaRPr/>
          </a:p>
        </p:txBody>
      </p:sp>
      <p:sp>
        <p:nvSpPr>
          <p:cNvPr id="255" name="Google Shape;255;p19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2 - Detectors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762000" y="55626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Are there any other light detectors that you know of?</a:t>
            </a:r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>
            <a:off x="762000" y="3124200"/>
            <a:ext cx="2073275" cy="2209800"/>
            <a:chOff x="480" y="1968"/>
            <a:chExt cx="1306" cy="1392"/>
          </a:xfrm>
        </p:grpSpPr>
        <p:grpSp>
          <p:nvGrpSpPr>
            <p:cNvPr id="258" name="Google Shape;258;p19"/>
            <p:cNvGrpSpPr/>
            <p:nvPr/>
          </p:nvGrpSpPr>
          <p:grpSpPr>
            <a:xfrm>
              <a:off x="624" y="2640"/>
              <a:ext cx="806" cy="720"/>
              <a:chOff x="4656" y="1824"/>
              <a:chExt cx="806" cy="720"/>
            </a:xfrm>
          </p:grpSpPr>
          <p:pic>
            <p:nvPicPr>
              <p:cNvPr id="259" name="Google Shape;259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56" y="1824"/>
                <a:ext cx="806" cy="60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0" name="Google Shape;260;p19"/>
              <p:cNvCxnSpPr/>
              <p:nvPr/>
            </p:nvCxnSpPr>
            <p:spPr>
              <a:xfrm flipH="1" rot="10800000">
                <a:off x="4656" y="2160"/>
                <a:ext cx="288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61" name="Google Shape;261;p19"/>
              <p:cNvCxnSpPr/>
              <p:nvPr/>
            </p:nvCxnSpPr>
            <p:spPr>
              <a:xfrm rot="10800000">
                <a:off x="5184" y="2160"/>
                <a:ext cx="192" cy="38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262" name="Google Shape;262;p19"/>
            <p:cNvSpPr txBox="1"/>
            <p:nvPr/>
          </p:nvSpPr>
          <p:spPr>
            <a:xfrm>
              <a:off x="480" y="1968"/>
              <a:ext cx="1306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Those two openings on either side of our noses!</a:t>
              </a:r>
              <a:endParaRPr/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2908300" y="3048000"/>
            <a:ext cx="1511300" cy="2400300"/>
            <a:chOff x="1832" y="1920"/>
            <a:chExt cx="952" cy="1512"/>
          </a:xfrm>
        </p:grpSpPr>
        <p:grpSp>
          <p:nvGrpSpPr>
            <p:cNvPr id="264" name="Google Shape;264;p19"/>
            <p:cNvGrpSpPr/>
            <p:nvPr/>
          </p:nvGrpSpPr>
          <p:grpSpPr>
            <a:xfrm>
              <a:off x="1832" y="2328"/>
              <a:ext cx="912" cy="1104"/>
              <a:chOff x="1824" y="2016"/>
              <a:chExt cx="912" cy="1104"/>
            </a:xfrm>
          </p:grpSpPr>
          <p:pic>
            <p:nvPicPr>
              <p:cNvPr id="265" name="Google Shape;265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24" y="2208"/>
                <a:ext cx="912" cy="91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Google Shape;266;p19"/>
              <p:cNvCxnSpPr/>
              <p:nvPr/>
            </p:nvCxnSpPr>
            <p:spPr>
              <a:xfrm flipH="1">
                <a:off x="2256" y="2016"/>
                <a:ext cx="144" cy="288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267" name="Google Shape;267;p19"/>
            <p:cNvSpPr txBox="1"/>
            <p:nvPr/>
          </p:nvSpPr>
          <p:spPr>
            <a:xfrm>
              <a:off x="1872" y="1920"/>
              <a:ext cx="91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Solar Calculators</a:t>
              </a:r>
              <a:endParaRPr/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4267200" y="2819400"/>
            <a:ext cx="2378075" cy="2641600"/>
            <a:chOff x="2688" y="1776"/>
            <a:chExt cx="1498" cy="1664"/>
          </a:xfrm>
        </p:grpSpPr>
        <p:graphicFrame>
          <p:nvGraphicFramePr>
            <p:cNvPr id="269" name="Google Shape;269;p19"/>
            <p:cNvGraphicFramePr/>
            <p:nvPr/>
          </p:nvGraphicFramePr>
          <p:xfrm>
            <a:off x="2928" y="2304"/>
            <a:ext cx="944" cy="1136"/>
          </p:xfrm>
          <a:graphic>
            <a:graphicData uri="http://schemas.openxmlformats.org/presentationml/2006/ole">
              <mc:AlternateContent>
                <mc:Choice Requires="v">
                  <p:oleObj r:id="rId7" imgH="1136" imgW="944" progId="Photoshop.Image.7" spid="_x0000_s1">
                    <p:embed/>
                  </p:oleObj>
                </mc:Choice>
                <mc:Fallback>
                  <p:oleObj r:id="rId8" imgH="1136" imgW="944" progId="Photoshop.Image.7">
                    <p:embed/>
                    <p:pic>
                      <p:nvPicPr>
                        <p:cNvPr id="269" name="Google Shape;269;p19"/>
                        <p:cNvPicPr preferRelativeResize="0"/>
                        <p:nvPr/>
                      </p:nvPicPr>
                      <p:blipFill rotWithShape="1">
                        <a:blip r:embed="rId9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928" y="2304"/>
                          <a:ext cx="944" cy="1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0" name="Google Shape;270;p19"/>
            <p:cNvCxnSpPr/>
            <p:nvPr/>
          </p:nvCxnSpPr>
          <p:spPr>
            <a:xfrm>
              <a:off x="3264" y="2208"/>
              <a:ext cx="240" cy="6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1" name="Google Shape;271;p19"/>
            <p:cNvSpPr txBox="1"/>
            <p:nvPr/>
          </p:nvSpPr>
          <p:spPr>
            <a:xfrm>
              <a:off x="2688" y="1776"/>
              <a:ext cx="1498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Motion Sensitive Light Switches</a:t>
              </a:r>
              <a:endParaRPr/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6424612" y="2944812"/>
            <a:ext cx="2171700" cy="2655887"/>
            <a:chOff x="4047" y="1855"/>
            <a:chExt cx="1368" cy="1673"/>
          </a:xfrm>
        </p:grpSpPr>
        <p:pic>
          <p:nvPicPr>
            <p:cNvPr id="273" name="Google Shape;273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47" y="2160"/>
              <a:ext cx="1368" cy="1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4" name="Google Shape;274;p19"/>
            <p:cNvCxnSpPr/>
            <p:nvPr/>
          </p:nvCxnSpPr>
          <p:spPr>
            <a:xfrm>
              <a:off x="4752" y="2064"/>
              <a:ext cx="303" cy="91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5" name="Google Shape;275;p19"/>
            <p:cNvSpPr txBox="1"/>
            <p:nvPr/>
          </p:nvSpPr>
          <p:spPr>
            <a:xfrm>
              <a:off x="4320" y="1855"/>
              <a:ext cx="67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Cameras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" name="Google Shape;47;p2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NASA E/PO Program at Sonoma State University</a:t>
            </a:r>
            <a:endParaRPr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914400" y="16764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group of ten people working collaboratively to educate the public about current and future NASA High Energy Astrophysics/Astronomy Missions.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" name="Google Shape;49;p2"/>
          <p:cNvGrpSpPr/>
          <p:nvPr/>
        </p:nvGrpSpPr>
        <p:grpSpPr>
          <a:xfrm>
            <a:off x="838200" y="3200400"/>
            <a:ext cx="2579687" cy="2667000"/>
            <a:chOff x="528" y="2256"/>
            <a:chExt cx="1529" cy="1502"/>
          </a:xfrm>
        </p:grpSpPr>
        <p:pic>
          <p:nvPicPr>
            <p:cNvPr id="50" name="Google Shape;5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8" y="2592"/>
              <a:ext cx="1529" cy="1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2"/>
            <p:cNvSpPr txBox="1"/>
            <p:nvPr/>
          </p:nvSpPr>
          <p:spPr>
            <a:xfrm>
              <a:off x="816" y="2256"/>
              <a:ext cx="875" cy="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GLAST</a:t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657600" y="3352800"/>
            <a:ext cx="2438400" cy="2424112"/>
            <a:chOff x="2400" y="2112"/>
            <a:chExt cx="1536" cy="1527"/>
          </a:xfrm>
        </p:grpSpPr>
        <p:pic>
          <p:nvPicPr>
            <p:cNvPr id="53" name="Google Shape;5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0" y="2112"/>
              <a:ext cx="1536" cy="1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2"/>
            <p:cNvSpPr txBox="1"/>
            <p:nvPr/>
          </p:nvSpPr>
          <p:spPr>
            <a:xfrm>
              <a:off x="2416" y="3312"/>
              <a:ext cx="149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XMM Newton</a:t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477000" y="2819400"/>
            <a:ext cx="2209800" cy="2819400"/>
            <a:chOff x="4080" y="1776"/>
            <a:chExt cx="1392" cy="1776"/>
          </a:xfrm>
        </p:grpSpPr>
        <p:pic>
          <p:nvPicPr>
            <p:cNvPr descr="Space Mysteries" id="56" name="Google Shape;56;p2"/>
            <p:cNvPicPr preferRelativeResize="0"/>
            <p:nvPr/>
          </p:nvPicPr>
          <p:blipFill rotWithShape="1">
            <a:blip r:embed="rId6">
              <a:alphaModFix/>
            </a:blip>
            <a:srcRect b="38490" l="33332" r="11428" t="9841"/>
            <a:stretch/>
          </p:blipFill>
          <p:spPr>
            <a:xfrm>
              <a:off x="4080" y="2544"/>
              <a:ext cx="1392" cy="10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2"/>
            <p:cNvSpPr txBox="1"/>
            <p:nvPr/>
          </p:nvSpPr>
          <p:spPr>
            <a:xfrm>
              <a:off x="4128" y="1776"/>
              <a:ext cx="1296" cy="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Space Mysteries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 Activity 2 – Transmitters and Shields</a:t>
            </a:r>
            <a:endParaRPr/>
          </a:p>
        </p:txBody>
      </p:sp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1143000" y="1752600"/>
            <a:ext cx="6172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What are some things that don’t allow light through?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safe to say these things “Shield the Light”?</a:t>
            </a:r>
            <a:endParaRPr/>
          </a:p>
        </p:txBody>
      </p:sp>
      <p:pic>
        <p:nvPicPr>
          <p:cNvPr id="284" name="Google Shape;28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0" y="4724400"/>
            <a:ext cx="1905000" cy="114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20"/>
          <p:cNvGraphicFramePr/>
          <p:nvPr/>
        </p:nvGraphicFramePr>
        <p:xfrm>
          <a:off x="7239000" y="1447800"/>
          <a:ext cx="1562100" cy="2641600"/>
        </p:xfrm>
        <a:graphic>
          <a:graphicData uri="http://schemas.openxmlformats.org/presentationml/2006/ole">
            <mc:AlternateContent>
              <mc:Choice Requires="v">
                <p:oleObj r:id="rId6" imgH="2641600" imgW="1562100" progId="Photoshop.Image.7" spid="_x0000_s1">
                  <p:embed/>
                </p:oleObj>
              </mc:Choice>
              <mc:Fallback>
                <p:oleObj r:id="rId7" imgH="2641600" imgW="1562100" progId="Photoshop.Image.7">
                  <p:embed/>
                  <p:pic>
                    <p:nvPicPr>
                      <p:cNvPr id="285" name="Google Shape;285;p20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239000" y="1447800"/>
                        <a:ext cx="15621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" name="Google Shape;286;p20"/>
          <p:cNvSpPr txBox="1"/>
          <p:nvPr/>
        </p:nvSpPr>
        <p:spPr>
          <a:xfrm>
            <a:off x="1219200" y="3505200"/>
            <a:ext cx="5715000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What are some materials we know of that do allow light to either completely or partially pass through it?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safe to say these things “Transmit the Light”?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21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– Invisible Sources</a:t>
            </a:r>
            <a:endParaRPr/>
          </a:p>
        </p:txBody>
      </p:sp>
      <p:sp>
        <p:nvSpPr>
          <p:cNvPr id="294" name="Google Shape;294;p21"/>
          <p:cNvSpPr txBox="1"/>
          <p:nvPr>
            <p:ph idx="1" type="body"/>
          </p:nvPr>
        </p:nvSpPr>
        <p:spPr>
          <a:xfrm>
            <a:off x="914400" y="19050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visible sources of light in the room there are many invisible sources of light too.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Can anyone name any invisible sources of light in the room?</a:t>
            </a:r>
            <a:endParaRPr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685800" y="3810000"/>
            <a:ext cx="1778000" cy="2241550"/>
            <a:chOff x="432" y="2400"/>
            <a:chExt cx="1120" cy="1412"/>
          </a:xfrm>
        </p:grpSpPr>
        <p:pic>
          <p:nvPicPr>
            <p:cNvPr id="296" name="Google Shape;29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" y="2824"/>
              <a:ext cx="1008" cy="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21"/>
            <p:cNvSpPr txBox="1"/>
            <p:nvPr/>
          </p:nvSpPr>
          <p:spPr>
            <a:xfrm>
              <a:off x="432" y="2400"/>
              <a:ext cx="112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Infrared Heat Lamps</a:t>
              </a:r>
              <a:endParaRPr/>
            </a:p>
          </p:txBody>
        </p:sp>
      </p:grpSp>
      <p:grpSp>
        <p:nvGrpSpPr>
          <p:cNvPr id="298" name="Google Shape;298;p21"/>
          <p:cNvGrpSpPr/>
          <p:nvPr/>
        </p:nvGrpSpPr>
        <p:grpSpPr>
          <a:xfrm>
            <a:off x="2527300" y="3733800"/>
            <a:ext cx="1920875" cy="2314575"/>
            <a:chOff x="1592" y="2352"/>
            <a:chExt cx="1210" cy="1458"/>
          </a:xfrm>
        </p:grpSpPr>
        <p:pic>
          <p:nvPicPr>
            <p:cNvPr id="299" name="Google Shape;299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2" y="2600"/>
              <a:ext cx="1210" cy="1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21"/>
            <p:cNvSpPr txBox="1"/>
            <p:nvPr/>
          </p:nvSpPr>
          <p:spPr>
            <a:xfrm>
              <a:off x="1632" y="2352"/>
              <a:ext cx="114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UV Black Light</a:t>
              </a:r>
              <a:endParaRPr/>
            </a:p>
          </p:txBody>
        </p:sp>
      </p:grpSp>
      <p:grpSp>
        <p:nvGrpSpPr>
          <p:cNvPr id="301" name="Google Shape;301;p21"/>
          <p:cNvGrpSpPr/>
          <p:nvPr/>
        </p:nvGrpSpPr>
        <p:grpSpPr>
          <a:xfrm>
            <a:off x="4648200" y="3886200"/>
            <a:ext cx="1325562" cy="2159000"/>
            <a:chOff x="2928" y="2448"/>
            <a:chExt cx="835" cy="1360"/>
          </a:xfrm>
        </p:grpSpPr>
        <p:pic>
          <p:nvPicPr>
            <p:cNvPr id="302" name="Google Shape;302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28" y="2872"/>
              <a:ext cx="835" cy="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1"/>
            <p:cNvSpPr txBox="1"/>
            <p:nvPr/>
          </p:nvSpPr>
          <p:spPr>
            <a:xfrm>
              <a:off x="3024" y="2448"/>
              <a:ext cx="634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Infrared Remote</a:t>
              </a:r>
              <a:endParaRPr/>
            </a:p>
          </p:txBody>
        </p:sp>
      </p:grpSp>
      <p:grpSp>
        <p:nvGrpSpPr>
          <p:cNvPr id="304" name="Google Shape;304;p21"/>
          <p:cNvGrpSpPr/>
          <p:nvPr/>
        </p:nvGrpSpPr>
        <p:grpSpPr>
          <a:xfrm>
            <a:off x="6184900" y="3657600"/>
            <a:ext cx="2792412" cy="2393950"/>
            <a:chOff x="3896" y="2304"/>
            <a:chExt cx="1759" cy="1508"/>
          </a:xfrm>
        </p:grpSpPr>
        <p:pic>
          <p:nvPicPr>
            <p:cNvPr id="305" name="Google Shape;305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96" y="2544"/>
              <a:ext cx="1759" cy="1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1"/>
            <p:cNvSpPr txBox="1"/>
            <p:nvPr/>
          </p:nvSpPr>
          <p:spPr>
            <a:xfrm>
              <a:off x="4416" y="2304"/>
              <a:ext cx="7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Yes! Us.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3" name="Google Shape;313;p22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– Invisible Sources of Light</a:t>
            </a:r>
            <a:endParaRPr/>
          </a:p>
        </p:txBody>
      </p:sp>
      <p:sp>
        <p:nvSpPr>
          <p:cNvPr id="314" name="Google Shape;314;p22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6 different stations throughout the room, each with three setups.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equipped with a source of invisible light and a detector for detecting that light.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moment we will break up into groups.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station will have a set of materials.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materials are potential shields.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1" name="Google Shape;321;p23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2 - Procedure</a:t>
            </a:r>
            <a:endParaRPr/>
          </a:p>
        </p:txBody>
      </p:sp>
      <p:sp>
        <p:nvSpPr>
          <p:cNvPr id="322" name="Google Shape;322;p23"/>
          <p:cNvSpPr txBox="1"/>
          <p:nvPr>
            <p:ph idx="1" type="body"/>
          </p:nvPr>
        </p:nvSpPr>
        <p:spPr>
          <a:xfrm>
            <a:off x="9144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group will go from station to station. You have about 5 minutes per station.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scientists we are obligated to make a prediction about how we think each material will behave.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THIS FIRST!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test each material at each station to see if it is 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Transmitter (T)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Shield (S)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that particular type of light.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determine the common properties of the materials that block the different types of light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10, 2003</a:t>
            </a:r>
            <a:endParaRPr/>
          </a:p>
        </p:txBody>
      </p:sp>
      <p:sp>
        <p:nvSpPr>
          <p:cNvPr id="328" name="Google Shape;328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9" name="Google Shape;329;p24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Stations: </a:t>
            </a:r>
            <a:endParaRPr/>
          </a:p>
        </p:txBody>
      </p:sp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914400" y="1905000"/>
            <a:ext cx="4648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 Radio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Infrared lamp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Flashlight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4267200" y="1981200"/>
            <a:ext cx="4648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FM Radio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control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“Black” light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057400" y="4267200"/>
            <a:ext cx="4800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1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Get Busy!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25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– What did we learn?</a:t>
            </a:r>
            <a:endParaRPr/>
          </a:p>
        </p:txBody>
      </p:sp>
      <p:sp>
        <p:nvSpPr>
          <p:cNvPr id="340" name="Google Shape;340;p25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What property of the materials we tested caused radio waves to be blocked?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Are all the plastics we tested translucent/transparent to infrared light?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If someone had no sunscreen while at the beach what could they cover their face with to keep from getting sun burned by UV light?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26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GEMS Activity 2 – Reflection</a:t>
            </a:r>
            <a:endParaRPr/>
          </a:p>
        </p:txBody>
      </p:sp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group should pick a station.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figure out which of your materials can reflect the invisible light of that station.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and use what you have learned in the previous section to test your ideas in this section.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What did you find out?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5" name="Google Shape;355;p27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SSU E/PO events:</a:t>
            </a:r>
            <a:endParaRPr/>
          </a:p>
        </p:txBody>
      </p:sp>
      <p:sp>
        <p:nvSpPr>
          <p:cNvPr id="356" name="Google Shape;356;p2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Phil Plait presents: Nature’s Second Biggest Bangs: The Gamma Ray Burst Zoo in LBCC 202B Saturday 2 – 3 PM</a:t>
            </a:r>
            <a:endParaRPr/>
          </a:p>
          <a:p>
            <a:pPr indent="-1651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Sarah Silva presents: Huge Black Holes: Measuring the Monster in the Middle in LBCC 202B Saturday 3:30 – 4:30 PM</a:t>
            </a:r>
            <a:endParaRPr/>
          </a:p>
          <a:p>
            <a:pPr indent="-1651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Phil Plait’s luncheon talk, “Seven Ways a Black Hole Can Kill You” in Regency Ballroom A on Sunday, 11:30 – 2:00 p.m.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3" name="Google Shape;363;p28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Information	</a:t>
            </a:r>
            <a:endParaRPr/>
          </a:p>
        </p:txBody>
      </p:sp>
      <p:sp>
        <p:nvSpPr>
          <p:cNvPr id="364" name="Google Shape;364;p28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Swift - </a:t>
            </a:r>
            <a:r>
              <a:rPr b="1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http://swift.sonoma.edu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GLAST – </a:t>
            </a:r>
            <a:r>
              <a:rPr b="1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http://glast.sonoma.edu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XMM Newton - </a:t>
            </a:r>
            <a:r>
              <a:rPr b="1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http://xmm.sonoma.edu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NASA EPO @ SSU – </a:t>
            </a:r>
            <a:r>
              <a:rPr b="1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http://epo.sonoma.edu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Mysteries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b="1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http://mystery.sonoma.edu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order our materials: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http://epo.sonoma.edu/orderforms/orderformpublic.html</a:t>
            </a:r>
            <a:endParaRPr/>
          </a:p>
        </p:txBody>
      </p:sp>
      <p:pic>
        <p:nvPicPr>
          <p:cNvPr id="365" name="Google Shape;36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3246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Gamma-ray Bursts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247650" y="5181600"/>
            <a:ext cx="88963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Discovered in 1967 while looking for nuclear test explosions - a 30+ year old mystery!</a:t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524000"/>
            <a:ext cx="4953000" cy="354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" name="Google Shape;73;p4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Gamma-ray Burst Sky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62000" y="54864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day, somewhere in the Universe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10968"/>
          <a:stretch/>
        </p:blipFill>
        <p:spPr>
          <a:xfrm>
            <a:off x="1524000" y="1600200"/>
            <a:ext cx="5911850" cy="386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Hypernova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247650" y="5410200"/>
            <a:ext cx="8896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billion trillion times the power from the Sun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600200"/>
            <a:ext cx="3498850" cy="3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1143000" y="2438400"/>
            <a:ext cx="2819400" cy="1565275"/>
          </a:xfrm>
          <a:prstGeom prst="rect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 of the life of a star that had 100 times the mass of our Sun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Catastrophic Mergers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247650" y="5410200"/>
            <a:ext cx="8896350" cy="76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Death spiral of 2 neutron stars or black holes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133600"/>
            <a:ext cx="3810000" cy="299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2159000"/>
            <a:ext cx="3657600" cy="294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7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Gamma-ray Bursts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5334000" y="1828800"/>
            <a:ext cx="3276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way, when we see a GRB, we are seeing the birth of a black hole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GRBs bring tremendous excitement to the classroom!</a:t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828800"/>
            <a:ext cx="41275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" name="Google Shape;111;p8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Swift Mission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914400" y="1828800"/>
            <a:ext cx="411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Burst Alert Telescope (BAT)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Ultraviolet/Optical Telescope (UVOT)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X-ray Telescope (XRT)</a:t>
            </a:r>
            <a:endParaRPr/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057400"/>
            <a:ext cx="36576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5334000" y="1371600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be launched in 2004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1" name="Google Shape;121;p9"/>
          <p:cNvSpPr txBox="1"/>
          <p:nvPr>
            <p:ph type="title"/>
          </p:nvPr>
        </p:nvSpPr>
        <p:spPr>
          <a:xfrm>
            <a:off x="762000" y="4572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Swift Mission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762000" y="1524000"/>
            <a:ext cx="8686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study GRBs with “swift” response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Survey of “hard” X-ray sky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launched in 2004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Nominal 2-year lifetime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see ~150 GRBs per year</a:t>
            </a:r>
            <a:endParaRPr/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495800"/>
            <a:ext cx="1828800" cy="15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4876800"/>
            <a:ext cx="3394075" cy="63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ms">
  <a:themeElements>
    <a:clrScheme name="gem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2002-12-19T18:03:13Z</dcterms:created>
  <dc:creator>silvasar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