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2"/>
            </a:gs>
            <a:gs pos="100000">
              <a:schemeClr val="lt1"/>
            </a:gs>
          </a:gsLst>
          <a:lin ang="10800000" scaled="0"/>
        </a:gradFill>
      </p:bgPr>
    </p:bg>
    <p:spTree>
      <p:nvGrpSpPr>
        <p:cNvPr id="14" name="Shape 14"/>
        <p:cNvGrpSpPr/>
        <p:nvPr/>
      </p:nvGrpSpPr>
      <p:grpSpPr>
        <a:xfrm>
          <a:off x="0" y="0"/>
          <a:ext cx="0" cy="0"/>
          <a:chOff x="0" y="0"/>
          <a:chExt cx="0" cy="0"/>
        </a:xfrm>
      </p:grpSpPr>
      <p:grpSp>
        <p:nvGrpSpPr>
          <p:cNvPr id="15" name="Google Shape;15;p2"/>
          <p:cNvGrpSpPr/>
          <p:nvPr/>
        </p:nvGrpSpPr>
        <p:grpSpPr>
          <a:xfrm>
            <a:off x="-1035050" y="1552575"/>
            <a:ext cx="10179050" cy="5305425"/>
            <a:chOff x="-652" y="978"/>
            <a:chExt cx="6412" cy="3342"/>
          </a:xfrm>
        </p:grpSpPr>
        <p:sp>
          <p:nvSpPr>
            <p:cNvPr id="16" name="Google Shape;16;p2"/>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chemeClr val="folHlink"/>
                </a:gs>
                <a:gs pos="100000">
                  <a:srgbClr val="2851CC"/>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17" name="Google Shape;17;p2"/>
            <p:cNvCxnSpPr/>
            <p:nvPr/>
          </p:nvCxnSpPr>
          <p:spPr>
            <a:xfrm>
              <a:off x="-652" y="978"/>
              <a:ext cx="4237" cy="3342"/>
            </a:xfrm>
            <a:prstGeom prst="curvedConnector2">
              <a:avLst/>
            </a:prstGeom>
            <a:noFill/>
            <a:ln cap="rnd" cmpd="sng" w="12700">
              <a:solidFill>
                <a:schemeClr val="folHlink"/>
              </a:solidFill>
              <a:prstDash val="solid"/>
              <a:miter lim="800000"/>
              <a:headEnd len="med" w="med" type="none"/>
              <a:tailEnd len="med" w="med" type="none"/>
            </a:ln>
          </p:spPr>
        </p:cxnSp>
      </p:grpSp>
      <p:sp>
        <p:nvSpPr>
          <p:cNvPr id="18" name="Google Shape;18;p2"/>
          <p:cNvSpPr txBox="1"/>
          <p:nvPr>
            <p:ph type="ctrTitle"/>
          </p:nvPr>
        </p:nvSpPr>
        <p:spPr>
          <a:xfrm>
            <a:off x="1293812" y="762000"/>
            <a:ext cx="77724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0" name="Google Shape;20;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1pPr>
            <a:lvl2pPr indent="0" lvl="1"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2pPr>
            <a:lvl3pPr indent="0" lvl="2"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3pPr>
            <a:lvl4pPr indent="0" lvl="3"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4pPr>
            <a:lvl5pPr indent="0" lvl="4"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5pPr>
            <a:lvl6pPr indent="0" lvl="5"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6pPr>
            <a:lvl7pPr indent="0" lvl="6"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7pPr>
            <a:lvl8pPr indent="0" lvl="7"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8pPr>
            <a:lvl9pPr indent="0" lvl="8" marL="0" marR="0" algn="r">
              <a:lnSpc>
                <a:spcPct val="100000"/>
              </a:lnSpc>
              <a:spcBef>
                <a:spcPts val="0"/>
              </a:spcBef>
              <a:spcAft>
                <a:spcPts val="0"/>
              </a:spcAft>
              <a:buClr>
                <a:srgbClr val="FFFFFF"/>
              </a:buClr>
              <a:buSzPts val="1400"/>
              <a:buFont typeface="Times"/>
              <a:buNone/>
              <a:defRPr b="0" i="0" sz="1400" u="none">
                <a:solidFill>
                  <a:srgbClr val="FFFFFF"/>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0" y="1587"/>
            <a:ext cx="9132887" cy="6845300"/>
            <a:chOff x="0" y="1"/>
            <a:chExt cx="5753" cy="4312"/>
          </a:xfrm>
        </p:grpSpPr>
        <p:sp>
          <p:nvSpPr>
            <p:cNvPr id="7" name="Google Shape;7;p1"/>
            <p:cNvSpPr/>
            <p:nvPr/>
          </p:nvSpPr>
          <p:spPr>
            <a:xfrm>
              <a:off x="3394" y="999"/>
              <a:ext cx="2359" cy="3314"/>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chemeClr val="folHlink"/>
                </a:gs>
                <a:gs pos="100000">
                  <a:srgbClr val="2851CC"/>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 name="Google Shape;8;p1"/>
            <p:cNvCxnSpPr/>
            <p:nvPr/>
          </p:nvCxnSpPr>
          <p:spPr>
            <a:xfrm>
              <a:off x="0" y="1"/>
              <a:ext cx="5298" cy="4312"/>
            </a:xfrm>
            <a:prstGeom prst="curvedConnector2">
              <a:avLst/>
            </a:prstGeom>
            <a:noFill/>
            <a:ln cap="rnd" cmpd="sng" w="12700">
              <a:solidFill>
                <a:schemeClr val="folHlink"/>
              </a:solidFill>
              <a:prstDash val="solid"/>
              <a:miter lim="800000"/>
              <a:headEnd len="med" w="med" type="none"/>
              <a:tailEnd len="med" w="med" type="none"/>
            </a:ln>
          </p:spPr>
        </p:cxnSp>
      </p:grpSp>
      <p:sp>
        <p:nvSpPr>
          <p:cNvPr id="9" name="Google Shape;9;p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 name="Google Shape;10;p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81000" lvl="0" marL="457200" marR="0" rtl="0" algn="l">
              <a:lnSpc>
                <a:spcPct val="100000"/>
              </a:lnSpc>
              <a:spcBef>
                <a:spcPts val="640"/>
              </a:spcBef>
              <a:spcAft>
                <a:spcPts val="0"/>
              </a:spcAft>
              <a:buClr>
                <a:schemeClr val="accent2"/>
              </a:buClr>
              <a:buSzPts val="2400"/>
              <a:buFont typeface="Arial"/>
              <a:buChar char="●"/>
              <a:defRPr b="0" i="0" sz="3200" u="none" cap="none" strike="noStrike">
                <a:solidFill>
                  <a:schemeClr val="dk1"/>
                </a:solidFill>
                <a:latin typeface="Times New Roman"/>
                <a:ea typeface="Times New Roman"/>
                <a:cs typeface="Times New Roman"/>
                <a:sym typeface="Times New Roman"/>
              </a:defRPr>
            </a:lvl1pPr>
            <a:lvl2pPr indent="-431800" lvl="1" marL="9144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2pPr>
            <a:lvl3pPr indent="-360680" lvl="2" marL="1371600" marR="0" rtl="0" algn="l">
              <a:lnSpc>
                <a:spcPct val="100000"/>
              </a:lnSpc>
              <a:spcBef>
                <a:spcPts val="640"/>
              </a:spcBef>
              <a:spcAft>
                <a:spcPts val="0"/>
              </a:spcAft>
              <a:buClr>
                <a:schemeClr val="accent1"/>
              </a:buClr>
              <a:buSzPts val="2080"/>
              <a:buFont typeface="Arial"/>
              <a:buChar char="●"/>
              <a:defRPr b="0" i="0" sz="3200" u="none" cap="none" strike="noStrike">
                <a:solidFill>
                  <a:schemeClr val="dk1"/>
                </a:solidFill>
                <a:latin typeface="Times New Roman"/>
                <a:ea typeface="Times New Roman"/>
                <a:cs typeface="Times New Roman"/>
                <a:sym typeface="Times New Roman"/>
              </a:defRPr>
            </a:lvl3pPr>
            <a:lvl4pPr indent="-431800" lvl="3" marL="18288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4pPr>
            <a:lvl5pPr indent="-431800" lvl="4" marL="2286000" marR="0" rtl="0" algn="l">
              <a:lnSpc>
                <a:spcPct val="100000"/>
              </a:lnSpc>
              <a:spcBef>
                <a:spcPts val="640"/>
              </a:spcBef>
              <a:spcAft>
                <a:spcPts val="0"/>
              </a:spcAft>
              <a:buClr>
                <a:schemeClr val="accent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5pPr>
            <a:lvl6pPr indent="-431800" lvl="5" marL="2743200" marR="0" rtl="0" algn="l">
              <a:lnSpc>
                <a:spcPct val="100000"/>
              </a:lnSpc>
              <a:spcBef>
                <a:spcPts val="640"/>
              </a:spcBef>
              <a:spcAft>
                <a:spcPts val="0"/>
              </a:spcAft>
              <a:buClr>
                <a:schemeClr val="accent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6pPr>
            <a:lvl7pPr indent="-431800" lvl="6" marL="3200400" marR="0" rtl="0" algn="l">
              <a:lnSpc>
                <a:spcPct val="100000"/>
              </a:lnSpc>
              <a:spcBef>
                <a:spcPts val="640"/>
              </a:spcBef>
              <a:spcAft>
                <a:spcPts val="0"/>
              </a:spcAft>
              <a:buClr>
                <a:schemeClr val="accent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7pPr>
            <a:lvl8pPr indent="-431800" lvl="7" marL="3657600" marR="0" rtl="0" algn="l">
              <a:lnSpc>
                <a:spcPct val="100000"/>
              </a:lnSpc>
              <a:spcBef>
                <a:spcPts val="640"/>
              </a:spcBef>
              <a:spcAft>
                <a:spcPts val="0"/>
              </a:spcAft>
              <a:buClr>
                <a:schemeClr val="accent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8pPr>
            <a:lvl9pPr indent="-431800" lvl="8" marL="4114800" marR="0" rtl="0" algn="l">
              <a:lnSpc>
                <a:spcPct val="100000"/>
              </a:lnSpc>
              <a:spcBef>
                <a:spcPts val="640"/>
              </a:spcBef>
              <a:spcAft>
                <a:spcPts val="0"/>
              </a:spcAft>
              <a:buClr>
                <a:schemeClr val="accent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1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2" name="Google Shape;12;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0" i="0" sz="1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3" name="Google Shape;13;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jp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609600" y="3048000"/>
            <a:ext cx="77724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FFCC66"/>
              </a:buClr>
              <a:buSzPts val="7200"/>
              <a:buFont typeface="Arial"/>
              <a:buNone/>
            </a:pPr>
            <a:r>
              <a:rPr b="0" i="0" lang="en-US" sz="7200" u="none">
                <a:solidFill>
                  <a:srgbClr val="FFCC66"/>
                </a:solidFill>
                <a:latin typeface="Arial"/>
                <a:ea typeface="Arial"/>
                <a:cs typeface="Arial"/>
                <a:sym typeface="Arial"/>
              </a:rPr>
              <a:t>Waves </a:t>
            </a:r>
            <a:br>
              <a:rPr b="0" i="0" lang="en-US" sz="7200" u="none">
                <a:solidFill>
                  <a:srgbClr val="FFCC66"/>
                </a:solidFill>
                <a:latin typeface="Arial"/>
                <a:ea typeface="Arial"/>
                <a:cs typeface="Arial"/>
                <a:sym typeface="Arial"/>
              </a:rPr>
            </a:br>
            <a:r>
              <a:rPr b="0" i="0" lang="en-US" sz="7200" u="none">
                <a:solidFill>
                  <a:srgbClr val="FFCC66"/>
                </a:solidFill>
                <a:latin typeface="Arial"/>
                <a:ea typeface="Arial"/>
                <a:cs typeface="Arial"/>
                <a:sym typeface="Arial"/>
              </a:rPr>
              <a:t>Light Up </a:t>
            </a:r>
            <a:br>
              <a:rPr b="0" i="0" lang="en-US" sz="7200" u="none">
                <a:solidFill>
                  <a:srgbClr val="FFCC66"/>
                </a:solidFill>
                <a:latin typeface="Arial"/>
                <a:ea typeface="Arial"/>
                <a:cs typeface="Arial"/>
                <a:sym typeface="Arial"/>
              </a:rPr>
            </a:br>
            <a:r>
              <a:rPr b="0" i="0" lang="en-US" sz="7200" u="none">
                <a:solidFill>
                  <a:srgbClr val="FFCC66"/>
                </a:solidFill>
                <a:latin typeface="Arial"/>
                <a:ea typeface="Arial"/>
                <a:cs typeface="Arial"/>
                <a:sym typeface="Arial"/>
              </a:rPr>
              <a:t>the Universe!</a:t>
            </a:r>
            <a:endParaRPr/>
          </a:p>
        </p:txBody>
      </p:sp>
      <p:sp>
        <p:nvSpPr>
          <p:cNvPr id="33" name="Google Shape;33;p4"/>
          <p:cNvSpPr txBox="1"/>
          <p:nvPr/>
        </p:nvSpPr>
        <p:spPr>
          <a:xfrm>
            <a:off x="944562" y="5715000"/>
            <a:ext cx="2614612"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Dr. Laura A. Whitlock</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NASA’s </a:t>
            </a:r>
            <a:r>
              <a:rPr b="0" i="1" lang="en-US" sz="2000" u="none">
                <a:solidFill>
                  <a:schemeClr val="dk1"/>
                </a:solidFill>
                <a:latin typeface="Arial"/>
                <a:ea typeface="Arial"/>
                <a:cs typeface="Arial"/>
                <a:sym typeface="Arial"/>
              </a:rPr>
              <a:t>Swift</a:t>
            </a:r>
            <a:r>
              <a:rPr b="0" i="0" lang="en-US" sz="2000" u="none">
                <a:solidFill>
                  <a:schemeClr val="dk1"/>
                </a:solidFill>
                <a:latin typeface="Arial"/>
                <a:ea typeface="Arial"/>
                <a:cs typeface="Arial"/>
                <a:sym typeface="Arial"/>
              </a:rPr>
              <a:t> Mission</a:t>
            </a:r>
            <a:endParaRPr/>
          </a:p>
        </p:txBody>
      </p:sp>
      <p:sp>
        <p:nvSpPr>
          <p:cNvPr id="34" name="Google Shape;34;p4"/>
          <p:cNvSpPr txBox="1"/>
          <p:nvPr/>
        </p:nvSpPr>
        <p:spPr>
          <a:xfrm>
            <a:off x="5943600" y="5715000"/>
            <a:ext cx="2119312"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Kara C. Granger</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Maria Carrillo 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96" name="Shape 96"/>
        <p:cNvGrpSpPr/>
        <p:nvPr/>
      </p:nvGrpSpPr>
      <p:grpSpPr>
        <a:xfrm>
          <a:off x="0" y="0"/>
          <a:ext cx="0" cy="0"/>
          <a:chOff x="0" y="0"/>
          <a:chExt cx="0" cy="0"/>
        </a:xfrm>
      </p:grpSpPr>
      <p:sp>
        <p:nvSpPr>
          <p:cNvPr id="97" name="Google Shape;97;p13"/>
          <p:cNvSpPr txBox="1"/>
          <p:nvPr>
            <p:ph type="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Multiplication War</a:t>
            </a:r>
            <a:endParaRPr/>
          </a:p>
        </p:txBody>
      </p:sp>
      <p:pic>
        <p:nvPicPr>
          <p:cNvPr id="98" name="Google Shape;98;p13"/>
          <p:cNvPicPr preferRelativeResize="0"/>
          <p:nvPr/>
        </p:nvPicPr>
        <p:blipFill rotWithShape="1">
          <a:blip r:embed="rId3">
            <a:alphaModFix/>
          </a:blip>
          <a:srcRect b="0" l="0" r="0" t="0"/>
          <a:stretch/>
        </p:blipFill>
        <p:spPr>
          <a:xfrm>
            <a:off x="1295400" y="2362200"/>
            <a:ext cx="6858000" cy="2743200"/>
          </a:xfrm>
          <a:prstGeom prst="rect">
            <a:avLst/>
          </a:prstGeom>
          <a:noFill/>
          <a:ln>
            <a:noFill/>
          </a:ln>
        </p:spPr>
      </p:pic>
      <p:cxnSp>
        <p:nvCxnSpPr>
          <p:cNvPr id="99" name="Google Shape;99;p13"/>
          <p:cNvCxnSpPr/>
          <p:nvPr/>
        </p:nvCxnSpPr>
        <p:spPr>
          <a:xfrm>
            <a:off x="990600" y="1371600"/>
            <a:ext cx="7086600" cy="0"/>
          </a:xfrm>
          <a:prstGeom prst="straightConnector1">
            <a:avLst/>
          </a:prstGeom>
          <a:noFill/>
          <a:ln cap="flat" cmpd="sng" w="38100">
            <a:solidFill>
              <a:schemeClr val="dk2"/>
            </a:solidFill>
            <a:prstDash val="solid"/>
            <a:miter lim="800000"/>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03" name="Shape 103"/>
        <p:cNvGrpSpPr/>
        <p:nvPr/>
      </p:nvGrpSpPr>
      <p:grpSpPr>
        <a:xfrm>
          <a:off x="0" y="0"/>
          <a:ext cx="0" cy="0"/>
          <a:chOff x="0" y="0"/>
          <a:chExt cx="0" cy="0"/>
        </a:xfrm>
      </p:grpSpPr>
      <p:sp>
        <p:nvSpPr>
          <p:cNvPr id="104" name="Google Shape;104;p14"/>
          <p:cNvSpPr txBox="1"/>
          <p:nvPr>
            <p:ph type="title"/>
          </p:nvPr>
        </p:nvSpPr>
        <p:spPr>
          <a:xfrm>
            <a:off x="152400" y="0"/>
            <a:ext cx="8915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Pretty…and Full of Information!</a:t>
            </a:r>
            <a:endParaRPr/>
          </a:p>
        </p:txBody>
      </p:sp>
      <p:cxnSp>
        <p:nvCxnSpPr>
          <p:cNvPr id="105" name="Google Shape;105;p14"/>
          <p:cNvCxnSpPr/>
          <p:nvPr/>
        </p:nvCxnSpPr>
        <p:spPr>
          <a:xfrm>
            <a:off x="990600" y="1066800"/>
            <a:ext cx="7086600" cy="0"/>
          </a:xfrm>
          <a:prstGeom prst="straightConnector1">
            <a:avLst/>
          </a:prstGeom>
          <a:noFill/>
          <a:ln cap="flat" cmpd="sng" w="38100">
            <a:solidFill>
              <a:schemeClr val="dk2"/>
            </a:solidFill>
            <a:prstDash val="solid"/>
            <a:miter lim="800000"/>
            <a:headEnd len="med" w="med" type="none"/>
            <a:tailEnd len="med" w="med" type="none"/>
          </a:ln>
        </p:spPr>
      </p:cxnSp>
      <p:pic>
        <p:nvPicPr>
          <p:cNvPr id="106" name="Google Shape;106;p14"/>
          <p:cNvPicPr preferRelativeResize="0"/>
          <p:nvPr/>
        </p:nvPicPr>
        <p:blipFill rotWithShape="1">
          <a:blip r:embed="rId3">
            <a:alphaModFix/>
          </a:blip>
          <a:srcRect b="0" l="0" r="0" t="0"/>
          <a:stretch/>
        </p:blipFill>
        <p:spPr>
          <a:xfrm>
            <a:off x="1143000" y="1371600"/>
            <a:ext cx="6896100" cy="5256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6858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Defining a Wave</a:t>
            </a:r>
            <a:endParaRPr/>
          </a:p>
        </p:txBody>
      </p:sp>
      <p:sp>
        <p:nvSpPr>
          <p:cNvPr id="112" name="Google Shape;112;p15"/>
          <p:cNvSpPr/>
          <p:nvPr/>
        </p:nvSpPr>
        <p:spPr>
          <a:xfrm>
            <a:off x="304800" y="2286000"/>
            <a:ext cx="4648200" cy="3429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13" name="Google Shape;113;p15"/>
          <p:cNvPicPr preferRelativeResize="0"/>
          <p:nvPr/>
        </p:nvPicPr>
        <p:blipFill rotWithShape="1">
          <a:blip r:embed="rId3">
            <a:alphaModFix/>
          </a:blip>
          <a:srcRect b="0" l="0" r="0" t="0"/>
          <a:stretch/>
        </p:blipFill>
        <p:spPr>
          <a:xfrm>
            <a:off x="457200" y="2417762"/>
            <a:ext cx="4267200" cy="3068637"/>
          </a:xfrm>
          <a:prstGeom prst="rect">
            <a:avLst/>
          </a:prstGeom>
          <a:noFill/>
          <a:ln>
            <a:noFill/>
          </a:ln>
        </p:spPr>
      </p:pic>
      <p:sp>
        <p:nvSpPr>
          <p:cNvPr id="114" name="Google Shape;114;p15"/>
          <p:cNvSpPr txBox="1"/>
          <p:nvPr/>
        </p:nvSpPr>
        <p:spPr>
          <a:xfrm>
            <a:off x="5410200" y="2438400"/>
            <a:ext cx="3444875" cy="301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Wavelength</a:t>
            </a:r>
            <a:r>
              <a:rPr b="0" i="0" lang="en-US" sz="2400" u="none">
                <a:solidFill>
                  <a:schemeClr val="dk1"/>
                </a:solidFill>
                <a:latin typeface="Arial"/>
                <a:ea typeface="Arial"/>
                <a:cs typeface="Arial"/>
                <a:sym typeface="Arial"/>
              </a:rPr>
              <a:t> - distance from peak to peak, or trough to trough</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Frequency</a:t>
            </a:r>
            <a:r>
              <a:rPr b="0" i="0" lang="en-US" sz="2400" u="none">
                <a:solidFill>
                  <a:schemeClr val="dk1"/>
                </a:solidFill>
                <a:latin typeface="Arial"/>
                <a:ea typeface="Arial"/>
                <a:cs typeface="Arial"/>
                <a:sym typeface="Arial"/>
              </a:rPr>
              <a:t> - cycles per second; how many peaks pass a given point in 1 second</a:t>
            </a:r>
            <a:endParaRPr/>
          </a:p>
        </p:txBody>
      </p:sp>
      <p:cxnSp>
        <p:nvCxnSpPr>
          <p:cNvPr id="115" name="Google Shape;115;p15"/>
          <p:cNvCxnSpPr/>
          <p:nvPr/>
        </p:nvCxnSpPr>
        <p:spPr>
          <a:xfrm>
            <a:off x="457200" y="1295400"/>
            <a:ext cx="8077200" cy="0"/>
          </a:xfrm>
          <a:prstGeom prst="straightConnector1">
            <a:avLst/>
          </a:prstGeom>
          <a:noFill/>
          <a:ln cap="flat" cmpd="sng" w="38100">
            <a:solidFill>
              <a:schemeClr val="dk2"/>
            </a:solidFill>
            <a:prstDash val="solid"/>
            <a:miter lim="800000"/>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EM Radiation Travels as a Wave</a:t>
            </a:r>
            <a:endParaRPr/>
          </a:p>
        </p:txBody>
      </p:sp>
      <p:cxnSp>
        <p:nvCxnSpPr>
          <p:cNvPr id="121" name="Google Shape;121;p16"/>
          <p:cNvCxnSpPr/>
          <p:nvPr/>
        </p:nvCxnSpPr>
        <p:spPr>
          <a:xfrm>
            <a:off x="533400" y="990600"/>
            <a:ext cx="8001000" cy="0"/>
          </a:xfrm>
          <a:prstGeom prst="straightConnector1">
            <a:avLst/>
          </a:prstGeom>
          <a:noFill/>
          <a:ln cap="flat" cmpd="sng" w="38100">
            <a:solidFill>
              <a:schemeClr val="dk2"/>
            </a:solidFill>
            <a:prstDash val="solid"/>
            <a:miter lim="800000"/>
            <a:headEnd len="med" w="med" type="none"/>
            <a:tailEnd len="med" w="med" type="none"/>
          </a:ln>
        </p:spPr>
      </p:cxnSp>
      <p:pic>
        <p:nvPicPr>
          <p:cNvPr id="122" name="Google Shape;122;p16"/>
          <p:cNvPicPr preferRelativeResize="0"/>
          <p:nvPr/>
        </p:nvPicPr>
        <p:blipFill rotWithShape="1">
          <a:blip r:embed="rId3">
            <a:alphaModFix/>
          </a:blip>
          <a:srcRect b="0" l="0" r="0" t="0"/>
          <a:stretch/>
        </p:blipFill>
        <p:spPr>
          <a:xfrm>
            <a:off x="228600" y="1905000"/>
            <a:ext cx="4038600" cy="3286125"/>
          </a:xfrm>
          <a:prstGeom prst="rect">
            <a:avLst/>
          </a:prstGeom>
          <a:noFill/>
          <a:ln cap="flat" cmpd="sng" w="19050">
            <a:solidFill>
              <a:srgbClr val="000000"/>
            </a:solidFill>
            <a:prstDash val="solid"/>
            <a:miter lim="800000"/>
            <a:headEnd len="sm" w="sm" type="none"/>
            <a:tailEnd len="sm" w="sm" type="none"/>
          </a:ln>
        </p:spPr>
      </p:pic>
      <p:sp>
        <p:nvSpPr>
          <p:cNvPr id="123" name="Google Shape;123;p16"/>
          <p:cNvSpPr txBox="1"/>
          <p:nvPr/>
        </p:nvSpPr>
        <p:spPr>
          <a:xfrm>
            <a:off x="5105400" y="2514600"/>
            <a:ext cx="3581400" cy="1817687"/>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c = 3 x 10</a:t>
            </a:r>
            <a:r>
              <a:rPr b="0" baseline="30000" i="0" lang="en-US" sz="3200" u="none">
                <a:solidFill>
                  <a:schemeClr val="dk2"/>
                </a:solidFill>
                <a:latin typeface="Arial"/>
                <a:ea typeface="Arial"/>
                <a:cs typeface="Arial"/>
                <a:sym typeface="Arial"/>
              </a:rPr>
              <a:t>8</a:t>
            </a:r>
            <a:r>
              <a:rPr b="0" i="0" lang="en-US" sz="3200" u="none">
                <a:solidFill>
                  <a:schemeClr val="dk2"/>
                </a:solidFill>
                <a:latin typeface="Arial"/>
                <a:ea typeface="Arial"/>
                <a:cs typeface="Arial"/>
                <a:sym typeface="Arial"/>
              </a:rPr>
              <a:t> m/s</a:t>
            </a:r>
            <a:endParaRPr/>
          </a:p>
          <a:p>
            <a:pPr indent="0" lvl="0" marL="0" marR="0" rtl="0" algn="ctr">
              <a:lnSpc>
                <a:spcPct val="100000"/>
              </a:lnSpc>
              <a:spcBef>
                <a:spcPts val="1600"/>
              </a:spcBef>
              <a:spcAft>
                <a:spcPts val="0"/>
              </a:spcAft>
              <a:buClr>
                <a:schemeClr val="dk2"/>
              </a:buClr>
              <a:buSzPts val="3200"/>
              <a:buFont typeface="Arial"/>
              <a:buNone/>
            </a:pPr>
            <a:r>
              <a:rPr b="0" i="1" lang="en-US" sz="3200" u="none">
                <a:solidFill>
                  <a:schemeClr val="dk2"/>
                </a:solidFill>
                <a:latin typeface="Arial"/>
                <a:ea typeface="Arial"/>
                <a:cs typeface="Arial"/>
                <a:sym typeface="Arial"/>
              </a:rPr>
              <a:t>It’s not just a good idea, it’s the law!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27" name="Shape 127"/>
        <p:cNvGrpSpPr/>
        <p:nvPr/>
      </p:nvGrpSpPr>
      <p:grpSpPr>
        <a:xfrm>
          <a:off x="0" y="0"/>
          <a:ext cx="0" cy="0"/>
          <a:chOff x="0" y="0"/>
          <a:chExt cx="0" cy="0"/>
        </a:xfrm>
      </p:grpSpPr>
      <p:sp>
        <p:nvSpPr>
          <p:cNvPr id="128" name="Google Shape;128;p17"/>
          <p:cNvSpPr txBox="1"/>
          <p:nvPr>
            <p:ph type="title"/>
          </p:nvPr>
        </p:nvSpPr>
        <p:spPr>
          <a:xfrm>
            <a:off x="228600" y="0"/>
            <a:ext cx="8610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EM Spectrum Probes the Universe</a:t>
            </a:r>
            <a:endParaRPr/>
          </a:p>
        </p:txBody>
      </p:sp>
      <p:cxnSp>
        <p:nvCxnSpPr>
          <p:cNvPr id="129" name="Google Shape;129;p17"/>
          <p:cNvCxnSpPr/>
          <p:nvPr/>
        </p:nvCxnSpPr>
        <p:spPr>
          <a:xfrm>
            <a:off x="457200" y="990600"/>
            <a:ext cx="8077200" cy="0"/>
          </a:xfrm>
          <a:prstGeom prst="straightConnector1">
            <a:avLst/>
          </a:prstGeom>
          <a:noFill/>
          <a:ln cap="flat" cmpd="sng" w="38100">
            <a:solidFill>
              <a:schemeClr val="dk2"/>
            </a:solidFill>
            <a:prstDash val="solid"/>
            <a:miter lim="800000"/>
            <a:headEnd len="med" w="med" type="none"/>
            <a:tailEnd len="med" w="med" type="none"/>
          </a:ln>
        </p:spPr>
      </p:cxnSp>
      <p:pic>
        <p:nvPicPr>
          <p:cNvPr id="130" name="Google Shape;130;p17"/>
          <p:cNvPicPr preferRelativeResize="0"/>
          <p:nvPr/>
        </p:nvPicPr>
        <p:blipFill rotWithShape="1">
          <a:blip r:embed="rId3">
            <a:alphaModFix/>
          </a:blip>
          <a:srcRect b="0" l="0" r="0" t="0"/>
          <a:stretch/>
        </p:blipFill>
        <p:spPr>
          <a:xfrm>
            <a:off x="1447800" y="1524000"/>
            <a:ext cx="6534150" cy="500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34" name="Shape 134"/>
        <p:cNvGrpSpPr/>
        <p:nvPr/>
      </p:nvGrpSpPr>
      <p:grpSpPr>
        <a:xfrm>
          <a:off x="0" y="0"/>
          <a:ext cx="0" cy="0"/>
          <a:chOff x="0" y="0"/>
          <a:chExt cx="0" cy="0"/>
        </a:xfrm>
      </p:grpSpPr>
      <p:sp>
        <p:nvSpPr>
          <p:cNvPr id="135" name="Google Shape;135;p18"/>
          <p:cNvSpPr txBox="1"/>
          <p:nvPr>
            <p:ph type="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EM Spectrum Data Table</a:t>
            </a:r>
            <a:endParaRPr/>
          </a:p>
        </p:txBody>
      </p:sp>
      <p:sp>
        <p:nvSpPr>
          <p:cNvPr id="136" name="Google Shape;136;p18"/>
          <p:cNvSpPr txBox="1"/>
          <p:nvPr/>
        </p:nvSpPr>
        <p:spPr>
          <a:xfrm>
            <a:off x="228600" y="2286000"/>
            <a:ext cx="8810625" cy="2835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2000" u="sng">
                <a:solidFill>
                  <a:schemeClr val="dk1"/>
                </a:solidFill>
                <a:latin typeface="Arial"/>
                <a:ea typeface="Arial"/>
                <a:cs typeface="Arial"/>
                <a:sym typeface="Arial"/>
              </a:rPr>
              <a:t>Wavelength (m)</a:t>
            </a:r>
            <a:r>
              <a:rPr b="0" i="0" lang="en-US" sz="2000" u="none">
                <a:solidFill>
                  <a:schemeClr val="dk1"/>
                </a:solidFill>
                <a:latin typeface="Arial"/>
                <a:ea typeface="Arial"/>
                <a:cs typeface="Arial"/>
                <a:sym typeface="Arial"/>
              </a:rPr>
              <a:t>		</a:t>
            </a:r>
            <a:r>
              <a:rPr b="0" i="0" lang="en-US" sz="2000" u="sng">
                <a:solidFill>
                  <a:schemeClr val="dk1"/>
                </a:solidFill>
                <a:latin typeface="Arial"/>
                <a:ea typeface="Arial"/>
                <a:cs typeface="Arial"/>
                <a:sym typeface="Arial"/>
              </a:rPr>
              <a:t>Frequency (Hz)	</a:t>
            </a:r>
            <a:r>
              <a:rPr b="0" i="0" lang="en-US" sz="2000" u="none">
                <a:solidFill>
                  <a:schemeClr val="dk1"/>
                </a:solidFill>
                <a:latin typeface="Arial"/>
                <a:ea typeface="Arial"/>
                <a:cs typeface="Arial"/>
                <a:sym typeface="Arial"/>
              </a:rPr>
              <a:t>	</a:t>
            </a:r>
            <a:r>
              <a:rPr b="0" i="0" lang="en-US" sz="2000" u="sng">
                <a:solidFill>
                  <a:schemeClr val="dk1"/>
                </a:solidFill>
                <a:latin typeface="Arial"/>
                <a:ea typeface="Arial"/>
                <a:cs typeface="Arial"/>
                <a:sym typeface="Arial"/>
              </a:rPr>
              <a:t>Energy (ev)</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Radio			3		     1 x 10</a:t>
            </a:r>
            <a:r>
              <a:rPr b="0" baseline="30000" i="0" lang="en-US" sz="2000" u="none">
                <a:solidFill>
                  <a:schemeClr val="dk1"/>
                </a:solidFill>
                <a:latin typeface="Arial"/>
                <a:ea typeface="Arial"/>
                <a:cs typeface="Arial"/>
                <a:sym typeface="Arial"/>
              </a:rPr>
              <a:t>8</a:t>
            </a:r>
            <a:r>
              <a:rPr b="0" i="0" lang="en-US" sz="2000" u="none">
                <a:solidFill>
                  <a:schemeClr val="dk1"/>
                </a:solidFill>
                <a:latin typeface="Arial"/>
                <a:ea typeface="Arial"/>
                <a:cs typeface="Arial"/>
                <a:sym typeface="Arial"/>
              </a:rPr>
              <a:t>		 4.1 x 10</a:t>
            </a:r>
            <a:r>
              <a:rPr b="0" baseline="30000" i="0" lang="en-US" sz="2000" u="none">
                <a:solidFill>
                  <a:schemeClr val="dk1"/>
                </a:solidFill>
                <a:latin typeface="Arial"/>
                <a:ea typeface="Arial"/>
                <a:cs typeface="Arial"/>
                <a:sym typeface="Arial"/>
              </a:rPr>
              <a:t>-7</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Microwave	      2 x 10</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1.5 x 10</a:t>
            </a:r>
            <a:r>
              <a:rPr b="0" baseline="30000" i="0" lang="en-US" sz="2000" u="none">
                <a:solidFill>
                  <a:schemeClr val="dk1"/>
                </a:solidFill>
                <a:latin typeface="Arial"/>
                <a:ea typeface="Arial"/>
                <a:cs typeface="Arial"/>
                <a:sym typeface="Arial"/>
              </a:rPr>
              <a:t>10</a:t>
            </a:r>
            <a:r>
              <a:rPr b="0" i="0" lang="en-US" sz="2000" u="none">
                <a:solidFill>
                  <a:schemeClr val="dk1"/>
                </a:solidFill>
                <a:latin typeface="Arial"/>
                <a:ea typeface="Arial"/>
                <a:cs typeface="Arial"/>
                <a:sym typeface="Arial"/>
              </a:rPr>
              <a:t>		 6.2 x 10</a:t>
            </a:r>
            <a:r>
              <a:rPr b="0" baseline="30000" i="0" lang="en-US" sz="2000" u="none">
                <a:solidFill>
                  <a:schemeClr val="dk1"/>
                </a:solidFill>
                <a:latin typeface="Arial"/>
                <a:ea typeface="Arial"/>
                <a:cs typeface="Arial"/>
                <a:sym typeface="Arial"/>
              </a:rPr>
              <a:t>-5</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Infrared	     	      4 x 10</a:t>
            </a:r>
            <a:r>
              <a:rPr b="0" baseline="30000" i="0" lang="en-US" sz="2000" u="none">
                <a:solidFill>
                  <a:schemeClr val="dk1"/>
                </a:solidFill>
                <a:latin typeface="Arial"/>
                <a:ea typeface="Arial"/>
                <a:cs typeface="Arial"/>
                <a:sym typeface="Arial"/>
              </a:rPr>
              <a:t>-4</a:t>
            </a:r>
            <a:r>
              <a:rPr b="0" i="0" lang="en-US" sz="2000" u="none">
                <a:solidFill>
                  <a:schemeClr val="dk1"/>
                </a:solidFill>
                <a:latin typeface="Arial"/>
                <a:ea typeface="Arial"/>
                <a:cs typeface="Arial"/>
                <a:sym typeface="Arial"/>
              </a:rPr>
              <a:t>		  7.5 x 10</a:t>
            </a:r>
            <a:r>
              <a:rPr b="0" baseline="30000" i="0" lang="en-US" sz="2000" u="none">
                <a:solidFill>
                  <a:schemeClr val="dk1"/>
                </a:solidFill>
                <a:latin typeface="Arial"/>
                <a:ea typeface="Arial"/>
                <a:cs typeface="Arial"/>
                <a:sym typeface="Arial"/>
              </a:rPr>
              <a:t>11</a:t>
            </a:r>
            <a:r>
              <a:rPr b="0" i="0" lang="en-US" sz="2000" u="none">
                <a:solidFill>
                  <a:schemeClr val="dk1"/>
                </a:solidFill>
                <a:latin typeface="Arial"/>
                <a:ea typeface="Arial"/>
                <a:cs typeface="Arial"/>
                <a:sym typeface="Arial"/>
              </a:rPr>
              <a:t>		 3.1 x 10</a:t>
            </a:r>
            <a:r>
              <a:rPr b="0" baseline="30000" i="0" lang="en-US" sz="2000" u="none">
                <a:solidFill>
                  <a:schemeClr val="dk1"/>
                </a:solidFill>
                <a:latin typeface="Arial"/>
                <a:ea typeface="Arial"/>
                <a:cs typeface="Arial"/>
                <a:sym typeface="Arial"/>
              </a:rPr>
              <a:t>-3</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Visible		      5 x 10</a:t>
            </a:r>
            <a:r>
              <a:rPr b="0" baseline="30000" i="0" lang="en-US" sz="2000" u="none">
                <a:solidFill>
                  <a:schemeClr val="dk1"/>
                </a:solidFill>
                <a:latin typeface="Arial"/>
                <a:ea typeface="Arial"/>
                <a:cs typeface="Arial"/>
                <a:sym typeface="Arial"/>
              </a:rPr>
              <a:t>-6</a:t>
            </a:r>
            <a:r>
              <a:rPr b="0" i="0" lang="en-US" sz="2000" u="none">
                <a:solidFill>
                  <a:schemeClr val="dk1"/>
                </a:solidFill>
                <a:latin typeface="Arial"/>
                <a:ea typeface="Arial"/>
                <a:cs typeface="Arial"/>
                <a:sym typeface="Arial"/>
              </a:rPr>
              <a:t>		     6 x 10</a:t>
            </a:r>
            <a:r>
              <a:rPr b="0" baseline="30000" i="0" lang="en-US" sz="2000" u="none">
                <a:solidFill>
                  <a:schemeClr val="dk1"/>
                </a:solidFill>
                <a:latin typeface="Arial"/>
                <a:ea typeface="Arial"/>
                <a:cs typeface="Arial"/>
                <a:sym typeface="Arial"/>
              </a:rPr>
              <a:t>13</a:t>
            </a:r>
            <a:r>
              <a:rPr b="0" i="0" lang="en-US" sz="2000" u="none">
                <a:solidFill>
                  <a:schemeClr val="dk1"/>
                </a:solidFill>
                <a:latin typeface="Arial"/>
                <a:ea typeface="Arial"/>
                <a:cs typeface="Arial"/>
                <a:sym typeface="Arial"/>
              </a:rPr>
              <a:t>		       0.25</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Ultraviolet	      1 x 10</a:t>
            </a:r>
            <a:r>
              <a:rPr b="0" baseline="30000" i="0" lang="en-US" sz="2000" u="none">
                <a:solidFill>
                  <a:schemeClr val="dk1"/>
                </a:solidFill>
                <a:latin typeface="Arial"/>
                <a:ea typeface="Arial"/>
                <a:cs typeface="Arial"/>
                <a:sym typeface="Arial"/>
              </a:rPr>
              <a:t>-7</a:t>
            </a:r>
            <a:r>
              <a:rPr b="0" i="0" lang="en-US" sz="2000" u="none">
                <a:solidFill>
                  <a:schemeClr val="dk1"/>
                </a:solidFill>
                <a:latin typeface="Arial"/>
                <a:ea typeface="Arial"/>
                <a:cs typeface="Arial"/>
                <a:sym typeface="Arial"/>
              </a:rPr>
              <a:t>		     3 x 10</a:t>
            </a:r>
            <a:r>
              <a:rPr b="0" baseline="30000" i="0" lang="en-US" sz="2000" u="none">
                <a:solidFill>
                  <a:schemeClr val="dk1"/>
                </a:solidFill>
                <a:latin typeface="Arial"/>
                <a:ea typeface="Arial"/>
                <a:cs typeface="Arial"/>
                <a:sym typeface="Arial"/>
              </a:rPr>
              <a:t>15</a:t>
            </a:r>
            <a:r>
              <a:rPr b="0" i="0" lang="en-US" sz="2000" u="none">
                <a:solidFill>
                  <a:schemeClr val="dk1"/>
                </a:solidFill>
                <a:latin typeface="Arial"/>
                <a:ea typeface="Arial"/>
                <a:cs typeface="Arial"/>
                <a:sym typeface="Arial"/>
              </a:rPr>
              <a:t>		     12.4</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X-ray		      8 x 10</a:t>
            </a:r>
            <a:r>
              <a:rPr b="0" baseline="30000" i="0" lang="en-US" sz="2000" u="none">
                <a:solidFill>
                  <a:schemeClr val="dk1"/>
                </a:solidFill>
                <a:latin typeface="Arial"/>
                <a:ea typeface="Arial"/>
                <a:cs typeface="Arial"/>
                <a:sym typeface="Arial"/>
              </a:rPr>
              <a:t>-11</a:t>
            </a:r>
            <a:r>
              <a:rPr b="0" i="0" lang="en-US" sz="2000" u="none">
                <a:solidFill>
                  <a:schemeClr val="dk1"/>
                </a:solidFill>
                <a:latin typeface="Arial"/>
                <a:ea typeface="Arial"/>
                <a:cs typeface="Arial"/>
                <a:sym typeface="Arial"/>
              </a:rPr>
              <a:t> 		3.75 x 10</a:t>
            </a:r>
            <a:r>
              <a:rPr b="0" baseline="30000" i="0" lang="en-US" sz="2000" u="none">
                <a:solidFill>
                  <a:schemeClr val="dk1"/>
                </a:solidFill>
                <a:latin typeface="Arial"/>
                <a:ea typeface="Arial"/>
                <a:cs typeface="Arial"/>
                <a:sym typeface="Arial"/>
              </a:rPr>
              <a:t>18</a:t>
            </a:r>
            <a:r>
              <a:rPr b="0" i="0" lang="en-US" sz="2000" u="none">
                <a:solidFill>
                  <a:schemeClr val="dk1"/>
                </a:solidFill>
                <a:latin typeface="Arial"/>
                <a:ea typeface="Arial"/>
                <a:cs typeface="Arial"/>
                <a:sym typeface="Arial"/>
              </a:rPr>
              <a:t>		  1.5 x 10</a:t>
            </a:r>
            <a:r>
              <a:rPr b="0" baseline="30000" i="0" lang="en-US" sz="2000" u="none">
                <a:solidFill>
                  <a:schemeClr val="dk1"/>
                </a:solidFill>
                <a:latin typeface="Arial"/>
                <a:ea typeface="Arial"/>
                <a:cs typeface="Arial"/>
                <a:sym typeface="Arial"/>
              </a:rPr>
              <a:t>4</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Gamma-ray	   2.5 x 10</a:t>
            </a:r>
            <a:r>
              <a:rPr b="0" baseline="30000" i="0" lang="en-US" sz="2000" u="none">
                <a:solidFill>
                  <a:schemeClr val="dk1"/>
                </a:solidFill>
                <a:latin typeface="Arial"/>
                <a:ea typeface="Arial"/>
                <a:cs typeface="Arial"/>
                <a:sym typeface="Arial"/>
              </a:rPr>
              <a:t>-12</a:t>
            </a:r>
            <a:r>
              <a:rPr b="0" i="0" lang="en-US" sz="2000" u="none">
                <a:solidFill>
                  <a:schemeClr val="dk1"/>
                </a:solidFill>
                <a:latin typeface="Arial"/>
                <a:ea typeface="Arial"/>
                <a:cs typeface="Arial"/>
                <a:sym typeface="Arial"/>
              </a:rPr>
              <a:t>		  1.2 x 10</a:t>
            </a:r>
            <a:r>
              <a:rPr b="0" baseline="30000" i="0" lang="en-US" sz="2000" u="none">
                <a:solidFill>
                  <a:schemeClr val="dk1"/>
                </a:solidFill>
                <a:latin typeface="Arial"/>
                <a:ea typeface="Arial"/>
                <a:cs typeface="Arial"/>
                <a:sym typeface="Arial"/>
              </a:rPr>
              <a:t>20</a:t>
            </a:r>
            <a:r>
              <a:rPr b="0" i="0" lang="en-US" sz="2000" u="none">
                <a:solidFill>
                  <a:schemeClr val="dk1"/>
                </a:solidFill>
                <a:latin typeface="Arial"/>
                <a:ea typeface="Arial"/>
                <a:cs typeface="Arial"/>
                <a:sym typeface="Arial"/>
              </a:rPr>
              <a:t>		4.95 x 10</a:t>
            </a:r>
            <a:r>
              <a:rPr b="0" baseline="30000" i="0" lang="en-US" sz="2000" u="none">
                <a:solidFill>
                  <a:schemeClr val="dk1"/>
                </a:solidFill>
                <a:latin typeface="Arial"/>
                <a:ea typeface="Arial"/>
                <a:cs typeface="Arial"/>
                <a:sym typeface="Arial"/>
              </a:rPr>
              <a:t>5</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cxnSp>
        <p:nvCxnSpPr>
          <p:cNvPr id="137" name="Google Shape;137;p18"/>
          <p:cNvCxnSpPr/>
          <p:nvPr/>
        </p:nvCxnSpPr>
        <p:spPr>
          <a:xfrm>
            <a:off x="457200" y="1371600"/>
            <a:ext cx="8077200" cy="0"/>
          </a:xfrm>
          <a:prstGeom prst="straightConnector1">
            <a:avLst/>
          </a:prstGeom>
          <a:noFill/>
          <a:ln cap="flat" cmpd="sng" w="38100">
            <a:solidFill>
              <a:schemeClr val="dk2"/>
            </a:solidFill>
            <a:prstDash val="solid"/>
            <a:miter lim="800000"/>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41" name="Shape 141"/>
        <p:cNvGrpSpPr/>
        <p:nvPr/>
      </p:nvGrpSpPr>
      <p:grpSpPr>
        <a:xfrm>
          <a:off x="0" y="0"/>
          <a:ext cx="0" cy="0"/>
          <a:chOff x="0" y="0"/>
          <a:chExt cx="0" cy="0"/>
        </a:xfrm>
      </p:grpSpPr>
      <p:sp>
        <p:nvSpPr>
          <p:cNvPr id="142" name="Google Shape;142;p19"/>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Understanding Waves</a:t>
            </a:r>
            <a:endParaRPr/>
          </a:p>
        </p:txBody>
      </p:sp>
      <p:cxnSp>
        <p:nvCxnSpPr>
          <p:cNvPr id="143" name="Google Shape;143;p19"/>
          <p:cNvCxnSpPr/>
          <p:nvPr/>
        </p:nvCxnSpPr>
        <p:spPr>
          <a:xfrm>
            <a:off x="762000" y="1066800"/>
            <a:ext cx="7620000" cy="0"/>
          </a:xfrm>
          <a:prstGeom prst="straightConnector1">
            <a:avLst/>
          </a:prstGeom>
          <a:noFill/>
          <a:ln cap="flat" cmpd="sng" w="38100">
            <a:solidFill>
              <a:schemeClr val="dk2"/>
            </a:solidFill>
            <a:prstDash val="solid"/>
            <a:miter lim="800000"/>
            <a:headEnd len="med" w="med" type="none"/>
            <a:tailEnd len="med" w="med" type="none"/>
          </a:ln>
        </p:spPr>
      </p:cxnSp>
      <p:sp>
        <p:nvSpPr>
          <p:cNvPr id="144" name="Google Shape;144;p19"/>
          <p:cNvSpPr txBox="1"/>
          <p:nvPr/>
        </p:nvSpPr>
        <p:spPr>
          <a:xfrm>
            <a:off x="457200" y="1274762"/>
            <a:ext cx="8047037" cy="48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Longitudinal waves</a:t>
            </a:r>
            <a:r>
              <a:rPr b="0" i="0" lang="en-US" sz="2400" u="none">
                <a:solidFill>
                  <a:schemeClr val="dk1"/>
                </a:solidFill>
                <a:latin typeface="Arial"/>
                <a:ea typeface="Arial"/>
                <a:cs typeface="Arial"/>
                <a:sym typeface="Arial"/>
              </a:rPr>
              <a:t> - displacement is in same direction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as the wave motion</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Example: sound waves</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Obeys the equation </a:t>
            </a:r>
            <a:r>
              <a:rPr b="0" i="0" lang="en-US" sz="2400" u="none">
                <a:solidFill>
                  <a:schemeClr val="dk1"/>
                </a:solidFill>
                <a:latin typeface="Noto Sans Symbols"/>
                <a:ea typeface="Noto Sans Symbols"/>
                <a:cs typeface="Noto Sans Symbols"/>
                <a:sym typeface="Noto Sans Symbols"/>
              </a:rPr>
              <a:t>λ</a:t>
            </a:r>
            <a:r>
              <a:rPr b="0" i="0" lang="en-US" sz="2400" u="none">
                <a:solidFill>
                  <a:schemeClr val="dk1"/>
                </a:solidFill>
                <a:latin typeface="Arial"/>
                <a:ea typeface="Arial"/>
                <a:cs typeface="Arial"/>
                <a:sym typeface="Arial"/>
              </a:rPr>
              <a:t>f = v, where </a:t>
            </a:r>
            <a:r>
              <a:rPr b="0" i="0" lang="en-US" sz="2400" u="none">
                <a:solidFill>
                  <a:schemeClr val="dk1"/>
                </a:solidFill>
                <a:latin typeface="Noto Sans Symbols"/>
                <a:ea typeface="Noto Sans Symbols"/>
                <a:cs typeface="Noto Sans Symbols"/>
                <a:sym typeface="Noto Sans Symbols"/>
              </a:rPr>
              <a:t>λ</a:t>
            </a:r>
            <a:r>
              <a:rPr b="0" i="0" lang="en-US" sz="2400" u="none">
                <a:solidFill>
                  <a:schemeClr val="dk1"/>
                </a:solidFill>
                <a:latin typeface="Arial"/>
                <a:ea typeface="Arial"/>
                <a:cs typeface="Arial"/>
                <a:sym typeface="Arial"/>
              </a:rPr>
              <a:t> is the wavelength,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 is the frequency, and v is the velocity.</a:t>
            </a:r>
            <a:endParaRPr/>
          </a:p>
        </p:txBody>
      </p:sp>
      <p:pic>
        <p:nvPicPr>
          <p:cNvPr id="145" name="Google Shape;145;p19"/>
          <p:cNvPicPr preferRelativeResize="0"/>
          <p:nvPr/>
        </p:nvPicPr>
        <p:blipFill rotWithShape="1">
          <a:blip r:embed="rId3">
            <a:alphaModFix/>
          </a:blip>
          <a:srcRect b="0" l="0" r="0" t="0"/>
          <a:stretch/>
        </p:blipFill>
        <p:spPr>
          <a:xfrm>
            <a:off x="2057400" y="2438400"/>
            <a:ext cx="5575300" cy="1600200"/>
          </a:xfrm>
          <a:prstGeom prst="rect">
            <a:avLst/>
          </a:prstGeom>
          <a:noFill/>
          <a:ln cap="flat" cmpd="sng" w="12700">
            <a:solidFill>
              <a:srgbClr val="000000"/>
            </a:solidFill>
            <a:prstDash val="solid"/>
            <a:miter lim="800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49" name="Shape 149"/>
        <p:cNvGrpSpPr/>
        <p:nvPr/>
      </p:nvGrpSpPr>
      <p:grpSpPr>
        <a:xfrm>
          <a:off x="0" y="0"/>
          <a:ext cx="0" cy="0"/>
          <a:chOff x="0" y="0"/>
          <a:chExt cx="0" cy="0"/>
        </a:xfrm>
      </p:grpSpPr>
      <p:sp>
        <p:nvSpPr>
          <p:cNvPr id="150" name="Google Shape;150;p20"/>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Understanding Waves</a:t>
            </a:r>
            <a:endParaRPr/>
          </a:p>
        </p:txBody>
      </p:sp>
      <p:cxnSp>
        <p:nvCxnSpPr>
          <p:cNvPr id="151" name="Google Shape;151;p20"/>
          <p:cNvCxnSpPr/>
          <p:nvPr/>
        </p:nvCxnSpPr>
        <p:spPr>
          <a:xfrm>
            <a:off x="838200" y="990600"/>
            <a:ext cx="7467600" cy="0"/>
          </a:xfrm>
          <a:prstGeom prst="straightConnector1">
            <a:avLst/>
          </a:prstGeom>
          <a:noFill/>
          <a:ln cap="flat" cmpd="sng" w="38100">
            <a:solidFill>
              <a:schemeClr val="dk2"/>
            </a:solidFill>
            <a:prstDash val="solid"/>
            <a:miter lim="800000"/>
            <a:headEnd len="med" w="med" type="none"/>
            <a:tailEnd len="med" w="med" type="none"/>
          </a:ln>
        </p:spPr>
      </p:cxnSp>
      <p:sp>
        <p:nvSpPr>
          <p:cNvPr id="152" name="Google Shape;152;p20"/>
          <p:cNvSpPr txBox="1"/>
          <p:nvPr/>
        </p:nvSpPr>
        <p:spPr>
          <a:xfrm>
            <a:off x="593725" y="1485900"/>
            <a:ext cx="7785100" cy="5203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Transverse Waves</a:t>
            </a:r>
            <a:r>
              <a:rPr b="0" i="0" lang="en-US" sz="2400" u="none">
                <a:solidFill>
                  <a:schemeClr val="dk1"/>
                </a:solidFill>
                <a:latin typeface="Arial"/>
                <a:ea typeface="Arial"/>
                <a:cs typeface="Arial"/>
                <a:sym typeface="Arial"/>
              </a:rPr>
              <a:t> - displacement is perpendicular to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direction of motion of the wave</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Example: Light</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Obeys the equation </a:t>
            </a:r>
            <a:r>
              <a:rPr b="0" i="0" lang="en-US" sz="2400" u="none">
                <a:solidFill>
                  <a:schemeClr val="dk1"/>
                </a:solidFill>
                <a:latin typeface="Noto Sans Symbols"/>
                <a:ea typeface="Noto Sans Symbols"/>
                <a:cs typeface="Noto Sans Symbols"/>
                <a:sym typeface="Noto Sans Symbols"/>
              </a:rPr>
              <a:t>λ</a:t>
            </a:r>
            <a:r>
              <a:rPr b="0" i="0" lang="en-US" sz="2400" u="none">
                <a:solidFill>
                  <a:schemeClr val="dk1"/>
                </a:solidFill>
                <a:latin typeface="Arial"/>
                <a:ea typeface="Arial"/>
                <a:cs typeface="Arial"/>
                <a:sym typeface="Arial"/>
              </a:rPr>
              <a:t>f = v, where </a:t>
            </a:r>
            <a:r>
              <a:rPr b="0" i="0" lang="en-US" sz="2400" u="none">
                <a:solidFill>
                  <a:schemeClr val="dk1"/>
                </a:solidFill>
                <a:latin typeface="Noto Sans Symbols"/>
                <a:ea typeface="Noto Sans Symbols"/>
                <a:cs typeface="Noto Sans Symbols"/>
                <a:sym typeface="Noto Sans Symbols"/>
              </a:rPr>
              <a:t>λ</a:t>
            </a:r>
            <a:r>
              <a:rPr b="0" i="0" lang="en-US" sz="2400" u="none">
                <a:solidFill>
                  <a:schemeClr val="dk1"/>
                </a:solidFill>
                <a:latin typeface="Arial"/>
                <a:ea typeface="Arial"/>
                <a:cs typeface="Arial"/>
                <a:sym typeface="Arial"/>
              </a:rPr>
              <a:t> is the wavelength,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 is the frequency, and v is the velocity.</a:t>
            </a:r>
            <a:endParaRPr b="0" i="0" sz="2400" u="none">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3" name="Google Shape;153;p20"/>
          <p:cNvPicPr preferRelativeResize="0"/>
          <p:nvPr/>
        </p:nvPicPr>
        <p:blipFill rotWithShape="1">
          <a:blip r:embed="rId3">
            <a:alphaModFix/>
          </a:blip>
          <a:srcRect b="0" l="0" r="0" t="0"/>
          <a:stretch/>
        </p:blipFill>
        <p:spPr>
          <a:xfrm>
            <a:off x="1905000" y="2514600"/>
            <a:ext cx="5575300" cy="1828800"/>
          </a:xfrm>
          <a:prstGeom prst="rect">
            <a:avLst/>
          </a:prstGeom>
          <a:noFill/>
          <a:ln cap="flat" cmpd="sng" w="12700">
            <a:solidFill>
              <a:srgbClr val="000000"/>
            </a:solidFill>
            <a:prstDash val="solid"/>
            <a:miter lim="800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57" name="Shape 157"/>
        <p:cNvGrpSpPr/>
        <p:nvPr/>
      </p:nvGrpSpPr>
      <p:grpSpPr>
        <a:xfrm>
          <a:off x="0" y="0"/>
          <a:ext cx="0" cy="0"/>
          <a:chOff x="0" y="0"/>
          <a:chExt cx="0" cy="0"/>
        </a:xfrm>
      </p:grpSpPr>
      <p:sp>
        <p:nvSpPr>
          <p:cNvPr id="158" name="Google Shape;158;p21"/>
          <p:cNvSpPr txBox="1"/>
          <p:nvPr>
            <p:ph type="title"/>
          </p:nvPr>
        </p:nvSpPr>
        <p:spPr>
          <a:xfrm>
            <a:off x="685800" y="228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Special Things About a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Light Wave</a:t>
            </a:r>
            <a:endParaRPr/>
          </a:p>
        </p:txBody>
      </p:sp>
      <p:cxnSp>
        <p:nvCxnSpPr>
          <p:cNvPr id="159" name="Google Shape;159;p21"/>
          <p:cNvCxnSpPr/>
          <p:nvPr/>
        </p:nvCxnSpPr>
        <p:spPr>
          <a:xfrm>
            <a:off x="609600" y="1676400"/>
            <a:ext cx="7924800" cy="0"/>
          </a:xfrm>
          <a:prstGeom prst="straightConnector1">
            <a:avLst/>
          </a:prstGeom>
          <a:noFill/>
          <a:ln cap="flat" cmpd="sng" w="38100">
            <a:solidFill>
              <a:schemeClr val="dk2"/>
            </a:solidFill>
            <a:prstDash val="solid"/>
            <a:miter lim="800000"/>
            <a:headEnd len="med" w="med" type="none"/>
            <a:tailEnd len="med" w="med" type="none"/>
          </a:ln>
        </p:spPr>
      </p:cxnSp>
      <p:sp>
        <p:nvSpPr>
          <p:cNvPr id="160" name="Google Shape;160;p21"/>
          <p:cNvSpPr txBox="1"/>
          <p:nvPr/>
        </p:nvSpPr>
        <p:spPr>
          <a:xfrm>
            <a:off x="685800" y="2286000"/>
            <a:ext cx="7748587" cy="410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It does not need a medium through which to travel</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It travels with its highest velocity in a vacuum</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Its highest velocity is the speed of light, c,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equal to 300,000 km/sec</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The frequency (or wavelength) of the wave determines</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whether we call it radio, infrared, visible, ultraviolet,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X-ray or gamma-ray.</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64" name="Shape 164"/>
        <p:cNvGrpSpPr/>
        <p:nvPr/>
      </p:nvGrpSpPr>
      <p:grpSpPr>
        <a:xfrm>
          <a:off x="0" y="0"/>
          <a:ext cx="0" cy="0"/>
          <a:chOff x="0" y="0"/>
          <a:chExt cx="0" cy="0"/>
        </a:xfrm>
      </p:grpSpPr>
      <p:sp>
        <p:nvSpPr>
          <p:cNvPr id="165" name="Google Shape;165;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Fun For Every Girl and Boy!</a:t>
            </a:r>
            <a:endParaRPr/>
          </a:p>
        </p:txBody>
      </p:sp>
      <p:pic>
        <p:nvPicPr>
          <p:cNvPr id="166" name="Google Shape;166;p22"/>
          <p:cNvPicPr preferRelativeResize="0"/>
          <p:nvPr/>
        </p:nvPicPr>
        <p:blipFill rotWithShape="1">
          <a:blip r:embed="rId3">
            <a:alphaModFix/>
          </a:blip>
          <a:srcRect b="0" l="0" r="0" t="0"/>
          <a:stretch/>
        </p:blipFill>
        <p:spPr>
          <a:xfrm>
            <a:off x="2667000" y="2286000"/>
            <a:ext cx="3986212" cy="29892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38" name="Shape 38"/>
        <p:cNvGrpSpPr/>
        <p:nvPr/>
      </p:nvGrpSpPr>
      <p:grpSpPr>
        <a:xfrm>
          <a:off x="0" y="0"/>
          <a:ext cx="0" cy="0"/>
          <a:chOff x="0" y="0"/>
          <a:chExt cx="0" cy="0"/>
        </a:xfrm>
      </p:grpSpPr>
      <p:sp>
        <p:nvSpPr>
          <p:cNvPr id="39" name="Google Shape;39;p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 Content Standards</a:t>
            </a:r>
            <a:endParaRPr/>
          </a:p>
        </p:txBody>
      </p:sp>
      <p:sp>
        <p:nvSpPr>
          <p:cNvPr id="40" name="Google Shape;40;p5"/>
          <p:cNvSpPr txBox="1"/>
          <p:nvPr/>
        </p:nvSpPr>
        <p:spPr>
          <a:xfrm>
            <a:off x="228600" y="912812"/>
            <a:ext cx="8686800" cy="556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Arial"/>
              <a:buNone/>
            </a:pPr>
            <a:r>
              <a:rPr b="1" i="0" lang="en-US" sz="2000" u="none">
                <a:solidFill>
                  <a:schemeClr val="hlink"/>
                </a:solidFill>
                <a:latin typeface="Arial"/>
                <a:ea typeface="Arial"/>
                <a:cs typeface="Arial"/>
                <a:sym typeface="Arial"/>
              </a:rPr>
              <a:t>• Grades 9-12 Physics: Waves have characteristic properties that do not depend on the type of wave:</a:t>
            </a:r>
            <a:endParaRPr/>
          </a:p>
          <a:p>
            <a:pPr indent="0" lvl="0" marL="0" marR="0" rtl="0" algn="l">
              <a:lnSpc>
                <a:spcPct val="100000"/>
              </a:lnSpc>
              <a:spcBef>
                <a:spcPts val="0"/>
              </a:spcBef>
              <a:spcAft>
                <a:spcPts val="0"/>
              </a:spcAft>
              <a:buClr>
                <a:schemeClr val="dk1"/>
              </a:buClr>
              <a:buSzPts val="2000"/>
              <a:buFont typeface="Times"/>
              <a:buNone/>
            </a:pPr>
            <a:r>
              <a:t/>
            </a:r>
            <a:endParaRPr b="1" i="0" sz="2000" u="none">
              <a:solidFill>
                <a:schemeClr val="hlink"/>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 Students know waves carry energy from one place to another</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how to identify transverse and longitudinal 		waves in a mechanical media</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how to solve problems involving wavelength, 		frequency, and wave speed</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radio waves, light, and X-rays are different 		wavelength bands in the spectrum of electromagnetic waves 		whose speed in a vacuum is approximately 300,000,000 m/s.</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how to identify the characteristic properties of 		waves: interference, diffraction, refraction, Doppler effect, and 		polarization.</a:t>
            </a:r>
            <a:endParaRPr/>
          </a:p>
        </p:txBody>
      </p:sp>
      <p:cxnSp>
        <p:nvCxnSpPr>
          <p:cNvPr id="41" name="Google Shape;41;p5"/>
          <p:cNvCxnSpPr/>
          <p:nvPr/>
        </p:nvCxnSpPr>
        <p:spPr>
          <a:xfrm>
            <a:off x="457200" y="838200"/>
            <a:ext cx="8077200" cy="0"/>
          </a:xfrm>
          <a:prstGeom prst="straightConnector1">
            <a:avLst/>
          </a:prstGeom>
          <a:noFill/>
          <a:ln cap="flat" cmpd="sng" w="38100">
            <a:solidFill>
              <a:schemeClr val="dk2"/>
            </a:solidFill>
            <a:prstDash val="solid"/>
            <a:miter lim="800000"/>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70" name="Shape 170"/>
        <p:cNvGrpSpPr/>
        <p:nvPr/>
      </p:nvGrpSpPr>
      <p:grpSpPr>
        <a:xfrm>
          <a:off x="0" y="0"/>
          <a:ext cx="0" cy="0"/>
          <a:chOff x="0" y="0"/>
          <a:chExt cx="0" cy="0"/>
        </a:xfrm>
      </p:grpSpPr>
      <p:sp>
        <p:nvSpPr>
          <p:cNvPr id="171" name="Google Shape;171;p23"/>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Time for the Spring!</a:t>
            </a:r>
            <a:endParaRPr/>
          </a:p>
        </p:txBody>
      </p:sp>
      <p:cxnSp>
        <p:nvCxnSpPr>
          <p:cNvPr id="172" name="Google Shape;172;p23"/>
          <p:cNvCxnSpPr/>
          <p:nvPr/>
        </p:nvCxnSpPr>
        <p:spPr>
          <a:xfrm>
            <a:off x="1066800" y="990600"/>
            <a:ext cx="7010400" cy="0"/>
          </a:xfrm>
          <a:prstGeom prst="straightConnector1">
            <a:avLst/>
          </a:prstGeom>
          <a:noFill/>
          <a:ln cap="flat" cmpd="sng" w="38100">
            <a:solidFill>
              <a:schemeClr val="dk2"/>
            </a:solidFill>
            <a:prstDash val="solid"/>
            <a:miter lim="800000"/>
            <a:headEnd len="med" w="med" type="none"/>
            <a:tailEnd len="med" w="med" type="none"/>
          </a:ln>
        </p:spPr>
      </p:cxnSp>
      <p:sp>
        <p:nvSpPr>
          <p:cNvPr id="173" name="Google Shape;173;p23"/>
          <p:cNvSpPr txBox="1"/>
          <p:nvPr/>
        </p:nvSpPr>
        <p:spPr>
          <a:xfrm>
            <a:off x="381000" y="2209800"/>
            <a:ext cx="8382000" cy="3967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Procedure:</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By vibrating your hand steadily back and forth, you can produce a train of pulses, or a periodic wave. The distance between any two neighboring crests on such a periodic wave is the wavelength. The rate at which you vibrate the spring will determine the frequency of the periodic wave. Follow the procedure on your lab sheet in order to answer the following question.</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Question:</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FF0066"/>
              </a:buClr>
              <a:buSzPts val="2800"/>
              <a:buFont typeface="Arial"/>
              <a:buNone/>
            </a:pPr>
            <a:r>
              <a:rPr b="0" i="0" lang="en-US" sz="2800" u="none">
                <a:solidFill>
                  <a:srgbClr val="FF0066"/>
                </a:solidFill>
                <a:latin typeface="Arial"/>
                <a:ea typeface="Arial"/>
                <a:cs typeface="Arial"/>
                <a:sym typeface="Arial"/>
              </a:rPr>
              <a:t>How does the wavelength depend on the frequency?</a:t>
            </a:r>
            <a:endParaRPr/>
          </a:p>
        </p:txBody>
      </p:sp>
      <p:sp>
        <p:nvSpPr>
          <p:cNvPr id="174" name="Google Shape;174;p23"/>
          <p:cNvSpPr txBox="1"/>
          <p:nvPr/>
        </p:nvSpPr>
        <p:spPr>
          <a:xfrm>
            <a:off x="1143000" y="1219200"/>
            <a:ext cx="7146925" cy="6540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lab we will do is best done in groups of 3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"shaker", "holder" and "observer/recorder". Rotate through each role!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78" name="Shape 178"/>
        <p:cNvGrpSpPr/>
        <p:nvPr/>
      </p:nvGrpSpPr>
      <p:grpSpPr>
        <a:xfrm>
          <a:off x="0" y="0"/>
          <a:ext cx="0" cy="0"/>
          <a:chOff x="0" y="0"/>
          <a:chExt cx="0" cy="0"/>
        </a:xfrm>
      </p:grpSpPr>
      <p:sp>
        <p:nvSpPr>
          <p:cNvPr id="179" name="Google Shape;179;p2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 Spring Knows!</a:t>
            </a:r>
            <a:endParaRPr/>
          </a:p>
        </p:txBody>
      </p:sp>
      <p:cxnSp>
        <p:nvCxnSpPr>
          <p:cNvPr id="180" name="Google Shape;180;p24"/>
          <p:cNvCxnSpPr/>
          <p:nvPr/>
        </p:nvCxnSpPr>
        <p:spPr>
          <a:xfrm>
            <a:off x="914400" y="838200"/>
            <a:ext cx="7391400" cy="0"/>
          </a:xfrm>
          <a:prstGeom prst="straightConnector1">
            <a:avLst/>
          </a:prstGeom>
          <a:noFill/>
          <a:ln cap="flat" cmpd="sng" w="38100">
            <a:solidFill>
              <a:schemeClr val="dk2"/>
            </a:solidFill>
            <a:prstDash val="solid"/>
            <a:miter lim="800000"/>
            <a:headEnd len="med" w="med" type="none"/>
            <a:tailEnd len="med" w="med" type="none"/>
          </a:ln>
        </p:spPr>
      </p:cxnSp>
      <p:pic>
        <p:nvPicPr>
          <p:cNvPr id="181" name="Google Shape;181;p24"/>
          <p:cNvPicPr preferRelativeResize="0"/>
          <p:nvPr/>
        </p:nvPicPr>
        <p:blipFill rotWithShape="1">
          <a:blip r:embed="rId3">
            <a:alphaModFix/>
          </a:blip>
          <a:srcRect b="0" l="0" r="0" t="0"/>
          <a:stretch/>
        </p:blipFill>
        <p:spPr>
          <a:xfrm>
            <a:off x="838200" y="1600200"/>
            <a:ext cx="4140200" cy="4102100"/>
          </a:xfrm>
          <a:prstGeom prst="rect">
            <a:avLst/>
          </a:prstGeom>
          <a:noFill/>
          <a:ln>
            <a:noFill/>
          </a:ln>
        </p:spPr>
      </p:pic>
      <p:sp>
        <p:nvSpPr>
          <p:cNvPr id="182" name="Google Shape;182;p24"/>
          <p:cNvSpPr txBox="1"/>
          <p:nvPr/>
        </p:nvSpPr>
        <p:spPr>
          <a:xfrm>
            <a:off x="5638800" y="1828800"/>
            <a:ext cx="2911475" cy="393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Conclusion:</a:t>
            </a:r>
            <a:endParaRPr/>
          </a:p>
          <a:p>
            <a:pPr indent="0" lvl="0" marL="0" marR="0" rtl="0" algn="ctr">
              <a:lnSpc>
                <a:spcPct val="100000"/>
              </a:lnSpc>
              <a:spcBef>
                <a:spcPts val="0"/>
              </a:spcBef>
              <a:spcAft>
                <a:spcPts val="0"/>
              </a:spcAft>
              <a:buClr>
                <a:schemeClr val="dk1"/>
              </a:buClr>
              <a:buSzPts val="3600"/>
              <a:buFont typeface="Times"/>
              <a:buNone/>
            </a:pPr>
            <a:r>
              <a:t/>
            </a:r>
            <a:endParaRPr b="0" i="0" sz="36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Wavelength and frequency are inversely related.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86" name="Shape 186"/>
        <p:cNvGrpSpPr/>
        <p:nvPr/>
      </p:nvGrpSpPr>
      <p:grpSpPr>
        <a:xfrm>
          <a:off x="0" y="0"/>
          <a:ext cx="0" cy="0"/>
          <a:chOff x="0" y="0"/>
          <a:chExt cx="0" cy="0"/>
        </a:xfrm>
      </p:grpSpPr>
      <p:sp>
        <p:nvSpPr>
          <p:cNvPr id="187" name="Google Shape;187;p25"/>
          <p:cNvSpPr txBox="1"/>
          <p:nvPr>
            <p:ph type="title"/>
          </p:nvPr>
        </p:nvSpPr>
        <p:spPr>
          <a:xfrm>
            <a:off x="0" y="0"/>
            <a:ext cx="8763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EM Radiation Carries Energy</a:t>
            </a:r>
            <a:endParaRPr/>
          </a:p>
        </p:txBody>
      </p:sp>
      <p:cxnSp>
        <p:nvCxnSpPr>
          <p:cNvPr id="188" name="Google Shape;188;p25"/>
          <p:cNvCxnSpPr/>
          <p:nvPr/>
        </p:nvCxnSpPr>
        <p:spPr>
          <a:xfrm>
            <a:off x="457200" y="1066800"/>
            <a:ext cx="8001000" cy="0"/>
          </a:xfrm>
          <a:prstGeom prst="straightConnector1">
            <a:avLst/>
          </a:prstGeom>
          <a:noFill/>
          <a:ln cap="flat" cmpd="sng" w="38100">
            <a:solidFill>
              <a:schemeClr val="dk2"/>
            </a:solidFill>
            <a:prstDash val="solid"/>
            <a:miter lim="800000"/>
            <a:headEnd len="med" w="med" type="none"/>
            <a:tailEnd len="med" w="med" type="none"/>
          </a:ln>
        </p:spPr>
      </p:cxnSp>
      <p:sp>
        <p:nvSpPr>
          <p:cNvPr id="189" name="Google Shape;189;p25"/>
          <p:cNvSpPr txBox="1"/>
          <p:nvPr/>
        </p:nvSpPr>
        <p:spPr>
          <a:xfrm>
            <a:off x="457200" y="1274762"/>
            <a:ext cx="7294562"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Quantum mechanics tells us that for photons E = hf</a:t>
            </a:r>
            <a:endParaRPr b="0" i="0" sz="2400" u="none">
              <a:solidFill>
                <a:schemeClr val="dk1"/>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But we learned today that</a:t>
            </a:r>
            <a:r>
              <a:rPr b="0" i="0" lang="en-US" sz="2400" u="none">
                <a:solidFill>
                  <a:schemeClr val="dk1"/>
                </a:solidFill>
                <a:latin typeface="Times"/>
                <a:ea typeface="Times"/>
                <a:cs typeface="Times"/>
                <a:sym typeface="Times"/>
              </a:rPr>
              <a:t> </a:t>
            </a:r>
            <a:r>
              <a:rPr b="0" i="0" lang="en-US" sz="2400" u="none">
                <a:solidFill>
                  <a:schemeClr val="dk1"/>
                </a:solidFill>
                <a:latin typeface="Arial"/>
                <a:ea typeface="Arial"/>
                <a:cs typeface="Arial"/>
                <a:sym typeface="Arial"/>
              </a:rPr>
              <a:t>f</a:t>
            </a:r>
            <a:r>
              <a:rPr b="0" i="0" lang="en-US" sz="2400" u="none">
                <a:solidFill>
                  <a:schemeClr val="dk1"/>
                </a:solidFill>
                <a:latin typeface="Times"/>
                <a:ea typeface="Times"/>
                <a:cs typeface="Times"/>
                <a:sym typeface="Times"/>
              </a:rPr>
              <a:t> = c/</a:t>
            </a:r>
            <a:r>
              <a:rPr b="0" i="0" lang="en-US" sz="2400" u="none">
                <a:solidFill>
                  <a:schemeClr val="dk1"/>
                </a:solidFill>
                <a:latin typeface="Noto Sans Symbols"/>
                <a:ea typeface="Noto Sans Symbols"/>
                <a:cs typeface="Noto Sans Symbols"/>
                <a:sym typeface="Noto Sans Symbols"/>
              </a:rPr>
              <a:t>λ</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Putting these equations together, we see that</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 = hc/</a:t>
            </a:r>
            <a:r>
              <a:rPr b="0" i="0" lang="en-US" sz="2400" u="none">
                <a:solidFill>
                  <a:schemeClr val="dk1"/>
                </a:solidFill>
                <a:latin typeface="Noto Sans Symbols"/>
                <a:ea typeface="Noto Sans Symbols"/>
                <a:cs typeface="Noto Sans Symbols"/>
                <a:sym typeface="Noto Sans Symbols"/>
              </a:rPr>
              <a:t>λ</a:t>
            </a:r>
            <a:endParaRPr/>
          </a:p>
        </p:txBody>
      </p:sp>
      <p:sp>
        <p:nvSpPr>
          <p:cNvPr id="190" name="Google Shape;190;p25"/>
          <p:cNvSpPr/>
          <p:nvPr/>
        </p:nvSpPr>
        <p:spPr>
          <a:xfrm>
            <a:off x="685800" y="4572000"/>
            <a:ext cx="8166100" cy="419100"/>
          </a:xfrm>
          <a:prstGeom prst="rect">
            <a:avLst/>
          </a:prstGeom>
        </p:spPr>
        <p:txBody>
          <a:bodyPr>
            <a:prstTxWarp prst="textPlain"/>
          </a:bodyPr>
          <a:lstStyle/>
          <a:p>
            <a:pPr lvl="0" algn="l"/>
            <a:r>
              <a:rPr b="0" i="0">
                <a:ln cap="flat" cmpd="sng" w="12700">
                  <a:solidFill>
                    <a:srgbClr val="EAEAEA"/>
                  </a:solidFill>
                  <a:prstDash val="solid"/>
                  <a:miter lim="800000"/>
                  <a:headEnd len="sm" w="sm" type="none"/>
                  <a:tailEnd len="sm" w="sm" type="none"/>
                </a:ln>
                <a:gradFill>
                  <a:gsLst>
                    <a:gs pos="0">
                      <a:srgbClr val="A603AB"/>
                    </a:gs>
                    <a:gs pos="21000">
                      <a:srgbClr val="0819FB"/>
                    </a:gs>
                    <a:gs pos="35000">
                      <a:srgbClr val="1A8D48"/>
                    </a:gs>
                    <a:gs pos="52000">
                      <a:srgbClr val="FFFF00"/>
                    </a:gs>
                    <a:gs pos="72999">
                      <a:srgbClr val="EE3F17"/>
                    </a:gs>
                    <a:gs pos="88000">
                      <a:srgbClr val="E81766"/>
                    </a:gs>
                    <a:gs pos="100000">
                      <a:srgbClr val="A603AB"/>
                    </a:gs>
                  </a:gsLst>
                  <a:lin ang="10800000" scaled="0"/>
                </a:gradFill>
                <a:latin typeface="Arial Black"/>
              </a:rPr>
              <a:t>high frequency = high energy = short wavelength</a:t>
            </a:r>
          </a:p>
        </p:txBody>
      </p:sp>
      <p:sp>
        <p:nvSpPr>
          <p:cNvPr id="191" name="Google Shape;191;p25"/>
          <p:cNvSpPr/>
          <p:nvPr/>
        </p:nvSpPr>
        <p:spPr>
          <a:xfrm>
            <a:off x="914400" y="5638800"/>
            <a:ext cx="7772400" cy="419100"/>
          </a:xfrm>
          <a:prstGeom prst="rect">
            <a:avLst/>
          </a:prstGeom>
        </p:spPr>
        <p:txBody>
          <a:bodyPr>
            <a:prstTxWarp prst="textPlain"/>
          </a:bodyPr>
          <a:lstStyle/>
          <a:p>
            <a:pPr lvl="0" algn="l"/>
            <a:r>
              <a:rPr b="0" i="0">
                <a:ln cap="flat" cmpd="sng" w="12700">
                  <a:solidFill>
                    <a:srgbClr val="EAEAEA"/>
                  </a:solidFill>
                  <a:prstDash val="solid"/>
                  <a:miter lim="800000"/>
                  <a:headEnd len="sm" w="sm" type="none"/>
                  <a:tailEnd len="sm" w="sm" type="none"/>
                </a:ln>
                <a:gradFill>
                  <a:gsLst>
                    <a:gs pos="0">
                      <a:srgbClr val="A603AB"/>
                    </a:gs>
                    <a:gs pos="21000">
                      <a:srgbClr val="0819FB"/>
                    </a:gs>
                    <a:gs pos="35000">
                      <a:srgbClr val="1A8D48"/>
                    </a:gs>
                    <a:gs pos="52000">
                      <a:srgbClr val="FFFF00"/>
                    </a:gs>
                    <a:gs pos="72999">
                      <a:srgbClr val="EE3F17"/>
                    </a:gs>
                    <a:gs pos="88000">
                      <a:srgbClr val="E81766"/>
                    </a:gs>
                    <a:gs pos="100000">
                      <a:srgbClr val="A603AB"/>
                    </a:gs>
                  </a:gsLst>
                  <a:lin ang="10800000" scaled="0"/>
                </a:gradFill>
                <a:latin typeface="Arial Black"/>
              </a:rPr>
              <a:t>low frequency = low energy = long wavelength</a:t>
            </a:r>
          </a:p>
        </p:txBody>
      </p:sp>
      <p:cxnSp>
        <p:nvCxnSpPr>
          <p:cNvPr id="192" name="Google Shape;192;p25"/>
          <p:cNvCxnSpPr/>
          <p:nvPr/>
        </p:nvCxnSpPr>
        <p:spPr>
          <a:xfrm>
            <a:off x="1752600" y="4191000"/>
            <a:ext cx="5257800" cy="0"/>
          </a:xfrm>
          <a:prstGeom prst="straightConnector1">
            <a:avLst/>
          </a:prstGeom>
          <a:noFill/>
          <a:ln cap="flat" cmpd="sng" w="12700">
            <a:solidFill>
              <a:schemeClr val="dk2"/>
            </a:solidFill>
            <a:prstDash val="solid"/>
            <a:miter lim="800000"/>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96" name="Shape 196"/>
        <p:cNvGrpSpPr/>
        <p:nvPr/>
      </p:nvGrpSpPr>
      <p:grpSpPr>
        <a:xfrm>
          <a:off x="0" y="0"/>
          <a:ext cx="0" cy="0"/>
          <a:chOff x="0" y="0"/>
          <a:chExt cx="0" cy="0"/>
        </a:xfrm>
      </p:grpSpPr>
      <p:sp>
        <p:nvSpPr>
          <p:cNvPr id="197" name="Google Shape;197;p26"/>
          <p:cNvSpPr txBox="1"/>
          <p:nvPr>
            <p:ph type="title"/>
          </p:nvPr>
        </p:nvSpPr>
        <p:spPr>
          <a:xfrm>
            <a:off x="685800" y="228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Waves Bring Us Information About our Universe</a:t>
            </a:r>
            <a:endParaRPr/>
          </a:p>
        </p:txBody>
      </p:sp>
      <p:cxnSp>
        <p:nvCxnSpPr>
          <p:cNvPr id="198" name="Google Shape;198;p26"/>
          <p:cNvCxnSpPr/>
          <p:nvPr/>
        </p:nvCxnSpPr>
        <p:spPr>
          <a:xfrm>
            <a:off x="457200" y="1600200"/>
            <a:ext cx="8001000" cy="0"/>
          </a:xfrm>
          <a:prstGeom prst="straightConnector1">
            <a:avLst/>
          </a:prstGeom>
          <a:noFill/>
          <a:ln cap="flat" cmpd="sng" w="38100">
            <a:solidFill>
              <a:schemeClr val="dk2"/>
            </a:solidFill>
            <a:prstDash val="solid"/>
            <a:miter lim="800000"/>
            <a:headEnd len="med" w="med" type="none"/>
            <a:tailEnd len="med" w="med" type="none"/>
          </a:ln>
        </p:spPr>
      </p:cxnSp>
      <p:sp>
        <p:nvSpPr>
          <p:cNvPr id="199" name="Google Shape;199;p26"/>
          <p:cNvSpPr txBox="1"/>
          <p:nvPr/>
        </p:nvSpPr>
        <p:spPr>
          <a:xfrm>
            <a:off x="457200" y="2286000"/>
            <a:ext cx="8016875" cy="337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Different energies/frequencies/wavelengths produced by different physical processes</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From making observations at different wavelengths, we can “get the big picture”</a:t>
            </a:r>
            <a:endParaRPr/>
          </a:p>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mass, temperature, spin period, orbital period, 		chemical composition, age, magnetic field strength, 	distance, velocity, size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03" name="Shape 203"/>
        <p:cNvGrpSpPr/>
        <p:nvPr/>
      </p:nvGrpSpPr>
      <p:grpSpPr>
        <a:xfrm>
          <a:off x="0" y="0"/>
          <a:ext cx="0" cy="0"/>
          <a:chOff x="0" y="0"/>
          <a:chExt cx="0" cy="0"/>
        </a:xfrm>
      </p:grpSpPr>
      <p:sp>
        <p:nvSpPr>
          <p:cNvPr id="204" name="Google Shape;204;p27"/>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Crab Nebula</a:t>
            </a:r>
            <a:endParaRPr/>
          </a:p>
        </p:txBody>
      </p:sp>
      <p:grpSp>
        <p:nvGrpSpPr>
          <p:cNvPr id="205" name="Google Shape;205;p27"/>
          <p:cNvGrpSpPr/>
          <p:nvPr/>
        </p:nvGrpSpPr>
        <p:grpSpPr>
          <a:xfrm>
            <a:off x="668337" y="1905000"/>
            <a:ext cx="4175125" cy="4422775"/>
            <a:chOff x="2880" y="1016"/>
            <a:chExt cx="2630" cy="2786"/>
          </a:xfrm>
        </p:grpSpPr>
        <p:pic>
          <p:nvPicPr>
            <p:cNvPr id="206" name="Google Shape;206;p27"/>
            <p:cNvPicPr preferRelativeResize="0"/>
            <p:nvPr/>
          </p:nvPicPr>
          <p:blipFill rotWithShape="1">
            <a:blip r:embed="rId3">
              <a:alphaModFix/>
            </a:blip>
            <a:srcRect b="0" l="0" r="0" t="0"/>
            <a:stretch/>
          </p:blipFill>
          <p:spPr>
            <a:xfrm>
              <a:off x="2880" y="1016"/>
              <a:ext cx="2354" cy="2209"/>
            </a:xfrm>
            <a:prstGeom prst="rect">
              <a:avLst/>
            </a:prstGeom>
            <a:noFill/>
            <a:ln cap="flat" cmpd="sng" w="9525">
              <a:solidFill>
                <a:schemeClr val="dk2"/>
              </a:solidFill>
              <a:prstDash val="solid"/>
              <a:miter lim="800000"/>
              <a:headEnd len="sm" w="sm" type="none"/>
              <a:tailEnd len="sm" w="sm" type="none"/>
            </a:ln>
          </p:spPr>
        </p:pic>
        <p:sp>
          <p:nvSpPr>
            <p:cNvPr id="207" name="Google Shape;207;p27"/>
            <p:cNvSpPr txBox="1"/>
            <p:nvPr/>
          </p:nvSpPr>
          <p:spPr>
            <a:xfrm>
              <a:off x="2880" y="3475"/>
              <a:ext cx="2630" cy="3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800"/>
                <a:buFont typeface="Arial"/>
                <a:buNone/>
              </a:pPr>
              <a:r>
                <a:rPr b="0" i="0" lang="en-US" sz="2800" u="none">
                  <a:solidFill>
                    <a:srgbClr val="FFFF99"/>
                  </a:solidFill>
                  <a:latin typeface="Arial"/>
                  <a:ea typeface="Arial"/>
                  <a:cs typeface="Arial"/>
                  <a:sym typeface="Arial"/>
                </a:rPr>
                <a:t>Radio/VLA</a:t>
              </a:r>
              <a:endParaRPr/>
            </a:p>
          </p:txBody>
        </p:sp>
      </p:grpSp>
      <p:grpSp>
        <p:nvGrpSpPr>
          <p:cNvPr id="208" name="Google Shape;208;p27"/>
          <p:cNvGrpSpPr/>
          <p:nvPr/>
        </p:nvGrpSpPr>
        <p:grpSpPr>
          <a:xfrm>
            <a:off x="4859337" y="1828800"/>
            <a:ext cx="3675062" cy="4559300"/>
            <a:chOff x="3119" y="815"/>
            <a:chExt cx="2315" cy="2872"/>
          </a:xfrm>
        </p:grpSpPr>
        <p:pic>
          <p:nvPicPr>
            <p:cNvPr id="209" name="Google Shape;209;p27"/>
            <p:cNvPicPr preferRelativeResize="0"/>
            <p:nvPr/>
          </p:nvPicPr>
          <p:blipFill rotWithShape="1">
            <a:blip r:embed="rId4">
              <a:alphaModFix/>
            </a:blip>
            <a:srcRect b="0" l="0" r="0" t="0"/>
            <a:stretch/>
          </p:blipFill>
          <p:spPr>
            <a:xfrm>
              <a:off x="3119" y="815"/>
              <a:ext cx="2315" cy="2315"/>
            </a:xfrm>
            <a:prstGeom prst="rect">
              <a:avLst/>
            </a:prstGeom>
            <a:noFill/>
            <a:ln cap="flat" cmpd="sng" w="9525">
              <a:solidFill>
                <a:schemeClr val="dk2"/>
              </a:solidFill>
              <a:prstDash val="solid"/>
              <a:miter lim="800000"/>
              <a:headEnd len="sm" w="sm" type="none"/>
              <a:tailEnd len="sm" w="sm" type="none"/>
            </a:ln>
          </p:spPr>
        </p:pic>
        <p:sp>
          <p:nvSpPr>
            <p:cNvPr id="210" name="Google Shape;210;p27"/>
            <p:cNvSpPr txBox="1"/>
            <p:nvPr/>
          </p:nvSpPr>
          <p:spPr>
            <a:xfrm>
              <a:off x="3274" y="3360"/>
              <a:ext cx="1996" cy="3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800"/>
                <a:buFont typeface="Arial"/>
                <a:buNone/>
              </a:pPr>
              <a:r>
                <a:rPr b="0" i="0" lang="en-US" sz="2800" u="none">
                  <a:solidFill>
                    <a:srgbClr val="FFFF99"/>
                  </a:solidFill>
                  <a:latin typeface="Arial"/>
                  <a:ea typeface="Arial"/>
                  <a:cs typeface="Arial"/>
                  <a:sym typeface="Arial"/>
                </a:rPr>
                <a:t>Infrared/Keck</a:t>
              </a:r>
              <a:endParaRPr/>
            </a:p>
          </p:txBody>
        </p:sp>
      </p:grpSp>
      <p:cxnSp>
        <p:nvCxnSpPr>
          <p:cNvPr id="211" name="Google Shape;211;p27"/>
          <p:cNvCxnSpPr/>
          <p:nvPr/>
        </p:nvCxnSpPr>
        <p:spPr>
          <a:xfrm>
            <a:off x="457200" y="1219200"/>
            <a:ext cx="8001000" cy="0"/>
          </a:xfrm>
          <a:prstGeom prst="straightConnector1">
            <a:avLst/>
          </a:prstGeom>
          <a:noFill/>
          <a:ln cap="flat" cmpd="sng" w="38100">
            <a:solidFill>
              <a:schemeClr val="dk2"/>
            </a:solidFill>
            <a:prstDash val="solid"/>
            <a:miter lim="800000"/>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15" name="Shape 215"/>
        <p:cNvGrpSpPr/>
        <p:nvPr/>
      </p:nvGrpSpPr>
      <p:grpSpPr>
        <a:xfrm>
          <a:off x="0" y="0"/>
          <a:ext cx="0" cy="0"/>
          <a:chOff x="0" y="0"/>
          <a:chExt cx="0" cy="0"/>
        </a:xfrm>
      </p:grpSpPr>
      <p:sp>
        <p:nvSpPr>
          <p:cNvPr id="216" name="Google Shape;216;p28"/>
          <p:cNvSpPr txBox="1"/>
          <p:nvPr>
            <p:ph type="title"/>
          </p:nvPr>
        </p:nvSpPr>
        <p:spPr>
          <a:xfrm>
            <a:off x="6858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Crab Nebula</a:t>
            </a:r>
            <a:endParaRPr/>
          </a:p>
        </p:txBody>
      </p:sp>
      <p:cxnSp>
        <p:nvCxnSpPr>
          <p:cNvPr id="217" name="Google Shape;217;p28"/>
          <p:cNvCxnSpPr/>
          <p:nvPr/>
        </p:nvCxnSpPr>
        <p:spPr>
          <a:xfrm>
            <a:off x="457200" y="1066800"/>
            <a:ext cx="8001000" cy="0"/>
          </a:xfrm>
          <a:prstGeom prst="straightConnector1">
            <a:avLst/>
          </a:prstGeom>
          <a:noFill/>
          <a:ln cap="flat" cmpd="sng" w="38100">
            <a:solidFill>
              <a:schemeClr val="dk2"/>
            </a:solidFill>
            <a:prstDash val="solid"/>
            <a:miter lim="800000"/>
            <a:headEnd len="med" w="med" type="none"/>
            <a:tailEnd len="med" w="med" type="none"/>
          </a:ln>
        </p:spPr>
      </p:cxnSp>
      <p:grpSp>
        <p:nvGrpSpPr>
          <p:cNvPr id="218" name="Google Shape;218;p28"/>
          <p:cNvGrpSpPr/>
          <p:nvPr/>
        </p:nvGrpSpPr>
        <p:grpSpPr>
          <a:xfrm>
            <a:off x="304800" y="1708150"/>
            <a:ext cx="3946525" cy="4684712"/>
            <a:chOff x="451" y="1076"/>
            <a:chExt cx="2227" cy="2697"/>
          </a:xfrm>
        </p:grpSpPr>
        <p:pic>
          <p:nvPicPr>
            <p:cNvPr id="219" name="Google Shape;219;p28"/>
            <p:cNvPicPr preferRelativeResize="0"/>
            <p:nvPr/>
          </p:nvPicPr>
          <p:blipFill rotWithShape="1">
            <a:blip r:embed="rId3">
              <a:alphaModFix/>
            </a:blip>
            <a:srcRect b="0" l="0" r="0" t="0"/>
            <a:stretch/>
          </p:blipFill>
          <p:spPr>
            <a:xfrm>
              <a:off x="461" y="1076"/>
              <a:ext cx="2131" cy="2131"/>
            </a:xfrm>
            <a:prstGeom prst="rect">
              <a:avLst/>
            </a:prstGeom>
            <a:noFill/>
            <a:ln cap="flat" cmpd="sng" w="9525">
              <a:solidFill>
                <a:schemeClr val="dk2"/>
              </a:solidFill>
              <a:prstDash val="solid"/>
              <a:miter lim="800000"/>
              <a:headEnd len="sm" w="sm" type="none"/>
              <a:tailEnd len="sm" w="sm" type="none"/>
            </a:ln>
          </p:spPr>
        </p:pic>
        <p:sp>
          <p:nvSpPr>
            <p:cNvPr id="220" name="Google Shape;220;p28"/>
            <p:cNvSpPr txBox="1"/>
            <p:nvPr/>
          </p:nvSpPr>
          <p:spPr>
            <a:xfrm>
              <a:off x="451" y="3474"/>
              <a:ext cx="2227" cy="299"/>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800"/>
                <a:buFont typeface="Arial"/>
                <a:buNone/>
              </a:pPr>
              <a:r>
                <a:rPr b="0" i="0" lang="en-US" sz="2800" u="none">
                  <a:solidFill>
                    <a:srgbClr val="FFFF99"/>
                  </a:solidFill>
                  <a:latin typeface="Arial"/>
                  <a:ea typeface="Arial"/>
                  <a:cs typeface="Arial"/>
                  <a:sym typeface="Arial"/>
                </a:rPr>
                <a:t>Optical/Palomar</a:t>
              </a:r>
              <a:endParaRPr/>
            </a:p>
          </p:txBody>
        </p:sp>
      </p:grpSp>
      <p:grpSp>
        <p:nvGrpSpPr>
          <p:cNvPr id="221" name="Google Shape;221;p28"/>
          <p:cNvGrpSpPr/>
          <p:nvPr/>
        </p:nvGrpSpPr>
        <p:grpSpPr>
          <a:xfrm>
            <a:off x="4648200" y="1676400"/>
            <a:ext cx="3948112" cy="4670425"/>
            <a:chOff x="278" y="941"/>
            <a:chExt cx="2487" cy="2942"/>
          </a:xfrm>
        </p:grpSpPr>
        <p:pic>
          <p:nvPicPr>
            <p:cNvPr id="222" name="Google Shape;222;p28"/>
            <p:cNvPicPr preferRelativeResize="0"/>
            <p:nvPr/>
          </p:nvPicPr>
          <p:blipFill rotWithShape="1">
            <a:blip r:embed="rId4">
              <a:alphaModFix/>
            </a:blip>
            <a:srcRect b="0" l="0" r="0" t="0"/>
            <a:stretch/>
          </p:blipFill>
          <p:spPr>
            <a:xfrm>
              <a:off x="278" y="941"/>
              <a:ext cx="2487" cy="2487"/>
            </a:xfrm>
            <a:prstGeom prst="rect">
              <a:avLst/>
            </a:prstGeom>
            <a:noFill/>
            <a:ln cap="flat" cmpd="sng" w="9525">
              <a:solidFill>
                <a:schemeClr val="dk2"/>
              </a:solidFill>
              <a:prstDash val="solid"/>
              <a:miter lim="800000"/>
              <a:headEnd len="sm" w="sm" type="none"/>
              <a:tailEnd len="sm" w="sm" type="none"/>
            </a:ln>
          </p:spPr>
        </p:pic>
        <p:sp>
          <p:nvSpPr>
            <p:cNvPr id="223" name="Google Shape;223;p28"/>
            <p:cNvSpPr txBox="1"/>
            <p:nvPr/>
          </p:nvSpPr>
          <p:spPr>
            <a:xfrm>
              <a:off x="374" y="3556"/>
              <a:ext cx="2228" cy="3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800"/>
                <a:buFont typeface="Arial"/>
                <a:buNone/>
              </a:pPr>
              <a:r>
                <a:rPr b="0" i="0" lang="en-US" sz="2800" u="none">
                  <a:solidFill>
                    <a:srgbClr val="FFFF99"/>
                  </a:solidFill>
                  <a:latin typeface="Arial"/>
                  <a:ea typeface="Arial"/>
                  <a:cs typeface="Arial"/>
                  <a:sym typeface="Arial"/>
                </a:rPr>
                <a:t>X-ray/Chandra</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27" name="Shape 227"/>
        <p:cNvGrpSpPr/>
        <p:nvPr/>
      </p:nvGrpSpPr>
      <p:grpSpPr>
        <a:xfrm>
          <a:off x="0" y="0"/>
          <a:ext cx="0" cy="0"/>
          <a:chOff x="0" y="0"/>
          <a:chExt cx="0" cy="0"/>
        </a:xfrm>
      </p:grpSpPr>
      <p:sp>
        <p:nvSpPr>
          <p:cNvPr id="228" name="Google Shape;228;p2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Oh, Baby, I Love Your Wave!</a:t>
            </a:r>
            <a:endParaRPr/>
          </a:p>
        </p:txBody>
      </p:sp>
      <p:pic>
        <p:nvPicPr>
          <p:cNvPr id="229" name="Google Shape;229;p29"/>
          <p:cNvPicPr preferRelativeResize="0"/>
          <p:nvPr/>
        </p:nvPicPr>
        <p:blipFill rotWithShape="1">
          <a:blip r:embed="rId3">
            <a:alphaModFix/>
          </a:blip>
          <a:srcRect b="0" l="0" r="0" t="0"/>
          <a:stretch/>
        </p:blipFill>
        <p:spPr>
          <a:xfrm>
            <a:off x="2362200" y="1981200"/>
            <a:ext cx="4392612" cy="3294062"/>
          </a:xfrm>
          <a:prstGeom prst="rect">
            <a:avLst/>
          </a:prstGeom>
          <a:noFill/>
          <a:ln>
            <a:noFill/>
          </a:ln>
        </p:spPr>
      </p:pic>
      <p:sp>
        <p:nvSpPr>
          <p:cNvPr id="230" name="Google Shape;230;p29"/>
          <p:cNvSpPr txBox="1"/>
          <p:nvPr/>
        </p:nvSpPr>
        <p:spPr>
          <a:xfrm>
            <a:off x="4038600" y="6303962"/>
            <a:ext cx="5013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From Bill Nye, Episode 51, “Waves”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 Content Standards</a:t>
            </a:r>
            <a:endParaRPr/>
          </a:p>
        </p:txBody>
      </p:sp>
      <p:cxnSp>
        <p:nvCxnSpPr>
          <p:cNvPr id="47" name="Google Shape;47;p6"/>
          <p:cNvCxnSpPr/>
          <p:nvPr/>
        </p:nvCxnSpPr>
        <p:spPr>
          <a:xfrm>
            <a:off x="457200" y="762000"/>
            <a:ext cx="8077200" cy="0"/>
          </a:xfrm>
          <a:prstGeom prst="straightConnector1">
            <a:avLst/>
          </a:prstGeom>
          <a:noFill/>
          <a:ln cap="flat" cmpd="sng" w="38100">
            <a:solidFill>
              <a:schemeClr val="dk2"/>
            </a:solidFill>
            <a:prstDash val="solid"/>
            <a:miter lim="800000"/>
            <a:headEnd len="med" w="med" type="none"/>
            <a:tailEnd len="med" w="med" type="none"/>
          </a:ln>
        </p:spPr>
      </p:cxnSp>
      <p:sp>
        <p:nvSpPr>
          <p:cNvPr id="48" name="Google Shape;48;p6"/>
          <p:cNvSpPr txBox="1"/>
          <p:nvPr/>
        </p:nvSpPr>
        <p:spPr>
          <a:xfrm>
            <a:off x="304800" y="838200"/>
            <a:ext cx="8534400" cy="5503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Arial"/>
              <a:buNone/>
            </a:pPr>
            <a:r>
              <a:rPr b="1" i="0" lang="en-US" sz="2000" u="none">
                <a:solidFill>
                  <a:schemeClr val="hlink"/>
                </a:solidFill>
                <a:latin typeface="Arial"/>
                <a:ea typeface="Arial"/>
                <a:cs typeface="Arial"/>
                <a:sym typeface="Arial"/>
              </a:rPr>
              <a:t>• Grades 9-12 Earth Sciences: Earth’s Place in the Universe: Earth-based and space-based astronomy reveal the structure, scale, and changes in stars, galaxies, and the universe over time.</a:t>
            </a:r>
            <a:endParaRPr b="0" i="0" sz="2000" u="none">
              <a:solidFill>
                <a:schemeClr val="hlink"/>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hlink"/>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 Students know the solar system is located in an outer edge of the the disc-shaped Milky Way galaxy, which spans 100,000 light years</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that stars differ in their life cycles and that visual, radio, and X-ray telescopes may be used to collect data that reveal those differences</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the evidence indicating that the color, brightness, and evolution of a star are determined by a balance between gravitational collapse and nuclear fusion</a:t>
            </a:r>
            <a:endParaRPr/>
          </a:p>
          <a:p>
            <a:pPr indent="0" lvl="0" marL="0" marR="0" rtl="0" algn="l">
              <a:lnSpc>
                <a:spcPct val="110000"/>
              </a:lnSpc>
              <a:spcBef>
                <a:spcPts val="0"/>
              </a:spcBef>
              <a:spcAft>
                <a:spcPts val="0"/>
              </a:spcAft>
              <a:buClr>
                <a:schemeClr val="dk1"/>
              </a:buClr>
              <a:buSzPts val="1800"/>
              <a:buFont typeface="Times"/>
              <a:buNone/>
            </a:pPr>
            <a:r>
              <a:t/>
            </a:r>
            <a:endParaRPr b="1" i="0" sz="1800" u="non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Students know how the redshift from distant galaxies and the cosmic background radiation provide evidence for the “big bang” model that suggests that the universe has been expanding for 10 to 20 billion years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52" name="Shape 52"/>
        <p:cNvGrpSpPr/>
        <p:nvPr/>
      </p:nvGrpSpPr>
      <p:grpSpPr>
        <a:xfrm>
          <a:off x="0" y="0"/>
          <a:ext cx="0" cy="0"/>
          <a:chOff x="0" y="0"/>
          <a:chExt cx="0" cy="0"/>
        </a:xfrm>
      </p:grpSpPr>
      <p:sp>
        <p:nvSpPr>
          <p:cNvPr id="53" name="Google Shape;53;p7"/>
          <p:cNvSpPr txBox="1"/>
          <p:nvPr>
            <p:ph type="title"/>
          </p:nvPr>
        </p:nvSpPr>
        <p:spPr>
          <a:xfrm>
            <a:off x="152400" y="0"/>
            <a:ext cx="8915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Pretty!</a:t>
            </a:r>
            <a:endParaRPr/>
          </a:p>
        </p:txBody>
      </p:sp>
      <p:cxnSp>
        <p:nvCxnSpPr>
          <p:cNvPr id="54" name="Google Shape;54;p7"/>
          <p:cNvCxnSpPr/>
          <p:nvPr/>
        </p:nvCxnSpPr>
        <p:spPr>
          <a:xfrm>
            <a:off x="990600" y="1066800"/>
            <a:ext cx="7086600" cy="0"/>
          </a:xfrm>
          <a:prstGeom prst="straightConnector1">
            <a:avLst/>
          </a:prstGeom>
          <a:noFill/>
          <a:ln cap="flat" cmpd="sng" w="38100">
            <a:solidFill>
              <a:schemeClr val="dk2"/>
            </a:solidFill>
            <a:prstDash val="solid"/>
            <a:miter lim="800000"/>
            <a:headEnd len="med" w="med" type="none"/>
            <a:tailEnd len="med" w="med" type="none"/>
          </a:ln>
        </p:spPr>
      </p:cxnSp>
      <p:pic>
        <p:nvPicPr>
          <p:cNvPr id="55" name="Google Shape;55;p7"/>
          <p:cNvPicPr preferRelativeResize="0"/>
          <p:nvPr/>
        </p:nvPicPr>
        <p:blipFill rotWithShape="1">
          <a:blip r:embed="rId3">
            <a:alphaModFix/>
          </a:blip>
          <a:srcRect b="0" l="0" r="0" t="0"/>
          <a:stretch/>
        </p:blipFill>
        <p:spPr>
          <a:xfrm>
            <a:off x="1143000" y="1371600"/>
            <a:ext cx="6896100" cy="52562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59" name="Shape 59"/>
        <p:cNvGrpSpPr/>
        <p:nvPr/>
      </p:nvGrpSpPr>
      <p:grpSpPr>
        <a:xfrm>
          <a:off x="0" y="0"/>
          <a:ext cx="0" cy="0"/>
          <a:chOff x="0" y="0"/>
          <a:chExt cx="0" cy="0"/>
        </a:xfrm>
      </p:grpSpPr>
      <p:sp>
        <p:nvSpPr>
          <p:cNvPr id="60" name="Google Shape;60;p8"/>
          <p:cNvSpPr txBox="1"/>
          <p:nvPr>
            <p:ph type="title"/>
          </p:nvPr>
        </p:nvSpPr>
        <p:spPr>
          <a:xfrm>
            <a:off x="990600" y="2438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But First...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64" name="Shape 64"/>
        <p:cNvGrpSpPr/>
        <p:nvPr/>
      </p:nvGrpSpPr>
      <p:grpSpPr>
        <a:xfrm>
          <a:off x="0" y="0"/>
          <a:ext cx="0" cy="0"/>
          <a:chOff x="0" y="0"/>
          <a:chExt cx="0" cy="0"/>
        </a:xfrm>
      </p:grpSpPr>
      <p:sp>
        <p:nvSpPr>
          <p:cNvPr id="65" name="Google Shape;65;p9"/>
          <p:cNvSpPr txBox="1"/>
          <p:nvPr>
            <p:ph type="title"/>
          </p:nvPr>
        </p:nvSpPr>
        <p:spPr>
          <a:xfrm>
            <a:off x="228600" y="0"/>
            <a:ext cx="8610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Universe is a VERY Big Place</a:t>
            </a:r>
            <a:endParaRPr/>
          </a:p>
        </p:txBody>
      </p:sp>
      <p:cxnSp>
        <p:nvCxnSpPr>
          <p:cNvPr id="66" name="Google Shape;66;p9"/>
          <p:cNvCxnSpPr/>
          <p:nvPr/>
        </p:nvCxnSpPr>
        <p:spPr>
          <a:xfrm>
            <a:off x="533400" y="1066800"/>
            <a:ext cx="7924800" cy="0"/>
          </a:xfrm>
          <a:prstGeom prst="straightConnector1">
            <a:avLst/>
          </a:prstGeom>
          <a:noFill/>
          <a:ln cap="flat" cmpd="sng" w="38100">
            <a:solidFill>
              <a:schemeClr val="dk2"/>
            </a:solidFill>
            <a:prstDash val="solid"/>
            <a:miter lim="800000"/>
            <a:headEnd len="med" w="med" type="none"/>
            <a:tailEnd len="med" w="med" type="none"/>
          </a:ln>
        </p:spPr>
      </p:cxnSp>
      <p:sp>
        <p:nvSpPr>
          <p:cNvPr id="67" name="Google Shape;67;p9"/>
          <p:cNvSpPr txBox="1"/>
          <p:nvPr/>
        </p:nvSpPr>
        <p:spPr>
          <a:xfrm>
            <a:off x="798512" y="1350962"/>
            <a:ext cx="7866062" cy="4657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At least 13 billion light-years </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(or about 100,000,000,000,000,000,000,000 kilometers)</a:t>
            </a:r>
            <a:endParaRPr/>
          </a:p>
          <a:p>
            <a:pPr indent="0" lvl="0" marL="0" marR="0" rtl="0" algn="ctr">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It is full of VERY big numbers!</a:t>
            </a:r>
            <a:endParaRPr/>
          </a:p>
          <a:p>
            <a:pPr indent="0" lvl="0" marL="0" marR="0" rtl="0" algn="ctr">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2.7 - 10,000,000,000 Kelvin temperatures</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0.000000001 - 1,000,000,000,000 Gauss magnetic fields</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100,000,000,000 - 1,000,000,000,000 stars in a galaxy</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1,000,000,000,000 galaxies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71" name="Shape 71"/>
        <p:cNvGrpSpPr/>
        <p:nvPr/>
      </p:nvGrpSpPr>
      <p:grpSpPr>
        <a:xfrm>
          <a:off x="0" y="0"/>
          <a:ext cx="0" cy="0"/>
          <a:chOff x="0" y="0"/>
          <a:chExt cx="0" cy="0"/>
        </a:xfrm>
      </p:grpSpPr>
      <p:sp>
        <p:nvSpPr>
          <p:cNvPr id="72" name="Google Shape;72;p10"/>
          <p:cNvSpPr txBox="1"/>
          <p:nvPr>
            <p:ph type="title"/>
          </p:nvPr>
        </p:nvSpPr>
        <p:spPr>
          <a:xfrm>
            <a:off x="304800" y="-76200"/>
            <a:ext cx="8153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Scientific Notation is Required!</a:t>
            </a:r>
            <a:endParaRPr/>
          </a:p>
        </p:txBody>
      </p:sp>
      <p:cxnSp>
        <p:nvCxnSpPr>
          <p:cNvPr id="73" name="Google Shape;73;p10"/>
          <p:cNvCxnSpPr/>
          <p:nvPr/>
        </p:nvCxnSpPr>
        <p:spPr>
          <a:xfrm>
            <a:off x="762000" y="914400"/>
            <a:ext cx="7543800" cy="0"/>
          </a:xfrm>
          <a:prstGeom prst="straightConnector1">
            <a:avLst/>
          </a:prstGeom>
          <a:noFill/>
          <a:ln cap="flat" cmpd="sng" w="38100">
            <a:solidFill>
              <a:schemeClr val="dk2"/>
            </a:solidFill>
            <a:prstDash val="solid"/>
            <a:miter lim="800000"/>
            <a:headEnd len="med" w="med" type="none"/>
            <a:tailEnd len="med" w="med" type="none"/>
          </a:ln>
        </p:spPr>
      </p:cxnSp>
      <p:pic>
        <p:nvPicPr>
          <p:cNvPr id="74" name="Google Shape;74;p10"/>
          <p:cNvPicPr preferRelativeResize="0"/>
          <p:nvPr/>
        </p:nvPicPr>
        <p:blipFill rotWithShape="1">
          <a:blip r:embed="rId3">
            <a:alphaModFix/>
          </a:blip>
          <a:srcRect b="0" l="0" r="0" t="0"/>
          <a:stretch/>
        </p:blipFill>
        <p:spPr>
          <a:xfrm>
            <a:off x="1193800" y="1422400"/>
            <a:ext cx="6629400" cy="474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78" name="Shape 78"/>
        <p:cNvGrpSpPr/>
        <p:nvPr/>
      </p:nvGrpSpPr>
      <p:grpSpPr>
        <a:xfrm>
          <a:off x="0" y="0"/>
          <a:ext cx="0" cy="0"/>
          <a:chOff x="0" y="0"/>
          <a:chExt cx="0" cy="0"/>
        </a:xfrm>
      </p:grpSpPr>
      <p:sp>
        <p:nvSpPr>
          <p:cNvPr id="79" name="Google Shape;79;p11"/>
          <p:cNvSpPr txBox="1"/>
          <p:nvPr>
            <p:ph type="title"/>
          </p:nvPr>
        </p:nvSpPr>
        <p:spPr>
          <a:xfrm>
            <a:off x="685800" y="228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Rules for Scientific Notation</a:t>
            </a:r>
            <a:endParaRPr/>
          </a:p>
        </p:txBody>
      </p:sp>
      <p:sp>
        <p:nvSpPr>
          <p:cNvPr id="80" name="Google Shape;80;p11"/>
          <p:cNvSpPr txBox="1"/>
          <p:nvPr/>
        </p:nvSpPr>
        <p:spPr>
          <a:xfrm>
            <a:off x="1219200" y="1731962"/>
            <a:ext cx="6354762"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10</a:t>
            </a:r>
            <a:r>
              <a:rPr b="0" baseline="30000" i="0" lang="en-US" sz="2400" u="none" cap="none" strike="noStrike">
                <a:solidFill>
                  <a:schemeClr val="dk1"/>
                </a:solidFill>
                <a:latin typeface="Arial"/>
                <a:ea typeface="Arial"/>
                <a:cs typeface="Arial"/>
                <a:sym typeface="Arial"/>
              </a:rPr>
              <a:t>n  </a:t>
            </a:r>
            <a:r>
              <a:rPr b="0" i="0" lang="en-US" sz="2400" u="none" cap="none" strike="noStrike">
                <a:solidFill>
                  <a:schemeClr val="dk1"/>
                </a:solidFill>
                <a:latin typeface="Arial"/>
                <a:ea typeface="Arial"/>
                <a:cs typeface="Arial"/>
                <a:sym typeface="Arial"/>
              </a:rPr>
              <a:t>means 10 x 10 x 10 x 10 …   [n times]</a:t>
            </a:r>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10</a:t>
            </a:r>
            <a:r>
              <a:rPr b="0" baseline="30000" i="0" lang="en-US" sz="2400" u="none" cap="none" strike="noStrike">
                <a:solidFill>
                  <a:schemeClr val="dk1"/>
                </a:solidFill>
                <a:latin typeface="Arial"/>
                <a:ea typeface="Arial"/>
                <a:cs typeface="Arial"/>
                <a:sym typeface="Arial"/>
              </a:rPr>
              <a:t>-n  </a:t>
            </a:r>
            <a:r>
              <a:rPr b="0" i="0" lang="en-US" sz="2400" u="none" cap="none" strike="noStrike">
                <a:solidFill>
                  <a:schemeClr val="dk1"/>
                </a:solidFill>
                <a:latin typeface="Arial"/>
                <a:ea typeface="Arial"/>
                <a:cs typeface="Arial"/>
                <a:sym typeface="Arial"/>
              </a:rPr>
              <a:t>means 1/(10 x 10 x 10 ….)    [n times]</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81" name="Google Shape;81;p11"/>
          <p:cNvCxnSpPr/>
          <p:nvPr/>
        </p:nvCxnSpPr>
        <p:spPr>
          <a:xfrm>
            <a:off x="838200" y="1295400"/>
            <a:ext cx="7467600" cy="0"/>
          </a:xfrm>
          <a:prstGeom prst="straightConnector1">
            <a:avLst/>
          </a:prstGeom>
          <a:noFill/>
          <a:ln cap="flat" cmpd="sng" w="38100">
            <a:solidFill>
              <a:schemeClr val="dk2"/>
            </a:solidFill>
            <a:prstDash val="solid"/>
            <a:miter lim="800000"/>
            <a:headEnd len="med" w="med" type="none"/>
            <a:tailEnd len="med" w="med" type="none"/>
          </a:ln>
        </p:spPr>
      </p:cxnSp>
      <p:sp>
        <p:nvSpPr>
          <p:cNvPr id="82" name="Google Shape;82;p11"/>
          <p:cNvSpPr txBox="1"/>
          <p:nvPr/>
        </p:nvSpPr>
        <p:spPr>
          <a:xfrm>
            <a:off x="2276475" y="3856037"/>
            <a:ext cx="3790950" cy="206057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1"/>
              </a:buClr>
              <a:buSzPts val="3200"/>
              <a:buFont typeface="Arial"/>
              <a:buNone/>
            </a:pPr>
            <a:r>
              <a:rPr b="0" i="0" lang="en-US" sz="3200" u="none">
                <a:solidFill>
                  <a:schemeClr val="accent1"/>
                </a:solidFill>
                <a:latin typeface="Arial"/>
                <a:ea typeface="Arial"/>
                <a:cs typeface="Arial"/>
                <a:sym typeface="Arial"/>
              </a:rPr>
              <a:t>To Multiply &amp; Divide</a:t>
            </a:r>
            <a:endParaRPr/>
          </a:p>
          <a:p>
            <a:pPr indent="0" lvl="0" marL="0" marR="0" rtl="0" algn="ctr">
              <a:lnSpc>
                <a:spcPct val="100000"/>
              </a:lnSpc>
              <a:spcBef>
                <a:spcPts val="0"/>
              </a:spcBef>
              <a:spcAft>
                <a:spcPts val="0"/>
              </a:spcAft>
              <a:buClr>
                <a:schemeClr val="dk1"/>
              </a:buClr>
              <a:buSzPts val="3200"/>
              <a:buFont typeface="Times"/>
              <a:buNone/>
            </a:pPr>
            <a:r>
              <a:t/>
            </a:r>
            <a:endParaRPr b="0" i="0" sz="32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10</a:t>
            </a:r>
            <a:r>
              <a:rPr b="0" baseline="30000" i="0" lang="en-US" sz="3200" u="none">
                <a:solidFill>
                  <a:schemeClr val="dk1"/>
                </a:solidFill>
                <a:latin typeface="Arial"/>
                <a:ea typeface="Arial"/>
                <a:cs typeface="Arial"/>
                <a:sym typeface="Arial"/>
              </a:rPr>
              <a:t>a </a:t>
            </a:r>
            <a:r>
              <a:rPr b="0" i="0" lang="en-US" sz="3200" u="none">
                <a:solidFill>
                  <a:schemeClr val="dk1"/>
                </a:solidFill>
                <a:latin typeface="Arial"/>
                <a:ea typeface="Arial"/>
                <a:cs typeface="Arial"/>
                <a:sym typeface="Arial"/>
              </a:rPr>
              <a:t>•10</a:t>
            </a:r>
            <a:r>
              <a:rPr b="0" baseline="30000" i="0" lang="en-US" sz="3200" u="none">
                <a:solidFill>
                  <a:schemeClr val="dk1"/>
                </a:solidFill>
                <a:latin typeface="Arial"/>
                <a:ea typeface="Arial"/>
                <a:cs typeface="Arial"/>
                <a:sym typeface="Arial"/>
              </a:rPr>
              <a:t>b</a:t>
            </a:r>
            <a:r>
              <a:rPr b="0" i="0" lang="en-US" sz="3200" u="none">
                <a:solidFill>
                  <a:schemeClr val="dk1"/>
                </a:solidFill>
                <a:latin typeface="Arial"/>
                <a:ea typeface="Arial"/>
                <a:cs typeface="Arial"/>
                <a:sym typeface="Arial"/>
              </a:rPr>
              <a:t> = 10 </a:t>
            </a:r>
            <a:r>
              <a:rPr b="0" baseline="30000" i="0" lang="en-US" sz="3200" u="none">
                <a:solidFill>
                  <a:schemeClr val="dk1"/>
                </a:solidFill>
                <a:latin typeface="Arial"/>
                <a:ea typeface="Arial"/>
                <a:cs typeface="Arial"/>
                <a:sym typeface="Arial"/>
              </a:rPr>
              <a:t>a + b</a:t>
            </a:r>
            <a:endParaRPr/>
          </a:p>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10</a:t>
            </a:r>
            <a:r>
              <a:rPr b="0" baseline="30000" i="0" lang="en-US" sz="3200" u="none">
                <a:solidFill>
                  <a:schemeClr val="dk1"/>
                </a:solidFill>
                <a:latin typeface="Arial"/>
                <a:ea typeface="Arial"/>
                <a:cs typeface="Arial"/>
                <a:sym typeface="Arial"/>
              </a:rPr>
              <a:t>a</a:t>
            </a:r>
            <a:r>
              <a:rPr b="0" i="0" lang="en-US" sz="3200" u="none">
                <a:solidFill>
                  <a:schemeClr val="dk1"/>
                </a:solidFill>
                <a:latin typeface="Arial"/>
                <a:ea typeface="Arial"/>
                <a:cs typeface="Arial"/>
                <a:sym typeface="Arial"/>
              </a:rPr>
              <a:t> ÷10</a:t>
            </a:r>
            <a:r>
              <a:rPr b="0" baseline="30000" i="0" lang="en-US" sz="3200" u="none">
                <a:solidFill>
                  <a:schemeClr val="dk1"/>
                </a:solidFill>
                <a:latin typeface="Arial"/>
                <a:ea typeface="Arial"/>
                <a:cs typeface="Arial"/>
                <a:sym typeface="Arial"/>
              </a:rPr>
              <a:t>b</a:t>
            </a:r>
            <a:r>
              <a:rPr b="0" i="0" lang="en-US" sz="3200" u="none">
                <a:solidFill>
                  <a:schemeClr val="dk1"/>
                </a:solidFill>
                <a:latin typeface="Arial"/>
                <a:ea typeface="Arial"/>
                <a:cs typeface="Arial"/>
                <a:sym typeface="Arial"/>
              </a:rPr>
              <a:t> = 10 </a:t>
            </a:r>
            <a:r>
              <a:rPr b="0" baseline="30000" i="0" lang="en-US" sz="3200" u="none">
                <a:solidFill>
                  <a:schemeClr val="dk1"/>
                </a:solidFill>
                <a:latin typeface="Arial"/>
                <a:ea typeface="Arial"/>
                <a:cs typeface="Arial"/>
                <a:sym typeface="Arial"/>
              </a:rPr>
              <a:t>a - 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86" name="Shape 86"/>
        <p:cNvGrpSpPr/>
        <p:nvPr/>
      </p:nvGrpSpPr>
      <p:grpSpPr>
        <a:xfrm>
          <a:off x="0" y="0"/>
          <a:ext cx="0" cy="0"/>
          <a:chOff x="0" y="0"/>
          <a:chExt cx="0" cy="0"/>
        </a:xfrm>
      </p:grpSpPr>
      <p:sp>
        <p:nvSpPr>
          <p:cNvPr id="87" name="Google Shape;87;p12"/>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 now, we can say….</a:t>
            </a:r>
            <a:endParaRPr/>
          </a:p>
        </p:txBody>
      </p:sp>
      <p:cxnSp>
        <p:nvCxnSpPr>
          <p:cNvPr id="88" name="Google Shape;88;p12"/>
          <p:cNvCxnSpPr/>
          <p:nvPr/>
        </p:nvCxnSpPr>
        <p:spPr>
          <a:xfrm>
            <a:off x="685800" y="1143000"/>
            <a:ext cx="7620000" cy="0"/>
          </a:xfrm>
          <a:prstGeom prst="straightConnector1">
            <a:avLst/>
          </a:prstGeom>
          <a:noFill/>
          <a:ln cap="flat" cmpd="sng" w="38100">
            <a:solidFill>
              <a:schemeClr val="dk1"/>
            </a:solidFill>
            <a:prstDash val="solid"/>
            <a:miter lim="800000"/>
            <a:headEnd len="med" w="med" type="none"/>
            <a:tailEnd len="med" w="med" type="none"/>
          </a:ln>
        </p:spPr>
      </p:cxnSp>
      <p:sp>
        <p:nvSpPr>
          <p:cNvPr id="89" name="Google Shape;89;p12"/>
          <p:cNvSpPr txBox="1"/>
          <p:nvPr/>
        </p:nvSpPr>
        <p:spPr>
          <a:xfrm>
            <a:off x="2286000" y="1371600"/>
            <a:ext cx="4727575" cy="180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10</a:t>
            </a:r>
            <a:r>
              <a:rPr b="0" baseline="30000" i="0" lang="en-US" sz="2800" u="none">
                <a:solidFill>
                  <a:schemeClr val="dk1"/>
                </a:solidFill>
                <a:latin typeface="Arial"/>
                <a:ea typeface="Arial"/>
                <a:cs typeface="Arial"/>
                <a:sym typeface="Arial"/>
              </a:rPr>
              <a:t>11</a:t>
            </a:r>
            <a:r>
              <a:rPr b="0" i="0" lang="en-US" sz="2800" u="none">
                <a:solidFill>
                  <a:schemeClr val="dk1"/>
                </a:solidFill>
                <a:latin typeface="Arial"/>
                <a:ea typeface="Arial"/>
                <a:cs typeface="Arial"/>
                <a:sym typeface="Arial"/>
              </a:rPr>
              <a:t> - 10</a:t>
            </a:r>
            <a:r>
              <a:rPr b="0" baseline="30000" i="0" lang="en-US" sz="2800" u="none">
                <a:solidFill>
                  <a:schemeClr val="dk1"/>
                </a:solidFill>
                <a:latin typeface="Arial"/>
                <a:ea typeface="Arial"/>
                <a:cs typeface="Arial"/>
                <a:sym typeface="Arial"/>
              </a:rPr>
              <a:t>12</a:t>
            </a:r>
            <a:r>
              <a:rPr b="0" i="0" lang="en-US" sz="2800" u="none">
                <a:solidFill>
                  <a:schemeClr val="dk1"/>
                </a:solidFill>
                <a:latin typeface="Arial"/>
                <a:ea typeface="Arial"/>
                <a:cs typeface="Arial"/>
                <a:sym typeface="Arial"/>
              </a:rPr>
              <a:t> stars in a galaxy</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10</a:t>
            </a:r>
            <a:r>
              <a:rPr b="0" baseline="30000" i="0" lang="en-US" sz="2800" u="none">
                <a:solidFill>
                  <a:schemeClr val="dk1"/>
                </a:solidFill>
                <a:latin typeface="Arial"/>
                <a:ea typeface="Arial"/>
                <a:cs typeface="Arial"/>
                <a:sym typeface="Arial"/>
              </a:rPr>
              <a:t>12</a:t>
            </a:r>
            <a:r>
              <a:rPr b="0" i="0" lang="en-US" sz="2800" u="none">
                <a:solidFill>
                  <a:schemeClr val="dk1"/>
                </a:solidFill>
                <a:latin typeface="Arial"/>
                <a:ea typeface="Arial"/>
                <a:cs typeface="Arial"/>
                <a:sym typeface="Arial"/>
              </a:rPr>
              <a:t> Gauss magnetic fields</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10</a:t>
            </a:r>
            <a:r>
              <a:rPr b="0" baseline="30000" i="0" lang="en-US" sz="2800" u="none">
                <a:solidFill>
                  <a:schemeClr val="dk1"/>
                </a:solidFill>
                <a:latin typeface="Arial"/>
                <a:ea typeface="Arial"/>
                <a:cs typeface="Arial"/>
                <a:sym typeface="Arial"/>
              </a:rPr>
              <a:t>-7</a:t>
            </a:r>
            <a:r>
              <a:rPr b="0" i="0" lang="en-US" sz="2800" u="none">
                <a:solidFill>
                  <a:schemeClr val="dk1"/>
                </a:solidFill>
                <a:latin typeface="Arial"/>
                <a:ea typeface="Arial"/>
                <a:cs typeface="Arial"/>
                <a:sym typeface="Arial"/>
              </a:rPr>
              <a:t> m wavelengths</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10</a:t>
            </a:r>
            <a:r>
              <a:rPr b="0" baseline="30000" i="0" lang="en-US" sz="2800" u="none">
                <a:solidFill>
                  <a:schemeClr val="dk1"/>
                </a:solidFill>
                <a:latin typeface="Arial"/>
                <a:ea typeface="Arial"/>
                <a:cs typeface="Arial"/>
                <a:sym typeface="Arial"/>
              </a:rPr>
              <a:t>20</a:t>
            </a:r>
            <a:r>
              <a:rPr b="0" i="0" lang="en-US" sz="2800" u="none">
                <a:solidFill>
                  <a:schemeClr val="dk1"/>
                </a:solidFill>
                <a:latin typeface="Arial"/>
                <a:ea typeface="Arial"/>
                <a:cs typeface="Arial"/>
                <a:sym typeface="Arial"/>
              </a:rPr>
              <a:t> Hz frequencies</a:t>
            </a:r>
            <a:endParaRPr/>
          </a:p>
        </p:txBody>
      </p:sp>
      <p:sp>
        <p:nvSpPr>
          <p:cNvPr id="90" name="Google Shape;90;p12"/>
          <p:cNvSpPr txBox="1"/>
          <p:nvPr/>
        </p:nvSpPr>
        <p:spPr>
          <a:xfrm>
            <a:off x="1279525" y="3449637"/>
            <a:ext cx="6183312"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And now, we can ask….</a:t>
            </a:r>
            <a:endParaRPr/>
          </a:p>
        </p:txBody>
      </p:sp>
      <p:cxnSp>
        <p:nvCxnSpPr>
          <p:cNvPr id="91" name="Google Shape;91;p12"/>
          <p:cNvCxnSpPr/>
          <p:nvPr/>
        </p:nvCxnSpPr>
        <p:spPr>
          <a:xfrm>
            <a:off x="685800" y="4267200"/>
            <a:ext cx="7620000" cy="0"/>
          </a:xfrm>
          <a:prstGeom prst="straightConnector1">
            <a:avLst/>
          </a:prstGeom>
          <a:noFill/>
          <a:ln cap="flat" cmpd="sng" w="38100">
            <a:solidFill>
              <a:schemeClr val="dk1"/>
            </a:solidFill>
            <a:prstDash val="solid"/>
            <a:miter lim="800000"/>
            <a:headEnd len="med" w="med" type="none"/>
            <a:tailEnd len="med" w="med" type="none"/>
          </a:ln>
        </p:spPr>
      </p:cxnSp>
      <p:sp>
        <p:nvSpPr>
          <p:cNvPr id="92" name="Google Shape;92;p12"/>
          <p:cNvSpPr/>
          <p:nvPr/>
        </p:nvSpPr>
        <p:spPr>
          <a:xfrm>
            <a:off x="1219200" y="4800600"/>
            <a:ext cx="6629400" cy="1447800"/>
          </a:xfrm>
          <a:prstGeom prst="rect">
            <a:avLst/>
          </a:prstGeom>
        </p:spPr>
        <p:txBody>
          <a:bodyPr>
            <a:prstTxWarp prst="textPlain"/>
          </a:bodyPr>
          <a:lstStyle/>
          <a:p>
            <a:pPr lvl="0" algn="l"/>
            <a:r>
              <a:rPr b="0" i="0">
                <a:ln cap="flat" cmpd="sng" w="12700">
                  <a:solidFill>
                    <a:srgbClr val="EAEAEA"/>
                  </a:solidFill>
                  <a:prstDash val="solid"/>
                  <a:miter lim="800000"/>
                  <a:headEnd len="sm" w="sm" type="none"/>
                  <a:tailEnd len="sm" w="sm" type="none"/>
                </a:ln>
                <a:gradFill>
                  <a:gsLst>
                    <a:gs pos="0">
                      <a:srgbClr val="A603AB"/>
                    </a:gs>
                    <a:gs pos="21000">
                      <a:srgbClr val="0819FB"/>
                    </a:gs>
                    <a:gs pos="35000">
                      <a:srgbClr val="1A8D48"/>
                    </a:gs>
                    <a:gs pos="52000">
                      <a:srgbClr val="FFFF00"/>
                    </a:gs>
                    <a:gs pos="72999">
                      <a:srgbClr val="EE3F17"/>
                    </a:gs>
                    <a:gs pos="88000">
                      <a:srgbClr val="E81766"/>
                    </a:gs>
                    <a:gs pos="100000">
                      <a:srgbClr val="A603AB"/>
                    </a:gs>
                  </a:gsLst>
                  <a:lin ang="10800000" scaled="0"/>
                </a:gradFill>
                <a:latin typeface="Arial Black"/>
              </a:rPr>
              <a:t>Who's Got the Power?</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aring">
  <a:themeElements>
    <a:clrScheme name="default">
      <a:dk1>
        <a:srgbClr val="FFFFFF"/>
      </a:dk1>
      <a:lt1>
        <a:srgbClr val="0000FF"/>
      </a:lt1>
      <a:dk2>
        <a:srgbClr val="FFCC66"/>
      </a:dk2>
      <a:lt2>
        <a:srgbClr val="000000"/>
      </a:lt2>
      <a:accent1>
        <a:srgbClr val="00FFFF"/>
      </a:accent1>
      <a:accent2>
        <a:srgbClr val="FFFF00"/>
      </a:accent2>
      <a:accent3>
        <a:srgbClr val="0000FF"/>
      </a:accent3>
      <a:accent4>
        <a:srgbClr val="00FFFF"/>
      </a:accent4>
      <a:accent5>
        <a:srgbClr val="FFFF00"/>
      </a:accent5>
      <a:accent6>
        <a:srgbClr val="0000FF"/>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