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Arimo"/>
      <p:regular r:id="rId21"/>
      <p:bold r:id="rId22"/>
      <p:italic r:id="rId23"/>
      <p:boldItalic r:id="rId24"/>
    </p:embeddedFont>
    <p:embeddedFont>
      <p:font typeface="Arial Narr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86">
          <p15:clr>
            <a:srgbClr val="000000"/>
          </p15:clr>
        </p15:guide>
        <p15:guide id="2" pos="548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86" orient="horz"/>
        <p:guide pos="54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6925" y="347662"/>
            <a:ext cx="1798637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77962" y="2206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  <a:defRPr b="0" i="0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665162" y="1516062"/>
            <a:ext cx="7999412" cy="0"/>
          </a:xfrm>
          <a:prstGeom prst="straightConnector1">
            <a:avLst/>
          </a:prstGeom>
          <a:noFill/>
          <a:ln cap="flat" cmpd="tri" w="76200">
            <a:solidFill>
              <a:srgbClr val="0099CC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1593903" dist="85194">
              <a:schemeClr val="accent2"/>
            </a:outerShdw>
          </a:effectLst>
        </p:spPr>
      </p:cxnSp>
      <p:cxnSp>
        <p:nvCxnSpPr>
          <p:cNvPr id="15" name="Google Shape;15;p1"/>
          <p:cNvCxnSpPr/>
          <p:nvPr/>
        </p:nvCxnSpPr>
        <p:spPr>
          <a:xfrm>
            <a:off x="693737" y="6361112"/>
            <a:ext cx="7389812" cy="0"/>
          </a:xfrm>
          <a:prstGeom prst="straightConnector1">
            <a:avLst/>
          </a:prstGeom>
          <a:noFill/>
          <a:ln cap="flat" cmpd="tri" w="76200">
            <a:solidFill>
              <a:srgbClr val="0099CC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1593903" dist="85194">
              <a:schemeClr val="accent2"/>
            </a:outerShdw>
          </a:effectLst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100" y="212725"/>
            <a:ext cx="1189037" cy="1000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5.jpg"/><Relationship Id="rId5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/>
        </p:nvSpPr>
        <p:spPr>
          <a:xfrm>
            <a:off x="2424112" y="290512"/>
            <a:ext cx="43434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609600" y="9906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1768475" y="290512"/>
            <a:ext cx="513715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Swift Education and Public Outreach Program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1068387" y="1979612"/>
            <a:ext cx="6994525" cy="372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at the Swift Team meeting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Lynn Cominsky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Sonoma State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2, 2002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4294967295" type="title"/>
          </p:nvPr>
        </p:nvSpPr>
        <p:spPr>
          <a:xfrm>
            <a:off x="1522412" y="511175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Swift Museum Slides</a:t>
            </a:r>
            <a:endParaRPr/>
          </a:p>
        </p:txBody>
      </p: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4648200" y="4183062"/>
            <a:ext cx="396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3 slides created for the “Multi-mission” kiosk in the Cosmic Questions museum exhibit, opening 9/02 in Boston</a:t>
            </a:r>
            <a:endParaRPr/>
          </a:p>
        </p:txBody>
      </p:sp>
      <p:pic>
        <p:nvPicPr>
          <p:cNvPr id="123" name="Google Shape;123;p15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2" y="4044950"/>
            <a:ext cx="3597275" cy="261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6600" y="1352550"/>
            <a:ext cx="3592512" cy="261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687" y="1354137"/>
            <a:ext cx="3592512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1676400" y="427037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Evaluation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476250" y="1630362"/>
            <a:ext cx="5448300" cy="3932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WestEd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Contract lapsed during FY02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2 Swift materials evaluated by Educator Ambassadors (Activity 2 from GEMS and Spin-a-Spectrum)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GEMS tested extremely well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New statement of work in progress for FY02-3 with WestEd (Ted Britton) – will include evaluation of these activities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650" y="4291012"/>
            <a:ext cx="2609850" cy="19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39582" t="11111"/>
          <a:stretch/>
        </p:blipFill>
        <p:spPr>
          <a:xfrm>
            <a:off x="6153150" y="1657350"/>
            <a:ext cx="2209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1676400" y="427037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Evaluation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 Education Committee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Being restructured due to 2 resignations</a:t>
            </a:r>
            <a:b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– 2 Swift Educator Ambassadors are being added to improve testing and dissemination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Chosen in a national competition – were originally “GLAST Alternates”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Join 5 GLAST and 3 SEUEF Eas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Trained at SSU July 15-19, 2002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Role of Educator Ambassadors is to help develop, test and disseminate classroom materials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676400" y="427037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Meet the Swift Educator Ambassadors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334962" y="1935162"/>
            <a:ext cx="5716587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Rob Sparks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BS and MS in Physics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Fermilab Teacher Fellow in 2001-02, worked on SDSS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IDEAS grant from STScI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now teaching high school at the Prairie School in Racine, Wisconsin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eager to participate in coordinated observations between students and scientists working on Swift</a:t>
            </a:r>
            <a:endParaRPr/>
          </a:p>
        </p:txBody>
      </p:sp>
      <p:pic>
        <p:nvPicPr>
          <p:cNvPr descr="Rob Sparks"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100" y="2054225"/>
            <a:ext cx="2651125" cy="3870325"/>
          </a:xfrm>
          <a:prstGeom prst="rect">
            <a:avLst/>
          </a:prstGeom>
          <a:noFill/>
          <a:ln cap="flat" cmpd="sng" w="9525">
            <a:solidFill>
              <a:srgbClr val="0066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8900000" dist="107763">
              <a:srgbClr val="808080"/>
            </a:outerShdw>
          </a:effectLst>
        </p:spPr>
      </p:pic>
      <p:grpSp>
        <p:nvGrpSpPr>
          <p:cNvPr id="147" name="Google Shape;147;p18"/>
          <p:cNvGrpSpPr/>
          <p:nvPr/>
        </p:nvGrpSpPr>
        <p:grpSpPr>
          <a:xfrm>
            <a:off x="2217737" y="1760537"/>
            <a:ext cx="4710112" cy="9525"/>
            <a:chOff x="0" y="0"/>
            <a:chExt cx="2967" cy="6"/>
          </a:xfrm>
        </p:grpSpPr>
        <p:sp>
          <p:nvSpPr>
            <p:cNvPr id="148" name="Google Shape;148;p18"/>
            <p:cNvSpPr/>
            <p:nvPr/>
          </p:nvSpPr>
          <p:spPr>
            <a:xfrm>
              <a:off x="0" y="0"/>
              <a:ext cx="2967" cy="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49" name="Google Shape;149;p18"/>
            <p:cNvGrpSpPr/>
            <p:nvPr/>
          </p:nvGrpSpPr>
          <p:grpSpPr>
            <a:xfrm>
              <a:off x="0" y="0"/>
              <a:ext cx="2967" cy="6"/>
              <a:chOff x="-3" y="-3"/>
              <a:chExt cx="2967" cy="6"/>
            </a:xfrm>
          </p:grpSpPr>
          <p:sp>
            <p:nvSpPr>
              <p:cNvPr id="150" name="Google Shape;150;p18"/>
              <p:cNvSpPr/>
              <p:nvPr/>
            </p:nvSpPr>
            <p:spPr>
              <a:xfrm>
                <a:off x="0" y="0"/>
                <a:ext cx="2964" cy="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151" name="Google Shape;151;p18"/>
              <p:cNvGrpSpPr/>
              <p:nvPr/>
            </p:nvGrpSpPr>
            <p:grpSpPr>
              <a:xfrm>
                <a:off x="-3" y="-3"/>
                <a:ext cx="6" cy="6"/>
                <a:chOff x="-3" y="-3"/>
                <a:chExt cx="6" cy="6"/>
              </a:xfrm>
            </p:grpSpPr>
            <p:grpSp>
              <p:nvGrpSpPr>
                <p:cNvPr id="152" name="Google Shape;152;p18"/>
                <p:cNvGrpSpPr/>
                <p:nvPr/>
              </p:nvGrpSpPr>
              <p:grpSpPr>
                <a:xfrm>
                  <a:off x="0" y="0"/>
                  <a:ext cx="0" cy="0"/>
                  <a:chOff x="0" y="0"/>
                  <a:chExt cx="0" cy="0"/>
                </a:xfrm>
              </p:grpSpPr>
              <p:sp>
                <p:nvSpPr>
                  <p:cNvPr id="153" name="Google Shape;153;p18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  <p:sp>
                <p:nvSpPr>
                  <p:cNvPr id="154" name="Google Shape;154;p18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 cap="flat" cmpd="sng" w="9525">
                    <a:solidFill>
                      <a:srgbClr val="A0A0A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</p:grpSp>
            <p:sp>
              <p:nvSpPr>
                <p:cNvPr id="155" name="Google Shape;155;p18"/>
                <p:cNvSpPr/>
                <p:nvPr/>
              </p:nvSpPr>
              <p:spPr>
                <a:xfrm>
                  <a:off x="-3" y="-3"/>
                  <a:ext cx="6" cy="6"/>
                </a:xfrm>
                <a:prstGeom prst="rect">
                  <a:avLst/>
                </a:prstGeom>
                <a:solidFill>
                  <a:srgbClr val="FFFFCC"/>
                </a:solidFill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1676400" y="427037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Meet the Swift Educator Ambassadors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34962" y="1935162"/>
            <a:ext cx="5716587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Rae McEntyre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BS in Biology, MS in Secondary Science Education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Environmental Science teacher (includes Astronomy) at Gallatin County HS in Warsaw, KY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National Board certified in Adolescent/Young Adult Science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collaborates with Astronomers at Western Kentucky University</a:t>
            </a:r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2217737" y="1760537"/>
            <a:ext cx="4710112" cy="9525"/>
            <a:chOff x="0" y="0"/>
            <a:chExt cx="2967" cy="6"/>
          </a:xfrm>
        </p:grpSpPr>
        <p:sp>
          <p:nvSpPr>
            <p:cNvPr id="163" name="Google Shape;163;p19"/>
            <p:cNvSpPr/>
            <p:nvPr/>
          </p:nvSpPr>
          <p:spPr>
            <a:xfrm>
              <a:off x="0" y="0"/>
              <a:ext cx="2967" cy="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64" name="Google Shape;164;p19"/>
            <p:cNvGrpSpPr/>
            <p:nvPr/>
          </p:nvGrpSpPr>
          <p:grpSpPr>
            <a:xfrm>
              <a:off x="0" y="0"/>
              <a:ext cx="2967" cy="6"/>
              <a:chOff x="-3" y="-3"/>
              <a:chExt cx="2967" cy="6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0" y="0"/>
                <a:ext cx="2964" cy="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166" name="Google Shape;166;p19"/>
              <p:cNvGrpSpPr/>
              <p:nvPr/>
            </p:nvGrpSpPr>
            <p:grpSpPr>
              <a:xfrm>
                <a:off x="-3" y="-3"/>
                <a:ext cx="6" cy="6"/>
                <a:chOff x="-3" y="-3"/>
                <a:chExt cx="6" cy="6"/>
              </a:xfrm>
            </p:grpSpPr>
            <p:grpSp>
              <p:nvGrpSpPr>
                <p:cNvPr id="167" name="Google Shape;167;p19"/>
                <p:cNvGrpSpPr/>
                <p:nvPr/>
              </p:nvGrpSpPr>
              <p:grpSpPr>
                <a:xfrm>
                  <a:off x="0" y="0"/>
                  <a:ext cx="0" cy="0"/>
                  <a:chOff x="0" y="0"/>
                  <a:chExt cx="0" cy="0"/>
                </a:xfrm>
              </p:grpSpPr>
              <p:sp>
                <p:nvSpPr>
                  <p:cNvPr id="168" name="Google Shape;168;p19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  <p:sp>
                <p:nvSpPr>
                  <p:cNvPr id="169" name="Google Shape;169;p19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 cap="flat" cmpd="sng" w="9525">
                    <a:solidFill>
                      <a:srgbClr val="A0A0A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</p:grpSp>
            <p:sp>
              <p:nvSpPr>
                <p:cNvPr id="170" name="Google Shape;170;p19"/>
                <p:cNvSpPr/>
                <p:nvPr/>
              </p:nvSpPr>
              <p:spPr>
                <a:xfrm>
                  <a:off x="-3" y="-3"/>
                  <a:ext cx="6" cy="6"/>
                </a:xfrm>
                <a:prstGeom prst="rect">
                  <a:avLst/>
                </a:prstGeom>
                <a:solidFill>
                  <a:srgbClr val="FFFFCC"/>
                </a:solidFill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</p:grpSp>
      <p:pic>
        <p:nvPicPr>
          <p:cNvPr descr="Rae McEntyre"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2800" y="1927225"/>
            <a:ext cx="2609850" cy="3979862"/>
          </a:xfrm>
          <a:prstGeom prst="rect">
            <a:avLst/>
          </a:prstGeom>
          <a:noFill/>
          <a:ln cap="flat" cmpd="sng" w="9525">
            <a:solidFill>
              <a:srgbClr val="0066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8900000" dist="107763">
              <a:srgbClr val="80808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1676400" y="427037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Near-Future Plans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34962" y="1935162"/>
            <a:ext cx="8110537" cy="423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Field Testing of classroom materials in classrooms to improve instructional design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Increased scientific review and error correction of existing materials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Increased involvement of Swift team scientists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Improved coordination with GLAST E/PO and Educator Ambassador programs, including participation in the GLAST Telescope Network of amateurs and high school students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2217737" y="1760537"/>
            <a:ext cx="4710112" cy="9525"/>
            <a:chOff x="0" y="0"/>
            <a:chExt cx="2967" cy="6"/>
          </a:xfrm>
        </p:grpSpPr>
        <p:sp>
          <p:nvSpPr>
            <p:cNvPr id="179" name="Google Shape;179;p20"/>
            <p:cNvSpPr/>
            <p:nvPr/>
          </p:nvSpPr>
          <p:spPr>
            <a:xfrm>
              <a:off x="0" y="0"/>
              <a:ext cx="2967" cy="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80" name="Google Shape;180;p20"/>
            <p:cNvGrpSpPr/>
            <p:nvPr/>
          </p:nvGrpSpPr>
          <p:grpSpPr>
            <a:xfrm>
              <a:off x="0" y="0"/>
              <a:ext cx="2967" cy="6"/>
              <a:chOff x="-3" y="-3"/>
              <a:chExt cx="2967" cy="6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0" y="0"/>
                <a:ext cx="2964" cy="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182" name="Google Shape;182;p20"/>
              <p:cNvGrpSpPr/>
              <p:nvPr/>
            </p:nvGrpSpPr>
            <p:grpSpPr>
              <a:xfrm>
                <a:off x="-3" y="-3"/>
                <a:ext cx="6" cy="6"/>
                <a:chOff x="-3" y="-3"/>
                <a:chExt cx="6" cy="6"/>
              </a:xfrm>
            </p:grpSpPr>
            <p:grpSp>
              <p:nvGrpSpPr>
                <p:cNvPr id="183" name="Google Shape;183;p20"/>
                <p:cNvGrpSpPr/>
                <p:nvPr/>
              </p:nvGrpSpPr>
              <p:grpSpPr>
                <a:xfrm>
                  <a:off x="0" y="0"/>
                  <a:ext cx="0" cy="0"/>
                  <a:chOff x="0" y="0"/>
                  <a:chExt cx="0" cy="0"/>
                </a:xfrm>
              </p:grpSpPr>
              <p:sp>
                <p:nvSpPr>
                  <p:cNvPr id="184" name="Google Shape;184;p20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  <p:sp>
                <p:nvSpPr>
                  <p:cNvPr id="185" name="Google Shape;185;p20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 cap="flat" cmpd="sng" w="9525">
                    <a:solidFill>
                      <a:srgbClr val="A0A0A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</p:grpSp>
            <p:sp>
              <p:nvSpPr>
                <p:cNvPr id="186" name="Google Shape;186;p20"/>
                <p:cNvSpPr/>
                <p:nvPr/>
              </p:nvSpPr>
              <p:spPr>
                <a:xfrm>
                  <a:off x="-3" y="-3"/>
                  <a:ext cx="6" cy="6"/>
                </a:xfrm>
                <a:prstGeom prst="rect">
                  <a:avLst/>
                </a:prstGeom>
                <a:solidFill>
                  <a:srgbClr val="FFFFCC"/>
                </a:solidFill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/>
        </p:nvSpPr>
        <p:spPr>
          <a:xfrm>
            <a:off x="1768475" y="442912"/>
            <a:ext cx="513715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Overview</a:t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541337" y="1336675"/>
            <a:ext cx="833755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Swift Web site (http://swift.sonoma.edu)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Printed materials</a:t>
            </a:r>
            <a:endParaRPr b="1" i="1" sz="2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GEMS guide (Lawrence Hall of Science)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Teacher’s activity booklets and posters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Educator training</a:t>
            </a:r>
            <a:endParaRPr b="1" i="0" sz="2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Conference workshops (NSTA, NCTM, etc.)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Penn State Science Teacher Workshops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Informal Education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What’s in the News? (PSU)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SEU Museum Exhibit slides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477962" y="449262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Swift E/PO web site</a:t>
            </a:r>
            <a:endParaRPr/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427037" y="2230437"/>
            <a:ext cx="8458200" cy="401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E/PO web site has now been updated and moved to </a:t>
            </a:r>
            <a:r>
              <a:rPr b="1" i="0" lang="en-U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http://swift.sonoma.edu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Coordinated with Project site (http://swift.gsfc.nasa.gov) to avoid duplication of information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Now has links to E/PO products from all Swift partners – including Italian short story, WITN? Videos and scripts, and classroom materials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Has been captured on CD – copies available</a:t>
            </a:r>
            <a:endParaRPr/>
          </a:p>
        </p:txBody>
      </p:sp>
      <p:pic>
        <p:nvPicPr>
          <p:cNvPr descr="Swift Banner"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2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9506" t="0"/>
          <a:stretch/>
        </p:blipFill>
        <p:spPr>
          <a:xfrm>
            <a:off x="1758950" y="422275"/>
            <a:ext cx="5078412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/>
        </p:nvSpPr>
        <p:spPr>
          <a:xfrm>
            <a:off x="366712" y="1774825"/>
            <a:ext cx="48768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Almost final release of Activity #2  tested with NASA EAs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Final guide on schedule for release in Fall ‘02</a:t>
            </a:r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13610" r="6387" t="10000"/>
          <a:stretch/>
        </p:blipFill>
        <p:spPr>
          <a:xfrm>
            <a:off x="730250" y="3752850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/>
        </p:nvSpPr>
        <p:spPr>
          <a:xfrm>
            <a:off x="2971800" y="3733800"/>
            <a:ext cx="1352550" cy="1187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Seeing a  near IR beam</a:t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5">
            <a:alphaModFix/>
          </a:blip>
          <a:srcRect b="0" l="0" r="0" t="7221"/>
          <a:stretch/>
        </p:blipFill>
        <p:spPr>
          <a:xfrm>
            <a:off x="5495925" y="1981200"/>
            <a:ext cx="303847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>
            <a:off x="6648450" y="5391150"/>
            <a:ext cx="1924050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Blocking radio waves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447800" y="361950"/>
            <a:ext cx="6019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PSU Science Teacher Workshops</a:t>
            </a:r>
            <a:endParaRPr/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19250"/>
            <a:ext cx="2728912" cy="226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3657600"/>
            <a:ext cx="3810000" cy="252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0"/>
          <p:cNvGrpSpPr/>
          <p:nvPr/>
        </p:nvGrpSpPr>
        <p:grpSpPr>
          <a:xfrm>
            <a:off x="3219450" y="1581150"/>
            <a:ext cx="5638800" cy="2062162"/>
            <a:chOff x="2064" y="660"/>
            <a:chExt cx="3552" cy="1299"/>
          </a:xfrm>
        </p:grpSpPr>
        <p:sp>
          <p:nvSpPr>
            <p:cNvPr id="78" name="Google Shape;78;p10"/>
            <p:cNvSpPr txBox="1"/>
            <p:nvPr/>
          </p:nvSpPr>
          <p:spPr>
            <a:xfrm>
              <a:off x="2064" y="660"/>
              <a:ext cx="230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Space Astronomy</a:t>
              </a:r>
              <a:endParaRPr/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2448" y="948"/>
              <a:ext cx="316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June 24-28, 2002 – 21 attendees</a:t>
              </a:r>
              <a:endParaRPr/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2064" y="1296"/>
              <a:ext cx="230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Galaxies &amp; Cosmology</a:t>
              </a:r>
              <a:endParaRPr/>
            </a:p>
          </p:txBody>
        </p:sp>
        <p:sp>
          <p:nvSpPr>
            <p:cNvPr id="81" name="Google Shape;81;p10"/>
            <p:cNvSpPr txBox="1"/>
            <p:nvPr/>
          </p:nvSpPr>
          <p:spPr>
            <a:xfrm>
              <a:off x="2496" y="1632"/>
              <a:ext cx="307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July 15-19, 2002 – 18 attendees</a:t>
              </a:r>
              <a:endParaRPr/>
            </a:p>
          </p:txBody>
        </p:sp>
      </p:grpSp>
      <p:sp>
        <p:nvSpPr>
          <p:cNvPr id="82" name="Google Shape;82;p10"/>
          <p:cNvSpPr txBox="1"/>
          <p:nvPr/>
        </p:nvSpPr>
        <p:spPr>
          <a:xfrm>
            <a:off x="285750" y="4419600"/>
            <a:ext cx="41148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 funding supported 12 rural teachers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 PA, 2 WV, 1 WA)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504950" y="381000"/>
            <a:ext cx="5524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Keystone Oaks High School</a:t>
            </a:r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3813175"/>
            <a:ext cx="3271837" cy="24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8925" y="3819525"/>
            <a:ext cx="337502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304800" y="3124200"/>
            <a:ext cx="4191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 eV Products - celebrating delivery of BAT CZT detectors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762000" y="2495550"/>
            <a:ext cx="7505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self-appointed “official Swift High School”</a:t>
            </a:r>
            <a:endParaRPr/>
          </a:p>
        </p:txBody>
      </p:sp>
      <p:sp>
        <p:nvSpPr>
          <p:cNvPr id="92" name="Google Shape;92;p11"/>
          <p:cNvSpPr txBox="1"/>
          <p:nvPr/>
        </p:nvSpPr>
        <p:spPr>
          <a:xfrm>
            <a:off x="3295650" y="971550"/>
            <a:ext cx="175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Pittsburgh, PA</a:t>
            </a:r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501650" y="1657350"/>
            <a:ext cx="8223250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of the GSFC-sponsored  Cooperative Satellite Learning Project (CSLP)  - C.J. Rodkey, teacher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4495800" y="6324600"/>
            <a:ext cx="43434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October 2001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1504950" y="381000"/>
            <a:ext cx="5524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Keystone Oaks High School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3295650" y="971550"/>
            <a:ext cx="175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Pittsburgh, PA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685800" y="17526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Class website:   http://www.kosd.org/~swift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46420" l="0" r="0" t="0"/>
          <a:stretch/>
        </p:blipFill>
        <p:spPr>
          <a:xfrm>
            <a:off x="0" y="2592387"/>
            <a:ext cx="9144000" cy="426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1341437" y="419100"/>
            <a:ext cx="571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Reaching Teachers</a:t>
            </a:r>
            <a:endParaRPr/>
          </a:p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685800" y="1957387"/>
            <a:ext cx="7772400" cy="428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Laura Whitlock gave workshops at NSTA and NCTM using Swift materials in Spring 2002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 Spin-a-Spectrum guide distributed in 5000 Seeing and Exploring the Universe kits in Spring 2002 (with 5000 more in progress)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Swift/GLAST booth will be at CSTA in October, 2002 in San Francisco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Newton’s Laws posters are going through the GPO printing approval process – 5000 of each will be printed for future distribution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728662" y="5576887"/>
            <a:ext cx="7561262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104900"/>
            <a:ext cx="6607175" cy="54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2857500" y="2128837"/>
            <a:ext cx="6286500" cy="4478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FY02, 2 short pieces and one 15 minute segment were produced: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4/26/02 Swift Mission Extreme Clean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3/29/02 BAT and the Swift Mission featuring Dr. John Nousek (15 minute feature)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3/8/02 Gamma-rays and the Swift Mission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 FY03, 3 short pieces will focus on Newton’s Laws materials, subject of 15 minute piece is TBD – space environmental testing?</a:t>
            </a:r>
            <a:endParaRPr/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1447800" y="361950"/>
            <a:ext cx="6019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Narrow"/>
              <a:buNone/>
            </a:pPr>
            <a:r>
              <a:rPr b="1" i="0" lang="en-US" sz="3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WPSX Public Television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