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Arimo"/>
      <p:regular r:id="rId18"/>
      <p:bold r:id="rId19"/>
      <p:italic r:id="rId20"/>
      <p:boldItalic r:id="rId21"/>
    </p:embeddedFont>
    <p:embeddedFont>
      <p:font typeface="Tahom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11" Type="http://schemas.openxmlformats.org/officeDocument/2006/relationships/slide" Target="slides/slide6.xml"/><Relationship Id="rId22" Type="http://schemas.openxmlformats.org/officeDocument/2006/relationships/font" Target="fonts/Tahoma-regular.fntdata"/><Relationship Id="rId10" Type="http://schemas.openxmlformats.org/officeDocument/2006/relationships/slide" Target="slides/slide5.xml"/><Relationship Id="rId21" Type="http://schemas.openxmlformats.org/officeDocument/2006/relationships/font" Target="fonts/Arim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mo-bold.fntdata"/><Relationship Id="rId6" Type="http://schemas.openxmlformats.org/officeDocument/2006/relationships/slide" Target="slides/slide1.xml"/><Relationship Id="rId18" Type="http://schemas.openxmlformats.org/officeDocument/2006/relationships/font" Target="fonts/Arim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41812"/>
            <a:ext cx="5027612" cy="4116387"/>
          </a:xfrm>
          <a:prstGeom prst="rect">
            <a:avLst/>
          </a:prstGeom>
          <a:noFill/>
          <a:ln>
            <a:noFill/>
          </a:ln>
        </p:spPr>
        <p:txBody>
          <a:bodyPr anchorCtr="0" anchor="t" bIns="44450" lIns="92075" spcFirstLastPara="1" rIns="920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28" name="Google Shape;28;p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44" name="Google Shape;44;p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79" name="Google Shape;79;p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93" name="Google Shape;93;p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body"/>
          </p:nvPr>
        </p:nvSpPr>
        <p:spPr>
          <a:xfrm>
            <a:off x="76200" y="1054100"/>
            <a:ext cx="8915400" cy="5092700"/>
          </a:xfrm>
          <a:prstGeom prst="rect">
            <a:avLst/>
          </a:prstGeom>
          <a:noFill/>
          <a:ln>
            <a:noFill/>
          </a:ln>
        </p:spPr>
        <p:txBody>
          <a:bodyPr anchorCtr="0" anchor="t" bIns="44450" lIns="90475" spcFirstLastPara="1" rIns="90475" wrap="square" tIns="44450">
            <a:noAutofit/>
          </a:bodyPr>
          <a:lstStyle>
            <a:lvl1pPr indent="-342900" lvl="0" marL="457200" algn="l">
              <a:lnSpc>
                <a:spcPct val="100000"/>
              </a:lnSpc>
              <a:spcBef>
                <a:spcPts val="360"/>
              </a:spcBef>
              <a:spcAft>
                <a:spcPts val="0"/>
              </a:spcAft>
              <a:buClr>
                <a:schemeClr val="dk2"/>
              </a:buClr>
              <a:buSzPts val="1800"/>
              <a:buChar char="•"/>
              <a:defRPr/>
            </a:lvl1pPr>
            <a:lvl2pPr indent="-342900" lvl="1" marL="914400" algn="l">
              <a:lnSpc>
                <a:spcPct val="100000"/>
              </a:lnSpc>
              <a:spcBef>
                <a:spcPts val="360"/>
              </a:spcBef>
              <a:spcAft>
                <a:spcPts val="0"/>
              </a:spcAft>
              <a:buClr>
                <a:srgbClr val="043968"/>
              </a:buClr>
              <a:buSzPts val="1800"/>
              <a:buChar char="-"/>
              <a:defRPr/>
            </a:lvl2pPr>
            <a:lvl3pPr indent="-342900" lvl="2" marL="1371600" algn="l">
              <a:lnSpc>
                <a:spcPct val="100000"/>
              </a:lnSpc>
              <a:spcBef>
                <a:spcPts val="360"/>
              </a:spcBef>
              <a:spcAft>
                <a:spcPts val="0"/>
              </a:spcAft>
              <a:buClr>
                <a:srgbClr val="043968"/>
              </a:buClr>
              <a:buSzPts val="1800"/>
              <a:buChar char="&gt;"/>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9" name="Google Shape;19;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0" name="Google Shape;20;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1pPr>
            <a:lvl2pPr indent="0" lvl="1"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4" name="Google Shape;24;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5" name="Google Shape;25;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a:solidFill>
                  <a:schemeClr val="dk1"/>
                </a:solidFill>
                <a:latin typeface="Times"/>
                <a:ea typeface="Times"/>
                <a:cs typeface="Times"/>
                <a:sym typeface="Times"/>
              </a:defRPr>
            </a:lvl1pPr>
            <a:lvl2pPr indent="0" lvl="1" marL="0" marR="0" rtl="0" algn="l">
              <a:lnSpc>
                <a:spcPct val="100000"/>
              </a:lnSpc>
              <a:spcBef>
                <a:spcPts val="0"/>
              </a:spcBef>
              <a:spcAft>
                <a:spcPts val="0"/>
              </a:spcAft>
              <a:buNone/>
              <a:defRPr b="0" i="0" sz="2400" u="none">
                <a:solidFill>
                  <a:schemeClr val="dk1"/>
                </a:solidFill>
                <a:latin typeface="Times"/>
                <a:ea typeface="Times"/>
                <a:cs typeface="Times"/>
                <a:sym typeface="Times"/>
              </a:defRPr>
            </a:lvl2pPr>
            <a:lvl3pPr indent="0" lvl="2" marL="0" marR="0" rtl="0" algn="l">
              <a:lnSpc>
                <a:spcPct val="100000"/>
              </a:lnSpc>
              <a:spcBef>
                <a:spcPts val="0"/>
              </a:spcBef>
              <a:spcAft>
                <a:spcPts val="0"/>
              </a:spcAft>
              <a:buNone/>
              <a:defRPr b="0" i="0" sz="2400" u="none">
                <a:solidFill>
                  <a:schemeClr val="dk1"/>
                </a:solidFill>
                <a:latin typeface="Times"/>
                <a:ea typeface="Times"/>
                <a:cs typeface="Times"/>
                <a:sym typeface="Times"/>
              </a:defRPr>
            </a:lvl3pPr>
            <a:lvl4pPr indent="0" lvl="3" marL="0" marR="0" rtl="0" algn="l">
              <a:lnSpc>
                <a:spcPct val="100000"/>
              </a:lnSpc>
              <a:spcBef>
                <a:spcPts val="0"/>
              </a:spcBef>
              <a:spcAft>
                <a:spcPts val="0"/>
              </a:spcAft>
              <a:buNone/>
              <a:defRPr b="0" i="0" sz="2400" u="none">
                <a:solidFill>
                  <a:schemeClr val="dk1"/>
                </a:solidFill>
                <a:latin typeface="Times"/>
                <a:ea typeface="Times"/>
                <a:cs typeface="Times"/>
                <a:sym typeface="Times"/>
              </a:defRPr>
            </a:lvl4pPr>
            <a:lvl5pPr indent="0" lvl="4" marL="0" marR="0" rtl="0" algn="l">
              <a:lnSpc>
                <a:spcPct val="100000"/>
              </a:lnSpc>
              <a:spcBef>
                <a:spcPts val="0"/>
              </a:spcBef>
              <a:spcAft>
                <a:spcPts val="0"/>
              </a:spcAft>
              <a:buNone/>
              <a:defRPr b="0" i="0" sz="2400" u="none">
                <a:solidFill>
                  <a:schemeClr val="dk1"/>
                </a:solidFill>
                <a:latin typeface="Times"/>
                <a:ea typeface="Times"/>
                <a:cs typeface="Times"/>
                <a:sym typeface="Times"/>
              </a:defRPr>
            </a:lvl5pPr>
            <a:lvl6pPr indent="0" lvl="5" marL="0" marR="0" rtl="0" algn="l">
              <a:lnSpc>
                <a:spcPct val="100000"/>
              </a:lnSpc>
              <a:spcBef>
                <a:spcPts val="0"/>
              </a:spcBef>
              <a:spcAft>
                <a:spcPts val="0"/>
              </a:spcAft>
              <a:buNone/>
              <a:defRPr b="0" i="0" sz="2400" u="none">
                <a:solidFill>
                  <a:schemeClr val="dk1"/>
                </a:solidFill>
                <a:latin typeface="Times"/>
                <a:ea typeface="Times"/>
                <a:cs typeface="Times"/>
                <a:sym typeface="Times"/>
              </a:defRPr>
            </a:lvl6pPr>
            <a:lvl7pPr indent="0" lvl="6" marL="0" marR="0" rtl="0" algn="l">
              <a:lnSpc>
                <a:spcPct val="100000"/>
              </a:lnSpc>
              <a:spcBef>
                <a:spcPts val="0"/>
              </a:spcBef>
              <a:spcAft>
                <a:spcPts val="0"/>
              </a:spcAft>
              <a:buNone/>
              <a:defRPr b="0" i="0" sz="2400" u="none">
                <a:solidFill>
                  <a:schemeClr val="dk1"/>
                </a:solidFill>
                <a:latin typeface="Times"/>
                <a:ea typeface="Times"/>
                <a:cs typeface="Times"/>
                <a:sym typeface="Times"/>
              </a:defRPr>
            </a:lvl7pPr>
            <a:lvl8pPr indent="0" lvl="7" marL="0" marR="0" rtl="0" algn="l">
              <a:lnSpc>
                <a:spcPct val="100000"/>
              </a:lnSpc>
              <a:spcBef>
                <a:spcPts val="0"/>
              </a:spcBef>
              <a:spcAft>
                <a:spcPts val="0"/>
              </a:spcAft>
              <a:buNone/>
              <a:defRPr b="0" i="0" sz="2400" u="none">
                <a:solidFill>
                  <a:schemeClr val="dk1"/>
                </a:solidFill>
                <a:latin typeface="Times"/>
                <a:ea typeface="Times"/>
                <a:cs typeface="Times"/>
                <a:sym typeface="Times"/>
              </a:defRPr>
            </a:lvl8pPr>
            <a:lvl9pPr indent="0" lvl="8" marL="0" marR="0" rtl="0" algn="l">
              <a:lnSpc>
                <a:spcPct val="100000"/>
              </a:lnSpc>
              <a:spcBef>
                <a:spcPts val="0"/>
              </a:spcBef>
              <a:spcAft>
                <a:spcPts val="0"/>
              </a:spcAft>
              <a:buNone/>
              <a:defRPr b="0" i="0" sz="2400" u="none">
                <a:solidFill>
                  <a:schemeClr val="dk1"/>
                </a:solidFill>
                <a:latin typeface="Times"/>
                <a:ea typeface="Times"/>
                <a:cs typeface="Times"/>
                <a:sym typeface="Time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1785937" y="787400"/>
            <a:ext cx="7010400" cy="0"/>
          </a:xfrm>
          <a:prstGeom prst="straightConnector1">
            <a:avLst/>
          </a:prstGeom>
          <a:noFill/>
          <a:ln cap="flat" cmpd="sng" w="25400">
            <a:solidFill>
              <a:srgbClr val="043968"/>
            </a:solidFill>
            <a:prstDash val="solid"/>
            <a:miter lim="800000"/>
            <a:headEnd len="med" w="med" type="none"/>
            <a:tailEnd len="med" w="med" type="none"/>
          </a:ln>
        </p:spPr>
      </p:cxnSp>
      <p:cxnSp>
        <p:nvCxnSpPr>
          <p:cNvPr id="7" name="Google Shape;7;p1"/>
          <p:cNvCxnSpPr/>
          <p:nvPr/>
        </p:nvCxnSpPr>
        <p:spPr>
          <a:xfrm>
            <a:off x="4171950" y="6565900"/>
            <a:ext cx="3403600" cy="0"/>
          </a:xfrm>
          <a:prstGeom prst="straightConnector1">
            <a:avLst/>
          </a:prstGeom>
          <a:noFill/>
          <a:ln cap="flat" cmpd="sng" w="25400">
            <a:solidFill>
              <a:srgbClr val="043968"/>
            </a:solidFill>
            <a:prstDash val="solid"/>
            <a:miter lim="800000"/>
            <a:headEnd len="med" w="med" type="none"/>
            <a:tailEnd len="med" w="med" type="none"/>
          </a:ln>
        </p:spPr>
      </p:cxnSp>
      <p:cxnSp>
        <p:nvCxnSpPr>
          <p:cNvPr id="8" name="Google Shape;8;p1"/>
          <p:cNvCxnSpPr/>
          <p:nvPr/>
        </p:nvCxnSpPr>
        <p:spPr>
          <a:xfrm>
            <a:off x="4100512" y="6670675"/>
            <a:ext cx="3362325" cy="0"/>
          </a:xfrm>
          <a:prstGeom prst="straightConnector1">
            <a:avLst/>
          </a:prstGeom>
          <a:noFill/>
          <a:ln cap="flat" cmpd="sng" w="25400">
            <a:solidFill>
              <a:srgbClr val="043968"/>
            </a:solidFill>
            <a:prstDash val="solid"/>
            <a:miter lim="800000"/>
            <a:headEnd len="med" w="med" type="none"/>
            <a:tailEnd len="med" w="med" type="none"/>
          </a:ln>
        </p:spPr>
      </p:cxnSp>
      <p:sp>
        <p:nvSpPr>
          <p:cNvPr id="9" name="Google Shape;9;p1"/>
          <p:cNvSpPr txBox="1"/>
          <p:nvPr/>
        </p:nvSpPr>
        <p:spPr>
          <a:xfrm>
            <a:off x="288925" y="6311900"/>
            <a:ext cx="177482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2"/>
              </a:buClr>
              <a:buSzPts val="1000"/>
              <a:buFont typeface="Arial"/>
              <a:buNone/>
            </a:pPr>
            <a:r>
              <a:rPr b="0" i="0" lang="en-US" sz="1000" u="none" cap="none" strike="noStrike">
                <a:solidFill>
                  <a:schemeClr val="dk2"/>
                </a:solidFill>
                <a:latin typeface="Arial"/>
                <a:ea typeface="Arial"/>
                <a:cs typeface="Arial"/>
                <a:sym typeface="Arial"/>
              </a:rPr>
              <a:t>May 24, 2001</a:t>
            </a:r>
            <a:endParaRPr/>
          </a:p>
          <a:p>
            <a:pPr indent="0" lvl="0" marL="0" marR="0" rtl="0" algn="l">
              <a:lnSpc>
                <a:spcPct val="100000"/>
              </a:lnSpc>
              <a:spcBef>
                <a:spcPts val="0"/>
              </a:spcBef>
              <a:spcAft>
                <a:spcPts val="0"/>
              </a:spcAft>
              <a:buClr>
                <a:schemeClr val="dk2"/>
              </a:buClr>
              <a:buSzPts val="1000"/>
              <a:buFont typeface="Arial"/>
              <a:buNone/>
            </a:pPr>
            <a:r>
              <a:rPr b="0" i="0" lang="en-US" sz="1000" u="none" cap="none" strike="noStrike">
                <a:solidFill>
                  <a:schemeClr val="dk2"/>
                </a:solidFill>
                <a:latin typeface="Arial"/>
                <a:ea typeface="Arial"/>
                <a:cs typeface="Arial"/>
                <a:sym typeface="Arial"/>
              </a:rPr>
              <a:t>Swift/GLAST/Universe</a:t>
            </a:r>
            <a:endParaRPr/>
          </a:p>
        </p:txBody>
      </p:sp>
      <p:sp>
        <p:nvSpPr>
          <p:cNvPr id="10" name="Google Shape;10;p1"/>
          <p:cNvSpPr txBox="1"/>
          <p:nvPr>
            <p:ph idx="1" type="body"/>
          </p:nvPr>
        </p:nvSpPr>
        <p:spPr>
          <a:xfrm>
            <a:off x="76200" y="1054100"/>
            <a:ext cx="8915400" cy="5092700"/>
          </a:xfrm>
          <a:prstGeom prst="rect">
            <a:avLst/>
          </a:prstGeom>
          <a:noFill/>
          <a:ln>
            <a:noFill/>
          </a:ln>
        </p:spPr>
        <p:txBody>
          <a:bodyPr anchorCtr="0" anchor="t" bIns="44450" lIns="90475" spcFirstLastPara="1" rIns="90475" wrap="square" tIns="44450">
            <a:noAutofit/>
          </a:bodyPr>
          <a:lstStyle>
            <a:lvl1pPr indent="-355600" lvl="0" marL="457200" marR="0" rtl="0" algn="l">
              <a:lnSpc>
                <a:spcPct val="100000"/>
              </a:lnSpc>
              <a:spcBef>
                <a:spcPts val="400"/>
              </a:spcBef>
              <a:spcAft>
                <a:spcPts val="0"/>
              </a:spcAft>
              <a:buClr>
                <a:schemeClr val="dk2"/>
              </a:buClr>
              <a:buSzPts val="2000"/>
              <a:buFont typeface="Arial"/>
              <a:buChar char="•"/>
              <a:defRPr b="1" i="0" sz="2000" u="none" cap="none" strike="noStrike">
                <a:solidFill>
                  <a:schemeClr val="dk2"/>
                </a:solidFill>
                <a:latin typeface="Arial"/>
                <a:ea typeface="Arial"/>
                <a:cs typeface="Arial"/>
                <a:sym typeface="Arial"/>
              </a:defRPr>
            </a:lvl1pPr>
            <a:lvl2pPr indent="-342900" lvl="1" marL="914400" marR="0" rtl="0" algn="l">
              <a:lnSpc>
                <a:spcPct val="100000"/>
              </a:lnSpc>
              <a:spcBef>
                <a:spcPts val="360"/>
              </a:spcBef>
              <a:spcAft>
                <a:spcPts val="0"/>
              </a:spcAft>
              <a:buClr>
                <a:srgbClr val="043968"/>
              </a:buClr>
              <a:buSzPts val="1800"/>
              <a:buFont typeface="Arial"/>
              <a:buChar char="-"/>
              <a:defRPr b="0" i="0" sz="1800" u="none" cap="none" strike="noStrike">
                <a:solidFill>
                  <a:srgbClr val="043968"/>
                </a:solidFill>
                <a:latin typeface="Arial"/>
                <a:ea typeface="Arial"/>
                <a:cs typeface="Arial"/>
                <a:sym typeface="Arial"/>
              </a:defRPr>
            </a:lvl2pPr>
            <a:lvl3pPr indent="-342900" lvl="2" marL="1371600" marR="0" rtl="0" algn="l">
              <a:lnSpc>
                <a:spcPct val="100000"/>
              </a:lnSpc>
              <a:spcBef>
                <a:spcPts val="360"/>
              </a:spcBef>
              <a:spcAft>
                <a:spcPts val="0"/>
              </a:spcAft>
              <a:buClr>
                <a:srgbClr val="043968"/>
              </a:buClr>
              <a:buSzPts val="1800"/>
              <a:buFont typeface="Arial"/>
              <a:buChar char="&gt;"/>
              <a:defRPr b="0" i="0" sz="1800" u="none" cap="none" strike="noStrike">
                <a:solidFill>
                  <a:srgbClr val="043968"/>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 name="Google Shape;11;p1"/>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lvl1pPr lvl="0"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9pPr>
          </a:lstStyle>
          <a:p/>
        </p:txBody>
      </p:sp>
      <p:sp>
        <p:nvSpPr>
          <p:cNvPr id="12" name="Google Shape;12;p1"/>
          <p:cNvSpPr txBox="1"/>
          <p:nvPr/>
        </p:nvSpPr>
        <p:spPr>
          <a:xfrm>
            <a:off x="7553325" y="6464300"/>
            <a:ext cx="159067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60D0D"/>
              </a:buClr>
              <a:buSzPts val="2000"/>
              <a:buFont typeface="Times New Roman"/>
              <a:buNone/>
            </a:pPr>
            <a:r>
              <a:rPr b="1" i="1" lang="en-US" sz="2000" u="none" cap="none" strike="noStrike">
                <a:solidFill>
                  <a:srgbClr val="D60D0D"/>
                </a:solidFill>
                <a:latin typeface="Times New Roman"/>
                <a:ea typeface="Times New Roman"/>
                <a:cs typeface="Times New Roman"/>
                <a:sym typeface="Times New Roman"/>
              </a:rPr>
              <a:t>SSU E/PO</a:t>
            </a:r>
            <a:endParaRPr/>
          </a:p>
        </p:txBody>
      </p:sp>
      <p:pic>
        <p:nvPicPr>
          <p:cNvPr id="13" name="Google Shape;13;p1"/>
          <p:cNvPicPr preferRelativeResize="0"/>
          <p:nvPr/>
        </p:nvPicPr>
        <p:blipFill rotWithShape="1">
          <a:blip r:embed="rId1">
            <a:alphaModFix/>
          </a:blip>
          <a:srcRect b="0" l="0" r="0" t="0"/>
          <a:stretch/>
        </p:blipFill>
        <p:spPr>
          <a:xfrm>
            <a:off x="63500" y="66675"/>
            <a:ext cx="1454150" cy="781050"/>
          </a:xfrm>
          <a:prstGeom prst="rect">
            <a:avLst/>
          </a:prstGeom>
          <a:noFill/>
          <a:ln>
            <a:noFill/>
          </a:ln>
        </p:spPr>
      </p:pic>
      <p:cxnSp>
        <p:nvCxnSpPr>
          <p:cNvPr id="14" name="Google Shape;14;p1"/>
          <p:cNvCxnSpPr/>
          <p:nvPr/>
        </p:nvCxnSpPr>
        <p:spPr>
          <a:xfrm>
            <a:off x="1660525" y="836612"/>
            <a:ext cx="7010400" cy="0"/>
          </a:xfrm>
          <a:prstGeom prst="straightConnector1">
            <a:avLst/>
          </a:prstGeom>
          <a:noFill/>
          <a:ln cap="flat" cmpd="sng" w="25400">
            <a:solidFill>
              <a:srgbClr val="043968"/>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8.png"/><Relationship Id="rId7" Type="http://schemas.openxmlformats.org/officeDocument/2006/relationships/image" Target="../media/image1.jpg"/><Relationship Id="rId8"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23.jpg"/><Relationship Id="rId5"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ift.sonoma.edu/swift_new/about_swift/what.html" TargetMode="External"/><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perry.sonoma.edu/learners" TargetMode="External"/><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4"/>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SEU E/PO at Sonoma State University</a:t>
            </a:r>
            <a:endParaRPr/>
          </a:p>
        </p:txBody>
      </p:sp>
      <p:sp>
        <p:nvSpPr>
          <p:cNvPr id="31" name="Google Shape;31;p4"/>
          <p:cNvSpPr txBox="1"/>
          <p:nvPr/>
        </p:nvSpPr>
        <p:spPr>
          <a:xfrm>
            <a:off x="3324225" y="5180012"/>
            <a:ext cx="2495550" cy="1158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D60D0D"/>
              </a:buClr>
              <a:buSzPts val="2000"/>
              <a:buFont typeface="Times New Roman"/>
              <a:buNone/>
            </a:pPr>
            <a:r>
              <a:rPr b="0" i="1" lang="en-US" sz="2000" u="none">
                <a:solidFill>
                  <a:srgbClr val="D60D0D"/>
                </a:solidFill>
                <a:latin typeface="Times New Roman"/>
                <a:ea typeface="Times New Roman"/>
                <a:cs typeface="Times New Roman"/>
                <a:sym typeface="Times New Roman"/>
              </a:rPr>
              <a:t>Lynn Cominsky</a:t>
            </a:r>
            <a:endParaRPr/>
          </a:p>
          <a:p>
            <a:pPr indent="0" lvl="0" marL="0" marR="0" rtl="0" algn="ctr">
              <a:lnSpc>
                <a:spcPct val="100000"/>
              </a:lnSpc>
              <a:spcBef>
                <a:spcPts val="1000"/>
              </a:spcBef>
              <a:spcAft>
                <a:spcPts val="0"/>
              </a:spcAft>
              <a:buClr>
                <a:srgbClr val="D60D0D"/>
              </a:buClr>
              <a:buSzPts val="2000"/>
              <a:buFont typeface="Times New Roman"/>
              <a:buNone/>
            </a:pPr>
            <a:r>
              <a:rPr b="0" i="1" lang="en-US" sz="2000" u="none">
                <a:solidFill>
                  <a:srgbClr val="D60D0D"/>
                </a:solidFill>
                <a:latin typeface="Times New Roman"/>
                <a:ea typeface="Times New Roman"/>
                <a:cs typeface="Times New Roman"/>
                <a:sym typeface="Times New Roman"/>
              </a:rPr>
              <a:t>Sonoma State University</a:t>
            </a:r>
            <a:endParaRPr/>
          </a:p>
        </p:txBody>
      </p:sp>
      <p:pic>
        <p:nvPicPr>
          <p:cNvPr descr="Image of Swift and Satellite" id="32" name="Google Shape;32;p4"/>
          <p:cNvPicPr preferRelativeResize="0"/>
          <p:nvPr/>
        </p:nvPicPr>
        <p:blipFill rotWithShape="1">
          <a:blip r:embed="rId3">
            <a:alphaModFix/>
          </a:blip>
          <a:srcRect b="0" l="0" r="0" t="0"/>
          <a:stretch/>
        </p:blipFill>
        <p:spPr>
          <a:xfrm>
            <a:off x="450850" y="2339975"/>
            <a:ext cx="3132137" cy="2846387"/>
          </a:xfrm>
          <a:prstGeom prst="rect">
            <a:avLst/>
          </a:prstGeom>
          <a:noFill/>
          <a:ln>
            <a:noFill/>
          </a:ln>
        </p:spPr>
      </p:pic>
      <p:pic>
        <p:nvPicPr>
          <p:cNvPr descr="Swift Banner" id="33" name="Google Shape;33;p4"/>
          <p:cNvPicPr preferRelativeResize="0"/>
          <p:nvPr/>
        </p:nvPicPr>
        <p:blipFill rotWithShape="1">
          <a:blip r:embed="rId4">
            <a:alphaModFix/>
          </a:blip>
          <a:srcRect b="0" l="0" r="66021" t="0"/>
          <a:stretch/>
        </p:blipFill>
        <p:spPr>
          <a:xfrm>
            <a:off x="496887" y="949325"/>
            <a:ext cx="2454275" cy="1279525"/>
          </a:xfrm>
          <a:prstGeom prst="rect">
            <a:avLst/>
          </a:prstGeom>
          <a:noFill/>
          <a:ln>
            <a:noFill/>
          </a:ln>
        </p:spPr>
      </p:pic>
      <p:pic>
        <p:nvPicPr>
          <p:cNvPr descr="Image of GLAST Satellite" id="34" name="Google Shape;34;p4"/>
          <p:cNvPicPr preferRelativeResize="0"/>
          <p:nvPr/>
        </p:nvPicPr>
        <p:blipFill rotWithShape="1">
          <a:blip r:embed="rId5">
            <a:alphaModFix/>
          </a:blip>
          <a:srcRect b="0" l="0" r="0" t="0"/>
          <a:stretch/>
        </p:blipFill>
        <p:spPr>
          <a:xfrm>
            <a:off x="3338512" y="2709862"/>
            <a:ext cx="3494087" cy="2328862"/>
          </a:xfrm>
          <a:prstGeom prst="rect">
            <a:avLst/>
          </a:prstGeom>
          <a:noFill/>
          <a:ln>
            <a:noFill/>
          </a:ln>
        </p:spPr>
      </p:pic>
      <p:grpSp>
        <p:nvGrpSpPr>
          <p:cNvPr id="35" name="Google Shape;35;p4"/>
          <p:cNvGrpSpPr/>
          <p:nvPr/>
        </p:nvGrpSpPr>
        <p:grpSpPr>
          <a:xfrm>
            <a:off x="0" y="2706687"/>
            <a:ext cx="9144000" cy="1446212"/>
            <a:chOff x="0" y="911"/>
            <a:chExt cx="5760" cy="911"/>
          </a:xfrm>
        </p:grpSpPr>
        <p:sp>
          <p:nvSpPr>
            <p:cNvPr id="36" name="Google Shape;36;p4"/>
            <p:cNvSpPr/>
            <p:nvPr/>
          </p:nvSpPr>
          <p:spPr>
            <a:xfrm>
              <a:off x="0" y="911"/>
              <a:ext cx="4954" cy="9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7" name="Google Shape;37;p4"/>
            <p:cNvSpPr/>
            <p:nvPr/>
          </p:nvSpPr>
          <p:spPr>
            <a:xfrm>
              <a:off x="0" y="911"/>
              <a:ext cx="5760" cy="5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pic>
        <p:nvPicPr>
          <p:cNvPr descr="GLAST Logo" id="38" name="Google Shape;38;p4"/>
          <p:cNvPicPr preferRelativeResize="0"/>
          <p:nvPr/>
        </p:nvPicPr>
        <p:blipFill rotWithShape="1">
          <a:blip r:embed="rId6">
            <a:alphaModFix/>
          </a:blip>
          <a:srcRect b="0" l="0" r="0" t="0"/>
          <a:stretch/>
        </p:blipFill>
        <p:spPr>
          <a:xfrm>
            <a:off x="3454400" y="912812"/>
            <a:ext cx="2987675" cy="1887537"/>
          </a:xfrm>
          <a:prstGeom prst="rect">
            <a:avLst/>
          </a:prstGeom>
          <a:noFill/>
          <a:ln>
            <a:noFill/>
          </a:ln>
        </p:spPr>
      </p:pic>
      <p:pic>
        <p:nvPicPr>
          <p:cNvPr descr="Cosmic Hole Right" id="39" name="Google Shape;39;p4"/>
          <p:cNvPicPr preferRelativeResize="0"/>
          <p:nvPr/>
        </p:nvPicPr>
        <p:blipFill rotWithShape="1">
          <a:blip r:embed="rId7">
            <a:alphaModFix/>
          </a:blip>
          <a:srcRect b="0" l="0" r="0" t="0"/>
          <a:stretch/>
        </p:blipFill>
        <p:spPr>
          <a:xfrm>
            <a:off x="6831012" y="3395662"/>
            <a:ext cx="2000250" cy="1839912"/>
          </a:xfrm>
          <a:prstGeom prst="rect">
            <a:avLst/>
          </a:prstGeom>
          <a:noFill/>
          <a:ln>
            <a:noFill/>
          </a:ln>
        </p:spPr>
      </p:pic>
      <p:pic>
        <p:nvPicPr>
          <p:cNvPr descr="Universe Banner" id="40" name="Google Shape;40;p4"/>
          <p:cNvPicPr preferRelativeResize="0"/>
          <p:nvPr/>
        </p:nvPicPr>
        <p:blipFill rotWithShape="1">
          <a:blip r:embed="rId8">
            <a:alphaModFix/>
          </a:blip>
          <a:srcRect b="0" l="0" r="66775" t="0"/>
          <a:stretch/>
        </p:blipFill>
        <p:spPr>
          <a:xfrm>
            <a:off x="6411912" y="1047750"/>
            <a:ext cx="2430462" cy="1428750"/>
          </a:xfrm>
          <a:prstGeom prst="rect">
            <a:avLst/>
          </a:prstGeom>
          <a:noFill/>
          <a:ln>
            <a:noFill/>
          </a:ln>
        </p:spPr>
      </p:pic>
      <p:sp>
        <p:nvSpPr>
          <p:cNvPr id="41" name="Google Shape;41;p4"/>
          <p:cNvSpPr txBox="1"/>
          <p:nvPr/>
        </p:nvSpPr>
        <p:spPr>
          <a:xfrm>
            <a:off x="6858000" y="1951037"/>
            <a:ext cx="1905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41B8E"/>
              </a:buClr>
              <a:buSzPts val="2400"/>
              <a:buFont typeface="Arial"/>
              <a:buNone/>
            </a:pPr>
            <a:r>
              <a:rPr b="0" i="0" lang="en-US" sz="2400" u="none">
                <a:solidFill>
                  <a:srgbClr val="041B8E"/>
                </a:solidFill>
                <a:latin typeface="Arial"/>
                <a:ea typeface="Arial"/>
                <a:cs typeface="Arial"/>
                <a:sym typeface="Arial"/>
              </a:rPr>
              <a:t>SEU Forum Support Activities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3"/>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GEMS at the LHS</a:t>
            </a:r>
            <a:endParaRPr/>
          </a:p>
        </p:txBody>
      </p:sp>
      <p:sp>
        <p:nvSpPr>
          <p:cNvPr id="116" name="Google Shape;116;p13"/>
          <p:cNvSpPr txBox="1"/>
          <p:nvPr>
            <p:ph idx="1" type="body"/>
          </p:nvPr>
        </p:nvSpPr>
        <p:spPr>
          <a:xfrm>
            <a:off x="76200" y="1054100"/>
            <a:ext cx="8915400" cy="5092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Over 70 GEMS teachers’ guides and handbooks now available</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Recent new addition – by SEC Forum – Real Reasons for Seasons</a:t>
            </a:r>
            <a:endParaRPr/>
          </a:p>
        </p:txBody>
      </p:sp>
      <p:sp>
        <p:nvSpPr>
          <p:cNvPr id="117" name="Google Shape;117;p13"/>
          <p:cNvSpPr txBox="1"/>
          <p:nvPr/>
        </p:nvSpPr>
        <p:spPr>
          <a:xfrm>
            <a:off x="1203325" y="5365750"/>
            <a:ext cx="67357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http://www.lhs.berkeley.edu/GEMS/GEMS.html</a:t>
            </a:r>
            <a:endParaRPr/>
          </a:p>
        </p:txBody>
      </p:sp>
      <p:sp>
        <p:nvSpPr>
          <p:cNvPr id="118" name="Google Shape;118;p13"/>
          <p:cNvSpPr/>
          <p:nvPr/>
        </p:nvSpPr>
        <p:spPr>
          <a:xfrm>
            <a:off x="3581400" y="2325687"/>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descr="Earth, Moon, and Stars cover" id="119" name="Google Shape;119;p13"/>
          <p:cNvPicPr preferRelativeResize="0"/>
          <p:nvPr/>
        </p:nvPicPr>
        <p:blipFill rotWithShape="1">
          <a:blip r:embed="rId3">
            <a:alphaModFix/>
          </a:blip>
          <a:srcRect b="0" l="0" r="0" t="0"/>
          <a:stretch/>
        </p:blipFill>
        <p:spPr>
          <a:xfrm>
            <a:off x="565150" y="1970087"/>
            <a:ext cx="2271712" cy="2917825"/>
          </a:xfrm>
          <a:prstGeom prst="rect">
            <a:avLst/>
          </a:prstGeom>
          <a:noFill/>
          <a:ln>
            <a:noFill/>
          </a:ln>
        </p:spPr>
      </p:pic>
      <p:sp>
        <p:nvSpPr>
          <p:cNvPr id="120" name="Google Shape;120;p13"/>
          <p:cNvSpPr/>
          <p:nvPr/>
        </p:nvSpPr>
        <p:spPr>
          <a:xfrm>
            <a:off x="3581400" y="2308225"/>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descr="Moons of Jupiter" id="121" name="Google Shape;121;p13"/>
          <p:cNvPicPr preferRelativeResize="0"/>
          <p:nvPr/>
        </p:nvPicPr>
        <p:blipFill rotWithShape="1">
          <a:blip r:embed="rId4">
            <a:alphaModFix/>
          </a:blip>
          <a:srcRect b="0" l="0" r="0" t="0"/>
          <a:stretch/>
        </p:blipFill>
        <p:spPr>
          <a:xfrm>
            <a:off x="3452812" y="1966912"/>
            <a:ext cx="2238375" cy="2922587"/>
          </a:xfrm>
          <a:prstGeom prst="rect">
            <a:avLst/>
          </a:prstGeom>
          <a:noFill/>
          <a:ln>
            <a:noFill/>
          </a:ln>
        </p:spPr>
      </p:pic>
      <p:sp>
        <p:nvSpPr>
          <p:cNvPr id="122" name="Google Shape;122;p13"/>
          <p:cNvSpPr/>
          <p:nvPr/>
        </p:nvSpPr>
        <p:spPr>
          <a:xfrm>
            <a:off x="3581400" y="2303462"/>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23" name="Google Shape;123;p13"/>
          <p:cNvPicPr preferRelativeResize="0"/>
          <p:nvPr/>
        </p:nvPicPr>
        <p:blipFill rotWithShape="1">
          <a:blip r:embed="rId5">
            <a:alphaModFix/>
          </a:blip>
          <a:srcRect b="0" l="0" r="0" t="0"/>
          <a:stretch/>
        </p:blipFill>
        <p:spPr>
          <a:xfrm>
            <a:off x="6078537" y="1944687"/>
            <a:ext cx="2260600" cy="2967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4"/>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SLAC Virtual Visitor’s Center</a:t>
            </a:r>
            <a:endParaRPr/>
          </a:p>
        </p:txBody>
      </p:sp>
      <p:grpSp>
        <p:nvGrpSpPr>
          <p:cNvPr id="129" name="Google Shape;129;p14"/>
          <p:cNvGrpSpPr/>
          <p:nvPr/>
        </p:nvGrpSpPr>
        <p:grpSpPr>
          <a:xfrm>
            <a:off x="709612" y="903287"/>
            <a:ext cx="6865937" cy="5051425"/>
            <a:chOff x="361" y="838"/>
            <a:chExt cx="4325" cy="3230"/>
          </a:xfrm>
        </p:grpSpPr>
        <p:pic>
          <p:nvPicPr>
            <p:cNvPr descr="SLAC Virtual Visitor Center Home" id="130" name="Google Shape;130;p14"/>
            <p:cNvPicPr preferRelativeResize="0"/>
            <p:nvPr/>
          </p:nvPicPr>
          <p:blipFill rotWithShape="1">
            <a:blip r:embed="rId3">
              <a:alphaModFix/>
            </a:blip>
            <a:srcRect b="30982" l="0" r="0" t="0"/>
            <a:stretch/>
          </p:blipFill>
          <p:spPr>
            <a:xfrm>
              <a:off x="361" y="838"/>
              <a:ext cx="814" cy="3230"/>
            </a:xfrm>
            <a:prstGeom prst="rect">
              <a:avLst/>
            </a:prstGeom>
            <a:noFill/>
            <a:ln>
              <a:noFill/>
            </a:ln>
          </p:spPr>
        </p:pic>
        <p:pic>
          <p:nvPicPr>
            <p:cNvPr id="131" name="Google Shape;131;p14"/>
            <p:cNvPicPr preferRelativeResize="0"/>
            <p:nvPr/>
          </p:nvPicPr>
          <p:blipFill rotWithShape="1">
            <a:blip r:embed="rId4">
              <a:alphaModFix/>
            </a:blip>
            <a:srcRect b="0" l="0" r="0" t="0"/>
            <a:stretch/>
          </p:blipFill>
          <p:spPr>
            <a:xfrm>
              <a:off x="1266" y="886"/>
              <a:ext cx="3420" cy="821"/>
            </a:xfrm>
            <a:prstGeom prst="rect">
              <a:avLst/>
            </a:prstGeom>
            <a:noFill/>
            <a:ln>
              <a:noFill/>
            </a:ln>
          </p:spPr>
        </p:pic>
      </p:grpSp>
      <p:grpSp>
        <p:nvGrpSpPr>
          <p:cNvPr id="132" name="Google Shape;132;p14"/>
          <p:cNvGrpSpPr/>
          <p:nvPr/>
        </p:nvGrpSpPr>
        <p:grpSpPr>
          <a:xfrm>
            <a:off x="2370137" y="2903537"/>
            <a:ext cx="5165725" cy="2001837"/>
            <a:chOff x="1253" y="2059"/>
            <a:chExt cx="3254" cy="1261"/>
          </a:xfrm>
        </p:grpSpPr>
        <p:pic>
          <p:nvPicPr>
            <p:cNvPr descr="Explore the SLAC Virtual Visitor Center" id="133" name="Google Shape;133;p14"/>
            <p:cNvPicPr preferRelativeResize="0"/>
            <p:nvPr/>
          </p:nvPicPr>
          <p:blipFill rotWithShape="1">
            <a:blip r:embed="rId5">
              <a:alphaModFix/>
            </a:blip>
            <a:srcRect b="0" l="0" r="0" t="0"/>
            <a:stretch/>
          </p:blipFill>
          <p:spPr>
            <a:xfrm>
              <a:off x="1253" y="2059"/>
              <a:ext cx="3254" cy="202"/>
            </a:xfrm>
            <a:prstGeom prst="rect">
              <a:avLst/>
            </a:prstGeom>
            <a:noFill/>
            <a:ln>
              <a:noFill/>
            </a:ln>
          </p:spPr>
        </p:pic>
        <p:pic>
          <p:nvPicPr>
            <p:cNvPr descr="Detectors" id="134" name="Google Shape;134;p14"/>
            <p:cNvPicPr preferRelativeResize="0"/>
            <p:nvPr/>
          </p:nvPicPr>
          <p:blipFill rotWithShape="1">
            <a:blip r:embed="rId6">
              <a:alphaModFix/>
            </a:blip>
            <a:srcRect b="0" l="0" r="0" t="0"/>
            <a:stretch/>
          </p:blipFill>
          <p:spPr>
            <a:xfrm>
              <a:off x="1523" y="2499"/>
              <a:ext cx="814" cy="821"/>
            </a:xfrm>
            <a:prstGeom prst="rect">
              <a:avLst/>
            </a:prstGeom>
            <a:noFill/>
            <a:ln>
              <a:noFill/>
            </a:ln>
          </p:spPr>
        </p:pic>
        <p:pic>
          <p:nvPicPr>
            <p:cNvPr descr="Experiments" id="135" name="Google Shape;135;p14"/>
            <p:cNvPicPr preferRelativeResize="0"/>
            <p:nvPr/>
          </p:nvPicPr>
          <p:blipFill rotWithShape="1">
            <a:blip r:embed="rId7">
              <a:alphaModFix/>
            </a:blip>
            <a:srcRect b="0" l="0" r="0" t="0"/>
            <a:stretch/>
          </p:blipFill>
          <p:spPr>
            <a:xfrm>
              <a:off x="2972" y="2498"/>
              <a:ext cx="814" cy="821"/>
            </a:xfrm>
            <a:prstGeom prst="rect">
              <a:avLst/>
            </a:prstGeom>
            <a:noFill/>
            <a:ln>
              <a:noFill/>
            </a:ln>
          </p:spPr>
        </p:pic>
      </p:grpSp>
      <p:sp>
        <p:nvSpPr>
          <p:cNvPr id="136" name="Google Shape;136;p14"/>
          <p:cNvSpPr txBox="1"/>
          <p:nvPr/>
        </p:nvSpPr>
        <p:spPr>
          <a:xfrm>
            <a:off x="2092325" y="5295900"/>
            <a:ext cx="64214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Tahoma"/>
              <a:buNone/>
            </a:pPr>
            <a:r>
              <a:rPr b="0" i="0" lang="en-US" sz="2400" u="none">
                <a:solidFill>
                  <a:srgbClr val="CC3300"/>
                </a:solidFill>
                <a:latin typeface="Tahoma"/>
                <a:ea typeface="Tahoma"/>
                <a:cs typeface="Tahoma"/>
                <a:sym typeface="Tahoma"/>
              </a:rPr>
              <a:t>http://www2.slac.stanford.edu/vvc/home.html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5"/>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TOPS Learning Systems, Inc.</a:t>
            </a:r>
            <a:endParaRPr/>
          </a:p>
        </p:txBody>
      </p:sp>
      <p:grpSp>
        <p:nvGrpSpPr>
          <p:cNvPr id="142" name="Google Shape;142;p15"/>
          <p:cNvGrpSpPr/>
          <p:nvPr/>
        </p:nvGrpSpPr>
        <p:grpSpPr>
          <a:xfrm>
            <a:off x="442912" y="1309687"/>
            <a:ext cx="3165475" cy="5548312"/>
            <a:chOff x="279" y="825"/>
            <a:chExt cx="1994" cy="3495"/>
          </a:xfrm>
        </p:grpSpPr>
        <p:pic>
          <p:nvPicPr>
            <p:cNvPr descr="peoplets.gif" id="143" name="Google Shape;143;p15"/>
            <p:cNvPicPr preferRelativeResize="0"/>
            <p:nvPr/>
          </p:nvPicPr>
          <p:blipFill rotWithShape="1">
            <a:blip r:embed="rId3">
              <a:alphaModFix/>
            </a:blip>
            <a:srcRect b="0" l="0" r="0" t="0"/>
            <a:stretch/>
          </p:blipFill>
          <p:spPr>
            <a:xfrm>
              <a:off x="279" y="825"/>
              <a:ext cx="1994" cy="1152"/>
            </a:xfrm>
            <a:prstGeom prst="rect">
              <a:avLst/>
            </a:prstGeom>
            <a:noFill/>
            <a:ln>
              <a:noFill/>
            </a:ln>
          </p:spPr>
        </p:pic>
        <p:sp>
          <p:nvSpPr>
            <p:cNvPr id="144" name="Google Shape;144;p15"/>
            <p:cNvSpPr txBox="1"/>
            <p:nvPr/>
          </p:nvSpPr>
          <p:spPr>
            <a:xfrm>
              <a:off x="365" y="2099"/>
              <a:ext cx="1882" cy="2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These are fun-loving folk of no particular age, race, political affiliation, or size. Because they are clever and brave, can change sizes and defy gravity, we let them demonstrate the "how to's" in all the books we publish. Their purpose in life is to help young people achieve success one step at a time.</a:t>
              </a:r>
              <a:endParaRPr/>
            </a:p>
            <a:p>
              <a:pPr indent="0" lvl="0" marL="0" marR="0" rtl="0" algn="l">
                <a:lnSpc>
                  <a:spcPct val="100000"/>
                </a:lnSpc>
                <a:spcBef>
                  <a:spcPts val="0"/>
                </a:spcBef>
                <a:spcAft>
                  <a:spcPts val="0"/>
                </a:spcAft>
                <a:buNone/>
              </a:pPr>
              <a:r>
                <a:t/>
              </a:r>
              <a:endParaRPr b="0" i="0" sz="1800" u="none">
                <a:solidFill>
                  <a:schemeClr val="dk1"/>
                </a:solidFill>
                <a:latin typeface="Times"/>
                <a:ea typeface="Times"/>
                <a:cs typeface="Times"/>
                <a:sym typeface="Times"/>
              </a:endParaRPr>
            </a:p>
          </p:txBody>
        </p:sp>
      </p:grpSp>
      <p:pic>
        <p:nvPicPr>
          <p:cNvPr id="145" name="Google Shape;145;p15"/>
          <p:cNvPicPr preferRelativeResize="0"/>
          <p:nvPr/>
        </p:nvPicPr>
        <p:blipFill rotWithShape="1">
          <a:blip r:embed="rId4">
            <a:alphaModFix/>
          </a:blip>
          <a:srcRect b="1474" l="0" r="0" t="1199"/>
          <a:stretch/>
        </p:blipFill>
        <p:spPr>
          <a:xfrm>
            <a:off x="4422775" y="1169987"/>
            <a:ext cx="3987800" cy="50244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5"/>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041B8E"/>
              </a:buClr>
              <a:buSzPts val="2800"/>
              <a:buFont typeface="Times New Roman"/>
              <a:buNone/>
            </a:pPr>
            <a:r>
              <a:rPr b="1" i="0" lang="en-US" sz="2800" u="none">
                <a:solidFill>
                  <a:srgbClr val="041B8E"/>
                </a:solidFill>
                <a:latin typeface="Times New Roman"/>
                <a:ea typeface="Times New Roman"/>
                <a:cs typeface="Times New Roman"/>
                <a:sym typeface="Times New Roman"/>
              </a:rPr>
              <a:t>Swift/GLAST</a:t>
            </a:r>
            <a:r>
              <a:rPr b="1" i="0" lang="en-US" sz="2800" u="none">
                <a:solidFill>
                  <a:schemeClr val="accent1"/>
                </a:solidFill>
                <a:latin typeface="Times New Roman"/>
                <a:ea typeface="Times New Roman"/>
                <a:cs typeface="Times New Roman"/>
                <a:sym typeface="Times New Roman"/>
              </a:rPr>
              <a:t> </a:t>
            </a:r>
            <a:r>
              <a:rPr b="1" i="0" lang="en-US" sz="2800" u="none">
                <a:solidFill>
                  <a:srgbClr val="041B8E"/>
                </a:solidFill>
                <a:latin typeface="Times New Roman"/>
                <a:ea typeface="Times New Roman"/>
                <a:cs typeface="Times New Roman"/>
                <a:sym typeface="Times New Roman"/>
              </a:rPr>
              <a:t>EPO</a:t>
            </a:r>
            <a:endParaRPr/>
          </a:p>
        </p:txBody>
      </p:sp>
      <p:sp>
        <p:nvSpPr>
          <p:cNvPr id="47" name="Google Shape;47;p5"/>
          <p:cNvSpPr txBox="1"/>
          <p:nvPr>
            <p:ph idx="1" type="body"/>
          </p:nvPr>
        </p:nvSpPr>
        <p:spPr>
          <a:xfrm>
            <a:off x="76200" y="1054100"/>
            <a:ext cx="8915400" cy="53514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2"/>
              </a:buClr>
              <a:buSzPts val="2000"/>
              <a:buFont typeface="Arial"/>
              <a:buChar char="•"/>
            </a:pPr>
            <a:r>
              <a:rPr b="1" i="0" lang="en-US" sz="2000" u="none" cap="none" strike="noStrike">
                <a:solidFill>
                  <a:schemeClr val="dk2"/>
                </a:solidFill>
                <a:latin typeface="Arial"/>
                <a:ea typeface="Arial"/>
                <a:cs typeface="Arial"/>
                <a:sym typeface="Arial"/>
              </a:rPr>
              <a:t>Goal: to use the observations and scientific discoveries of the Swift and GLAST missions to improve the understanding and utilization of science and mathematics concepts for grades 7-12 (Swift) or grades 9-12 (GLAST)</a:t>
            </a:r>
            <a:endParaRPr/>
          </a:p>
          <a:p>
            <a:pPr indent="-228600" lvl="0" marL="228600" marR="0" rtl="0" algn="l">
              <a:lnSpc>
                <a:spcPct val="90000"/>
              </a:lnSpc>
              <a:spcBef>
                <a:spcPts val="400"/>
              </a:spcBef>
              <a:spcAft>
                <a:spcPts val="0"/>
              </a:spcAft>
              <a:buClr>
                <a:schemeClr val="dk2"/>
              </a:buClr>
              <a:buSzPts val="2000"/>
              <a:buFont typeface="Arial"/>
              <a:buChar char="•"/>
            </a:pPr>
            <a:r>
              <a:rPr b="1" i="0" lang="en-US" sz="2000" u="none" cap="none" strike="noStrike">
                <a:solidFill>
                  <a:schemeClr val="dk2"/>
                </a:solidFill>
                <a:latin typeface="Arial"/>
                <a:ea typeface="Arial"/>
                <a:cs typeface="Arial"/>
                <a:sym typeface="Arial"/>
              </a:rPr>
              <a:t>Major Program Elements in common:</a:t>
            </a:r>
            <a:endParaRPr/>
          </a:p>
          <a:p>
            <a:pPr indent="-285750" lvl="1" marL="628650" marR="0" rtl="0" algn="l">
              <a:lnSpc>
                <a:spcPct val="90000"/>
              </a:lnSpc>
              <a:spcBef>
                <a:spcPts val="360"/>
              </a:spcBef>
              <a:spcAft>
                <a:spcPts val="0"/>
              </a:spcAft>
              <a:buClr>
                <a:srgbClr val="041B8E"/>
              </a:buClr>
              <a:buSzPts val="1800"/>
              <a:buFont typeface="Arial"/>
              <a:buChar char="-"/>
            </a:pPr>
            <a:r>
              <a:rPr b="0" i="0" lang="en-US" sz="1800" u="none" cap="none" strike="noStrike">
                <a:solidFill>
                  <a:srgbClr val="041B8E"/>
                </a:solidFill>
                <a:latin typeface="Arial"/>
                <a:ea typeface="Arial"/>
                <a:cs typeface="Arial"/>
                <a:sym typeface="Arial"/>
              </a:rPr>
              <a:t>EPO Web Sites – both newly redesigned for LHEA CD</a:t>
            </a:r>
            <a:endParaRPr/>
          </a:p>
          <a:p>
            <a:pPr indent="-228600" lvl="2" marL="971550" marR="0" rtl="0" algn="l">
              <a:lnSpc>
                <a:spcPct val="90000"/>
              </a:lnSpc>
              <a:spcBef>
                <a:spcPts val="360"/>
              </a:spcBef>
              <a:spcAft>
                <a:spcPts val="0"/>
              </a:spcAft>
              <a:buClr>
                <a:srgbClr val="041B8E"/>
              </a:buClr>
              <a:buSzPts val="1800"/>
              <a:buFont typeface="Arial"/>
              <a:buChar char="&gt;"/>
            </a:pPr>
            <a:r>
              <a:rPr b="0" i="0" lang="en-US" sz="1800" u="none" cap="none" strike="noStrike">
                <a:solidFill>
                  <a:srgbClr val="041B8E"/>
                </a:solidFill>
                <a:latin typeface="Arial"/>
                <a:ea typeface="Arial"/>
                <a:cs typeface="Arial"/>
                <a:sym typeface="Arial"/>
              </a:rPr>
              <a:t>http://swift.sonoma.edu</a:t>
            </a:r>
            <a:endParaRPr/>
          </a:p>
          <a:p>
            <a:pPr indent="-228600" lvl="2" marL="971550" marR="0" rtl="0" algn="l">
              <a:lnSpc>
                <a:spcPct val="90000"/>
              </a:lnSpc>
              <a:spcBef>
                <a:spcPts val="360"/>
              </a:spcBef>
              <a:spcAft>
                <a:spcPts val="0"/>
              </a:spcAft>
              <a:buClr>
                <a:srgbClr val="041B8E"/>
              </a:buClr>
              <a:buSzPts val="1800"/>
              <a:buFont typeface="Arial"/>
              <a:buChar char="&gt;"/>
            </a:pPr>
            <a:r>
              <a:rPr b="0" i="0" lang="en-US" sz="1800" u="none" cap="none" strike="noStrike">
                <a:solidFill>
                  <a:srgbClr val="041B8E"/>
                </a:solidFill>
                <a:latin typeface="Arial"/>
                <a:ea typeface="Arial"/>
                <a:cs typeface="Arial"/>
                <a:sym typeface="Arial"/>
              </a:rPr>
              <a:t>http://www-glast.sonoma.edu</a:t>
            </a:r>
            <a:r>
              <a:rPr b="0" i="0" lang="en-US" sz="1800" u="sng" cap="none" strike="noStrike">
                <a:solidFill>
                  <a:srgbClr val="041B8E"/>
                </a:solidFill>
                <a:latin typeface="Arial"/>
                <a:ea typeface="Arial"/>
                <a:cs typeface="Arial"/>
                <a:sym typeface="Arial"/>
                <a:hlinkClick r:id="rId3">
                  <a:extLst>
                    <a:ext uri="{A12FA001-AC4F-418D-AE19-62706E023703}">
                      <ahyp:hlinkClr val="tx"/>
                    </a:ext>
                  </a:extLst>
                </a:hlinkClick>
              </a:rPr>
              <a:t> </a:t>
            </a:r>
            <a:endParaRPr/>
          </a:p>
          <a:p>
            <a:pPr indent="-285750" lvl="1" marL="628650" marR="0" rtl="0" algn="l">
              <a:lnSpc>
                <a:spcPct val="90000"/>
              </a:lnSpc>
              <a:spcBef>
                <a:spcPts val="360"/>
              </a:spcBef>
              <a:spcAft>
                <a:spcPts val="0"/>
              </a:spcAft>
              <a:buClr>
                <a:srgbClr val="041B8E"/>
              </a:buClr>
              <a:buSzPts val="1800"/>
              <a:buFont typeface="Arial"/>
              <a:buChar char="-"/>
            </a:pPr>
            <a:r>
              <a:rPr b="0" i="0" lang="en-US" sz="1800" u="none" cap="none" strike="noStrike">
                <a:solidFill>
                  <a:srgbClr val="041B8E"/>
                </a:solidFill>
                <a:latin typeface="Arial"/>
                <a:ea typeface="Arial"/>
                <a:cs typeface="Arial"/>
                <a:sym typeface="Arial"/>
              </a:rPr>
              <a:t>Monthly NASA Quest WebChats (8 so far)</a:t>
            </a:r>
            <a:endParaRPr/>
          </a:p>
          <a:p>
            <a:pPr indent="-285750" lvl="1" marL="628650" marR="0" rtl="0" algn="l">
              <a:lnSpc>
                <a:spcPct val="90000"/>
              </a:lnSpc>
              <a:spcBef>
                <a:spcPts val="360"/>
              </a:spcBef>
              <a:spcAft>
                <a:spcPts val="0"/>
              </a:spcAft>
              <a:buClr>
                <a:srgbClr val="041B8E"/>
              </a:buClr>
              <a:buSzPts val="1800"/>
              <a:buFont typeface="Arial"/>
              <a:buChar char="-"/>
            </a:pPr>
            <a:r>
              <a:rPr b="0" i="0" lang="en-US" sz="1800" u="none" cap="none" strike="noStrike">
                <a:solidFill>
                  <a:srgbClr val="041B8E"/>
                </a:solidFill>
                <a:latin typeface="Arial"/>
                <a:ea typeface="Arial"/>
                <a:cs typeface="Arial"/>
                <a:sym typeface="Arial"/>
              </a:rPr>
              <a:t>Poster and Teacher’s Guide sets, Manipulatives</a:t>
            </a:r>
            <a:endParaRPr/>
          </a:p>
          <a:p>
            <a:pPr indent="-228600" lvl="2" marL="971550" marR="0" rtl="0" algn="l">
              <a:lnSpc>
                <a:spcPct val="90000"/>
              </a:lnSpc>
              <a:spcBef>
                <a:spcPts val="360"/>
              </a:spcBef>
              <a:spcAft>
                <a:spcPts val="0"/>
              </a:spcAft>
              <a:buClr>
                <a:srgbClr val="041B8E"/>
              </a:buClr>
              <a:buSzPts val="1800"/>
              <a:buFont typeface="Arial"/>
              <a:buChar char="&gt;"/>
            </a:pPr>
            <a:r>
              <a:rPr b="0" i="0" lang="en-US" sz="1800" u="none" cap="none" strike="noStrike">
                <a:solidFill>
                  <a:srgbClr val="041B8E"/>
                </a:solidFill>
                <a:latin typeface="Arial"/>
                <a:ea typeface="Arial"/>
                <a:cs typeface="Arial"/>
                <a:sym typeface="Arial"/>
              </a:rPr>
              <a:t>Swift will focus on concepts (e.g., EM spectrum)</a:t>
            </a:r>
            <a:endParaRPr/>
          </a:p>
          <a:p>
            <a:pPr indent="-228600" lvl="2" marL="971550" marR="0" rtl="0" algn="l">
              <a:lnSpc>
                <a:spcPct val="90000"/>
              </a:lnSpc>
              <a:spcBef>
                <a:spcPts val="360"/>
              </a:spcBef>
              <a:spcAft>
                <a:spcPts val="0"/>
              </a:spcAft>
              <a:buClr>
                <a:srgbClr val="041B8E"/>
              </a:buClr>
              <a:buSzPts val="1800"/>
              <a:buFont typeface="Arial"/>
              <a:buChar char="&gt;"/>
            </a:pPr>
            <a:r>
              <a:rPr b="0" i="0" lang="en-US" sz="1800" u="none" cap="none" strike="noStrike">
                <a:solidFill>
                  <a:srgbClr val="041B8E"/>
                </a:solidFill>
                <a:latin typeface="Arial"/>
                <a:ea typeface="Arial"/>
                <a:cs typeface="Arial"/>
                <a:sym typeface="Arial"/>
              </a:rPr>
              <a:t>GLAST will focus on objects (e.g., AGN)</a:t>
            </a:r>
            <a:endParaRPr/>
          </a:p>
          <a:p>
            <a:pPr indent="-285750" lvl="1" marL="628650" marR="0" rtl="0" algn="l">
              <a:lnSpc>
                <a:spcPct val="90000"/>
              </a:lnSpc>
              <a:spcBef>
                <a:spcPts val="360"/>
              </a:spcBef>
              <a:spcAft>
                <a:spcPts val="0"/>
              </a:spcAft>
              <a:buClr>
                <a:srgbClr val="041B8E"/>
              </a:buClr>
              <a:buSzPts val="1800"/>
              <a:buFont typeface="Arial"/>
              <a:buChar char="-"/>
            </a:pPr>
            <a:r>
              <a:rPr b="0" i="0" lang="en-US" sz="1800" u="none" cap="none" strike="noStrike">
                <a:solidFill>
                  <a:srgbClr val="041B8E"/>
                </a:solidFill>
                <a:latin typeface="Arial"/>
                <a:ea typeface="Arial"/>
                <a:cs typeface="Arial"/>
                <a:sym typeface="Arial"/>
              </a:rPr>
              <a:t>Educator Training at National and Regional Conferences</a:t>
            </a:r>
            <a:endParaRPr/>
          </a:p>
          <a:p>
            <a:pPr indent="-228600" lvl="2" marL="971550" marR="0" rtl="0" algn="l">
              <a:lnSpc>
                <a:spcPct val="90000"/>
              </a:lnSpc>
              <a:spcBef>
                <a:spcPts val="360"/>
              </a:spcBef>
              <a:spcAft>
                <a:spcPts val="0"/>
              </a:spcAft>
              <a:buClr>
                <a:srgbClr val="041B8E"/>
              </a:buClr>
              <a:buSzPts val="1800"/>
              <a:buFont typeface="Arial"/>
              <a:buChar char="&gt;"/>
            </a:pPr>
            <a:r>
              <a:rPr b="0" i="0" lang="en-US" sz="1800" u="none" cap="none" strike="noStrike">
                <a:solidFill>
                  <a:srgbClr val="041B8E"/>
                </a:solidFill>
                <a:latin typeface="Arial"/>
                <a:ea typeface="Arial"/>
                <a:cs typeface="Arial"/>
                <a:sym typeface="Arial"/>
              </a:rPr>
              <a:t>Gamma 2001: sponsored by GLAST </a:t>
            </a:r>
            <a:endParaRPr/>
          </a:p>
          <a:p>
            <a:pPr indent="-228600" lvl="2" marL="971550" marR="0" rtl="0" algn="l">
              <a:lnSpc>
                <a:spcPct val="90000"/>
              </a:lnSpc>
              <a:spcBef>
                <a:spcPts val="360"/>
              </a:spcBef>
              <a:spcAft>
                <a:spcPts val="0"/>
              </a:spcAft>
              <a:buClr>
                <a:srgbClr val="041B8E"/>
              </a:buClr>
              <a:buSzPts val="1800"/>
              <a:buFont typeface="Arial"/>
              <a:buChar char="&gt;"/>
            </a:pPr>
            <a:r>
              <a:rPr b="0" i="0" lang="en-US" sz="1800" u="none" cap="none" strike="noStrike">
                <a:solidFill>
                  <a:srgbClr val="041B8E"/>
                </a:solidFill>
                <a:latin typeface="Arial"/>
                <a:ea typeface="Arial"/>
                <a:cs typeface="Arial"/>
                <a:sym typeface="Arial"/>
              </a:rPr>
              <a:t>NSTA, NCTM, CSTA, CMC, NBSP</a:t>
            </a:r>
            <a:endParaRPr/>
          </a:p>
          <a:p>
            <a:pPr indent="-285750" lvl="1" marL="628650" marR="0" rtl="0" algn="l">
              <a:lnSpc>
                <a:spcPct val="90000"/>
              </a:lnSpc>
              <a:spcBef>
                <a:spcPts val="360"/>
              </a:spcBef>
              <a:spcAft>
                <a:spcPts val="0"/>
              </a:spcAft>
              <a:buClr>
                <a:srgbClr val="041B8E"/>
              </a:buClr>
              <a:buSzPts val="1800"/>
              <a:buFont typeface="Arial"/>
              <a:buChar char="-"/>
            </a:pPr>
            <a:r>
              <a:rPr b="0" i="0" lang="en-US" sz="1800" u="none" cap="none" strike="noStrike">
                <a:solidFill>
                  <a:srgbClr val="041B8E"/>
                </a:solidFill>
                <a:latin typeface="Arial"/>
                <a:ea typeface="Arial"/>
                <a:cs typeface="Arial"/>
                <a:sym typeface="Arial"/>
              </a:rPr>
              <a:t>Independent Assessment by WestEd</a:t>
            </a:r>
            <a:endParaRPr/>
          </a:p>
          <a:p>
            <a:pPr indent="-228600" lvl="0" marL="228600" marR="0" rtl="0" algn="l">
              <a:lnSpc>
                <a:spcPct val="90000"/>
              </a:lnSpc>
              <a:spcBef>
                <a:spcPts val="400"/>
              </a:spcBef>
              <a:spcAft>
                <a:spcPts val="0"/>
              </a:spcAft>
              <a:buClr>
                <a:srgbClr val="041B8E"/>
              </a:buClr>
              <a:buSzPts val="2000"/>
              <a:buFont typeface="Arial"/>
              <a:buChar char="•"/>
            </a:pPr>
            <a:r>
              <a:rPr b="1" i="1" lang="en-US" sz="2000" u="none" cap="none" strike="noStrike">
                <a:solidFill>
                  <a:srgbClr val="041B8E"/>
                </a:solidFill>
                <a:latin typeface="Arial"/>
                <a:ea typeface="Arial"/>
                <a:cs typeface="Arial"/>
                <a:sym typeface="Arial"/>
              </a:rPr>
              <a:t>From the K-12 viewpoint – a gamma-ray is a gamma-ray!</a:t>
            </a:r>
            <a:endParaRPr/>
          </a:p>
        </p:txBody>
      </p:sp>
      <p:pic>
        <p:nvPicPr>
          <p:cNvPr descr="What Science will Swift Do?" id="48" name="Google Shape;48;p5"/>
          <p:cNvPicPr preferRelativeResize="0"/>
          <p:nvPr/>
        </p:nvPicPr>
        <p:blipFill rotWithShape="1">
          <a:blip r:embed="rId4">
            <a:alphaModFix/>
          </a:blip>
          <a:srcRect b="0" l="0" r="0" t="0"/>
          <a:stretch/>
        </p:blipFill>
        <p:spPr>
          <a:xfrm>
            <a:off x="6580187" y="2103437"/>
            <a:ext cx="960437" cy="1325562"/>
          </a:xfrm>
          <a:prstGeom prst="rect">
            <a:avLst/>
          </a:prstGeom>
          <a:noFill/>
          <a:ln>
            <a:noFill/>
          </a:ln>
        </p:spPr>
      </p:pic>
      <p:pic>
        <p:nvPicPr>
          <p:cNvPr descr="Why GLAST?" id="49" name="Google Shape;49;p5"/>
          <p:cNvPicPr preferRelativeResize="0"/>
          <p:nvPr/>
        </p:nvPicPr>
        <p:blipFill rotWithShape="1">
          <a:blip r:embed="rId5">
            <a:alphaModFix/>
          </a:blip>
          <a:srcRect b="0" l="0" r="0" t="0"/>
          <a:stretch/>
        </p:blipFill>
        <p:spPr>
          <a:xfrm>
            <a:off x="7835900" y="2967037"/>
            <a:ext cx="1085850" cy="1531937"/>
          </a:xfrm>
          <a:prstGeom prst="rect">
            <a:avLst/>
          </a:prstGeom>
          <a:noFill/>
          <a:ln>
            <a:noFill/>
          </a:ln>
        </p:spPr>
      </p:pic>
      <p:pic>
        <p:nvPicPr>
          <p:cNvPr descr="Who is the GLAST team?" id="50" name="Google Shape;50;p5"/>
          <p:cNvPicPr preferRelativeResize="0"/>
          <p:nvPr/>
        </p:nvPicPr>
        <p:blipFill rotWithShape="1">
          <a:blip r:embed="rId6">
            <a:alphaModFix/>
          </a:blip>
          <a:srcRect b="0" l="0" r="0" t="0"/>
          <a:stretch/>
        </p:blipFill>
        <p:spPr>
          <a:xfrm>
            <a:off x="7764462" y="4767262"/>
            <a:ext cx="1085850" cy="1531937"/>
          </a:xfrm>
          <a:prstGeom prst="rect">
            <a:avLst/>
          </a:prstGeom>
          <a:noFill/>
          <a:ln>
            <a:noFill/>
          </a:ln>
        </p:spPr>
      </p:pic>
      <p:pic>
        <p:nvPicPr>
          <p:cNvPr id="51" name="Google Shape;51;p5"/>
          <p:cNvPicPr preferRelativeResize="0"/>
          <p:nvPr/>
        </p:nvPicPr>
        <p:blipFill rotWithShape="1">
          <a:blip r:embed="rId7">
            <a:alphaModFix/>
          </a:blip>
          <a:srcRect b="0" l="0" r="0" t="0"/>
          <a:stretch/>
        </p:blipFill>
        <p:spPr>
          <a:xfrm>
            <a:off x="6654800" y="3632200"/>
            <a:ext cx="1066800" cy="147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6"/>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041B8E"/>
              </a:buClr>
              <a:buSzPts val="2800"/>
              <a:buFont typeface="Times New Roman"/>
              <a:buNone/>
            </a:pPr>
            <a:r>
              <a:rPr b="1" i="0" lang="en-US" sz="2800" u="none">
                <a:solidFill>
                  <a:srgbClr val="041B8E"/>
                </a:solidFill>
                <a:latin typeface="Times New Roman"/>
                <a:ea typeface="Times New Roman"/>
                <a:cs typeface="Times New Roman"/>
                <a:sym typeface="Times New Roman"/>
              </a:rPr>
              <a:t>Swift/GLAST EPO</a:t>
            </a:r>
            <a:endParaRPr/>
          </a:p>
        </p:txBody>
      </p:sp>
      <p:sp>
        <p:nvSpPr>
          <p:cNvPr id="57" name="Google Shape;57;p6"/>
          <p:cNvSpPr txBox="1"/>
          <p:nvPr>
            <p:ph idx="1" type="body"/>
          </p:nvPr>
        </p:nvSpPr>
        <p:spPr>
          <a:xfrm>
            <a:off x="76200" y="1054100"/>
            <a:ext cx="8915400" cy="5092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2000"/>
              <a:buFont typeface="Arial"/>
              <a:buChar char="•"/>
            </a:pPr>
            <a:r>
              <a:rPr b="1" i="0" lang="en-US" sz="2000" u="none" cap="none" strike="noStrike">
                <a:solidFill>
                  <a:schemeClr val="dk2"/>
                </a:solidFill>
                <a:latin typeface="Arial"/>
                <a:ea typeface="Arial"/>
                <a:cs typeface="Arial"/>
                <a:sym typeface="Arial"/>
              </a:rPr>
              <a:t>Space Mysteries – a planned series of 6 interactive, web-based modules that teach physical science and math at the high school level</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cap="none" strike="noStrike">
                <a:solidFill>
                  <a:schemeClr val="dk2"/>
                </a:solidFill>
                <a:latin typeface="Arial"/>
                <a:ea typeface="Arial"/>
                <a:cs typeface="Arial"/>
                <a:sym typeface="Arial"/>
              </a:rPr>
              <a:t>Major Partners: Videodiscovery, Inc., NASA LEARNERS program</a:t>
            </a:r>
            <a:endParaRPr/>
          </a:p>
          <a:p>
            <a:pPr indent="-285750" lvl="1" marL="628650" marR="0" rtl="0" algn="l">
              <a:lnSpc>
                <a:spcPct val="100000"/>
              </a:lnSpc>
              <a:spcBef>
                <a:spcPts val="360"/>
              </a:spcBef>
              <a:spcAft>
                <a:spcPts val="0"/>
              </a:spcAft>
              <a:buClr>
                <a:srgbClr val="041B8E"/>
              </a:buClr>
              <a:buSzPts val="1800"/>
              <a:buFont typeface="Arial"/>
              <a:buChar char="-"/>
            </a:pPr>
            <a:r>
              <a:rPr b="0" i="0" lang="en-US" sz="1800" u="none" cap="none" strike="noStrike">
                <a:solidFill>
                  <a:srgbClr val="041B8E"/>
                </a:solidFill>
                <a:latin typeface="Arial"/>
                <a:ea typeface="Arial"/>
                <a:cs typeface="Arial"/>
                <a:sym typeface="Arial"/>
              </a:rPr>
              <a:t>Alpha release of our first module now available!!</a:t>
            </a:r>
            <a:endParaRPr/>
          </a:p>
          <a:p>
            <a:pPr indent="-285750" lvl="1" marL="628650" marR="0" rtl="0" algn="l">
              <a:lnSpc>
                <a:spcPct val="100000"/>
              </a:lnSpc>
              <a:spcBef>
                <a:spcPts val="360"/>
              </a:spcBef>
              <a:spcAft>
                <a:spcPts val="0"/>
              </a:spcAft>
              <a:buClr>
                <a:srgbClr val="041B8E"/>
              </a:buClr>
              <a:buSzPts val="1800"/>
              <a:buFont typeface="Arial"/>
              <a:buChar char="-"/>
            </a:pPr>
            <a:r>
              <a:rPr b="0" i="0" lang="en-US" sz="1800" u="sng" cap="none" strike="noStrike">
                <a:solidFill>
                  <a:srgbClr val="041B8E"/>
                </a:solidFill>
                <a:latin typeface="Arial"/>
                <a:ea typeface="Arial"/>
                <a:cs typeface="Arial"/>
                <a:sym typeface="Arial"/>
                <a:hlinkClick r:id="rId3">
                  <a:extLst>
                    <a:ext uri="{A12FA001-AC4F-418D-AE19-62706E023703}">
                      <ahyp:hlinkClr val="tx"/>
                    </a:ext>
                  </a:extLst>
                </a:hlinkClick>
              </a:rPr>
              <a:t>http://perry.sonoma.edu/learners</a:t>
            </a:r>
            <a:endParaRPr/>
          </a:p>
          <a:p>
            <a:pPr indent="-228600" lvl="0" marL="228600" marR="0" rtl="0" algn="l">
              <a:lnSpc>
                <a:spcPct val="100000"/>
              </a:lnSpc>
              <a:spcBef>
                <a:spcPts val="400"/>
              </a:spcBef>
              <a:spcAft>
                <a:spcPts val="0"/>
              </a:spcAft>
              <a:buClr>
                <a:srgbClr val="041B8E"/>
              </a:buClr>
              <a:buSzPts val="2000"/>
              <a:buFont typeface="Arial"/>
              <a:buChar char="•"/>
            </a:pPr>
            <a:r>
              <a:rPr b="1" i="0" lang="en-US" sz="2000" u="none" cap="none" strike="noStrike">
                <a:solidFill>
                  <a:srgbClr val="041B8E"/>
                </a:solidFill>
                <a:latin typeface="Arial"/>
                <a:ea typeface="Arial"/>
                <a:cs typeface="Arial"/>
                <a:sym typeface="Arial"/>
              </a:rPr>
              <a:t>LEARNERS is funding 3 modules in 2000-2002</a:t>
            </a:r>
            <a:endParaRPr b="1" i="0" sz="2000" u="none" cap="none" strike="noStrike">
              <a:solidFill>
                <a:schemeClr val="accent1"/>
              </a:solidFill>
              <a:latin typeface="Arial"/>
              <a:ea typeface="Arial"/>
              <a:cs typeface="Arial"/>
              <a:sym typeface="Arial"/>
            </a:endParaRPr>
          </a:p>
          <a:p>
            <a:pPr indent="-228600" lvl="0" marL="228600" marR="0" rtl="0" algn="l">
              <a:lnSpc>
                <a:spcPct val="100000"/>
              </a:lnSpc>
              <a:spcBef>
                <a:spcPts val="400"/>
              </a:spcBef>
              <a:spcAft>
                <a:spcPts val="0"/>
              </a:spcAft>
              <a:buClr>
                <a:srgbClr val="041B8E"/>
              </a:buClr>
              <a:buSzPts val="2000"/>
              <a:buFont typeface="Arial"/>
              <a:buChar char="•"/>
            </a:pPr>
            <a:r>
              <a:rPr b="1" i="0" lang="en-US" sz="2000" u="none" cap="none" strike="noStrike">
                <a:solidFill>
                  <a:srgbClr val="041B8E"/>
                </a:solidFill>
                <a:latin typeface="Arial"/>
                <a:ea typeface="Arial"/>
                <a:cs typeface="Arial"/>
                <a:sym typeface="Arial"/>
              </a:rPr>
              <a:t>Swift will fund one module in 2003</a:t>
            </a:r>
            <a:endParaRPr/>
          </a:p>
          <a:p>
            <a:pPr indent="-228600" lvl="0" marL="228600" marR="0" rtl="0" algn="l">
              <a:lnSpc>
                <a:spcPct val="100000"/>
              </a:lnSpc>
              <a:spcBef>
                <a:spcPts val="400"/>
              </a:spcBef>
              <a:spcAft>
                <a:spcPts val="0"/>
              </a:spcAft>
              <a:buClr>
                <a:srgbClr val="041B8E"/>
              </a:buClr>
              <a:buSzPts val="2000"/>
              <a:buFont typeface="Arial"/>
              <a:buChar char="•"/>
            </a:pPr>
            <a:r>
              <a:rPr b="1" i="0" lang="en-US" sz="2000" u="none" cap="none" strike="noStrike">
                <a:solidFill>
                  <a:srgbClr val="041B8E"/>
                </a:solidFill>
                <a:latin typeface="Arial"/>
                <a:ea typeface="Arial"/>
                <a:cs typeface="Arial"/>
                <a:sym typeface="Arial"/>
              </a:rPr>
              <a:t>GLAST will fund two modules in 2004-2005</a:t>
            </a:r>
            <a:endParaRPr/>
          </a:p>
          <a:p>
            <a:pPr indent="-228600" lvl="0" marL="228600" marR="0" rtl="0" algn="l">
              <a:lnSpc>
                <a:spcPct val="100000"/>
              </a:lnSpc>
              <a:spcBef>
                <a:spcPts val="400"/>
              </a:spcBef>
              <a:spcAft>
                <a:spcPts val="0"/>
              </a:spcAft>
              <a:buClr>
                <a:schemeClr val="accent1"/>
              </a:buClr>
              <a:buSzPts val="2000"/>
              <a:buFont typeface="Arial"/>
              <a:buNone/>
            </a:pPr>
            <a:r>
              <a:rPr b="1" i="0" lang="en-US" sz="2000" u="none" cap="none" strike="noStrike">
                <a:solidFill>
                  <a:schemeClr val="accent1"/>
                </a:solidFill>
                <a:latin typeface="Arial"/>
                <a:ea typeface="Arial"/>
                <a:cs typeface="Arial"/>
                <a:sym typeface="Arial"/>
              </a:rPr>
              <a:t> </a:t>
            </a:r>
            <a:endParaRPr/>
          </a:p>
          <a:p>
            <a:pPr indent="-101600" lvl="0" marL="228600" marR="0" rtl="0" algn="l">
              <a:lnSpc>
                <a:spcPct val="100000"/>
              </a:lnSpc>
              <a:spcBef>
                <a:spcPts val="400"/>
              </a:spcBef>
              <a:spcAft>
                <a:spcPts val="0"/>
              </a:spcAft>
              <a:buClr>
                <a:schemeClr val="dk2"/>
              </a:buClr>
              <a:buSzPts val="2000"/>
              <a:buFont typeface="Arial"/>
              <a:buNone/>
            </a:pPr>
            <a:r>
              <a:t/>
            </a:r>
            <a:endParaRPr b="1" i="0" sz="2000" u="none">
              <a:solidFill>
                <a:schemeClr val="accent1"/>
              </a:solidFill>
              <a:latin typeface="Arial"/>
              <a:ea typeface="Arial"/>
              <a:cs typeface="Arial"/>
              <a:sym typeface="Arial"/>
            </a:endParaRPr>
          </a:p>
        </p:txBody>
      </p:sp>
      <p:pic>
        <p:nvPicPr>
          <p:cNvPr id="58" name="Google Shape;58;p6"/>
          <p:cNvPicPr preferRelativeResize="0"/>
          <p:nvPr/>
        </p:nvPicPr>
        <p:blipFill rotWithShape="1">
          <a:blip r:embed="rId4">
            <a:alphaModFix/>
          </a:blip>
          <a:srcRect b="0" l="0" r="0" t="0"/>
          <a:stretch/>
        </p:blipFill>
        <p:spPr>
          <a:xfrm>
            <a:off x="5149850" y="4049712"/>
            <a:ext cx="3543300" cy="2206625"/>
          </a:xfrm>
          <a:prstGeom prst="rect">
            <a:avLst/>
          </a:prstGeom>
          <a:noFill/>
          <a:ln>
            <a:noFill/>
          </a:ln>
        </p:spPr>
      </p:pic>
      <p:sp>
        <p:nvSpPr>
          <p:cNvPr id="59" name="Google Shape;59;p6"/>
          <p:cNvSpPr txBox="1"/>
          <p:nvPr/>
        </p:nvSpPr>
        <p:spPr>
          <a:xfrm>
            <a:off x="369887" y="4189412"/>
            <a:ext cx="4430712" cy="1927225"/>
          </a:xfrm>
          <a:prstGeom prst="rect">
            <a:avLst/>
          </a:prstGeom>
          <a:noFill/>
          <a:ln cap="flat" cmpd="sng" w="9525">
            <a:solidFill>
              <a:srgbClr val="CC3300"/>
            </a:solidFill>
            <a:prstDash val="solid"/>
            <a:miter lim="800000"/>
            <a:headEnd len="sm" w="sm" type="none"/>
            <a:tailEnd len="sm" w="sm" type="none"/>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41B8E"/>
              </a:buClr>
              <a:buSzPts val="2400"/>
              <a:buFont typeface="Tahoma"/>
              <a:buChar char="•"/>
            </a:pPr>
            <a:r>
              <a:rPr b="0" i="0" lang="en-US" sz="2400" u="none">
                <a:solidFill>
                  <a:srgbClr val="041B8E"/>
                </a:solidFill>
                <a:latin typeface="Tahoma"/>
                <a:ea typeface="Tahoma"/>
                <a:cs typeface="Tahoma"/>
                <a:sym typeface="Tahoma"/>
              </a:rPr>
              <a:t> Alien Bandstand – try it!</a:t>
            </a:r>
            <a:endParaRPr/>
          </a:p>
          <a:p>
            <a:pPr indent="-152400" lvl="0" marL="0" marR="0" rtl="0" algn="l">
              <a:lnSpc>
                <a:spcPct val="100000"/>
              </a:lnSpc>
              <a:spcBef>
                <a:spcPts val="1200"/>
              </a:spcBef>
              <a:spcAft>
                <a:spcPts val="0"/>
              </a:spcAft>
              <a:buClr>
                <a:srgbClr val="041B8E"/>
              </a:buClr>
              <a:buSzPts val="2400"/>
              <a:buFont typeface="Tahoma"/>
              <a:buChar char="•"/>
            </a:pPr>
            <a:r>
              <a:rPr b="0" i="0" lang="en-US" sz="2400" u="none">
                <a:solidFill>
                  <a:srgbClr val="041B8E"/>
                </a:solidFill>
                <a:latin typeface="Tahoma"/>
                <a:ea typeface="Tahoma"/>
                <a:cs typeface="Tahoma"/>
                <a:sym typeface="Tahoma"/>
              </a:rPr>
              <a:t> Escape from the Doomed Planet – coming soon</a:t>
            </a:r>
            <a:endParaRPr/>
          </a:p>
          <a:p>
            <a:pPr indent="-152400" lvl="0" marL="0" marR="0" rtl="0" algn="l">
              <a:lnSpc>
                <a:spcPct val="100000"/>
              </a:lnSpc>
              <a:spcBef>
                <a:spcPts val="1200"/>
              </a:spcBef>
              <a:spcAft>
                <a:spcPts val="0"/>
              </a:spcAft>
              <a:buClr>
                <a:srgbClr val="041B8E"/>
              </a:buClr>
              <a:buSzPts val="2400"/>
              <a:buFont typeface="Tahoma"/>
              <a:buChar char="•"/>
            </a:pPr>
            <a:r>
              <a:rPr b="0" i="0" lang="en-US" sz="2400" u="none">
                <a:solidFill>
                  <a:srgbClr val="041B8E"/>
                </a:solidFill>
                <a:latin typeface="Tahoma"/>
                <a:ea typeface="Tahoma"/>
                <a:cs typeface="Tahoma"/>
                <a:sym typeface="Tahoma"/>
              </a:rPr>
              <a:t> Star Market Scandal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7"/>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Swift Unique Program Elements</a:t>
            </a:r>
            <a:endParaRPr/>
          </a:p>
        </p:txBody>
      </p:sp>
      <p:sp>
        <p:nvSpPr>
          <p:cNvPr id="65" name="Google Shape;65;p7"/>
          <p:cNvSpPr txBox="1"/>
          <p:nvPr>
            <p:ph idx="1" type="body"/>
          </p:nvPr>
        </p:nvSpPr>
        <p:spPr>
          <a:xfrm>
            <a:off x="76200" y="1054100"/>
            <a:ext cx="8915400" cy="4498975"/>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Major partners: Pennsylvania State University, NASA/GSFC, </a:t>
            </a:r>
            <a:endParaRPr/>
          </a:p>
          <a:p>
            <a:pPr indent="-228600" lvl="0" marL="228600" marR="0" rtl="0" algn="l">
              <a:lnSpc>
                <a:spcPct val="100000"/>
              </a:lnSpc>
              <a:spcBef>
                <a:spcPts val="40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Lawrence Hall of Science (GEMS)</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What’s In the News?</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Multi-media current events program produced at Pennsylvania State University that reaches over 5 million middle-school students</a:t>
            </a:r>
            <a:endParaRPr/>
          </a:p>
          <a:p>
            <a:pPr indent="-228600" lvl="2" marL="971550" marR="0" rtl="0" algn="l">
              <a:lnSpc>
                <a:spcPct val="100000"/>
              </a:lnSpc>
              <a:spcBef>
                <a:spcPts val="360"/>
              </a:spcBef>
              <a:spcAft>
                <a:spcPts val="0"/>
              </a:spcAft>
              <a:buClr>
                <a:srgbClr val="043968"/>
              </a:buClr>
              <a:buSzPts val="1800"/>
              <a:buFont typeface="Arial"/>
              <a:buChar char="&gt;"/>
            </a:pPr>
            <a:r>
              <a:rPr b="0" i="0" lang="en-US" sz="1800" u="none" cap="none" strike="noStrike">
                <a:solidFill>
                  <a:srgbClr val="043968"/>
                </a:solidFill>
                <a:latin typeface="Arial"/>
                <a:ea typeface="Arial"/>
                <a:cs typeface="Arial"/>
                <a:sym typeface="Arial"/>
              </a:rPr>
              <a:t>First 15 minute show aired January, 2001</a:t>
            </a:r>
            <a:endParaRPr/>
          </a:p>
          <a:p>
            <a:pPr indent="-228600" lvl="2" marL="971550" marR="0" rtl="0" algn="l">
              <a:lnSpc>
                <a:spcPct val="100000"/>
              </a:lnSpc>
              <a:spcBef>
                <a:spcPts val="360"/>
              </a:spcBef>
              <a:spcAft>
                <a:spcPts val="0"/>
              </a:spcAft>
              <a:buClr>
                <a:srgbClr val="043968"/>
              </a:buClr>
              <a:buSzPts val="1800"/>
              <a:buFont typeface="Arial"/>
              <a:buChar char="&gt;"/>
            </a:pPr>
            <a:r>
              <a:rPr b="0" i="0" lang="en-US" sz="1800" u="none" cap="none" strike="noStrike">
                <a:solidFill>
                  <a:srgbClr val="043968"/>
                </a:solidFill>
                <a:latin typeface="Arial"/>
                <a:ea typeface="Arial"/>
                <a:cs typeface="Arial"/>
                <a:sym typeface="Arial"/>
              </a:rPr>
              <a:t>Second segment in progress – taped in April</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Appalachian Regional Project</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Astronomy teacher in-service workshops held every summer at PSU</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Swift content of workshops will increase 🡪 Space astronomy workshop</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Great Explorations in Math and Science (GEMS) Guide</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Printed lesson plans and activity guides used by thousands of teachers</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Beyond the Visible Universe – now being tested in pilot schools</a:t>
            </a:r>
            <a:endParaRPr/>
          </a:p>
          <a:p>
            <a:pPr indent="-114300" lvl="0" marL="228600" marR="0" rtl="0" algn="l">
              <a:lnSpc>
                <a:spcPct val="100000"/>
              </a:lnSpc>
              <a:spcBef>
                <a:spcPts val="360"/>
              </a:spcBef>
              <a:spcAft>
                <a:spcPts val="0"/>
              </a:spcAft>
              <a:buClr>
                <a:schemeClr val="dk2"/>
              </a:buClr>
              <a:buSzPts val="1800"/>
              <a:buFont typeface="Arial"/>
              <a:buNone/>
            </a:pPr>
            <a:r>
              <a:t/>
            </a:r>
            <a:endParaRPr b="0" i="0" sz="1800" u="none" cap="none" strike="noStrike">
              <a:solidFill>
                <a:srgbClr val="043968"/>
              </a:solidFill>
              <a:latin typeface="Arial"/>
              <a:ea typeface="Arial"/>
              <a:cs typeface="Arial"/>
              <a:sym typeface="Arial"/>
            </a:endParaRPr>
          </a:p>
        </p:txBody>
      </p:sp>
      <p:sp>
        <p:nvSpPr>
          <p:cNvPr id="66" name="Google Shape;66;p7"/>
          <p:cNvSpPr/>
          <p:nvPr/>
        </p:nvSpPr>
        <p:spPr>
          <a:xfrm>
            <a:off x="938212" y="3136900"/>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descr="LHS:  GEMS" id="67" name="Google Shape;67;p7"/>
          <p:cNvPicPr preferRelativeResize="0"/>
          <p:nvPr/>
        </p:nvPicPr>
        <p:blipFill rotWithShape="1">
          <a:blip r:embed="rId3">
            <a:alphaModFix/>
          </a:blip>
          <a:srcRect b="0" l="0" r="0" t="0"/>
          <a:stretch/>
        </p:blipFill>
        <p:spPr>
          <a:xfrm>
            <a:off x="1722437" y="5530850"/>
            <a:ext cx="6858000" cy="85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8"/>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GLAST Unique Program Elements</a:t>
            </a:r>
            <a:endParaRPr/>
          </a:p>
        </p:txBody>
      </p:sp>
      <p:sp>
        <p:nvSpPr>
          <p:cNvPr id="73" name="Google Shape;73;p8"/>
          <p:cNvSpPr txBox="1"/>
          <p:nvPr>
            <p:ph idx="1" type="body"/>
          </p:nvPr>
        </p:nvSpPr>
        <p:spPr>
          <a:xfrm>
            <a:off x="76200" y="1054100"/>
            <a:ext cx="8809037" cy="52768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Major partners: TL Productions, SEU Forum, Hands On Universe, AAVSO, Maryland Science Center, SLAC, TOPS Science, NASA/GSFC, NASA/MSFC</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PBS Television Special with Tom Lucas Productions </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Museum Exhibit with SEU Forum </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Telescope Network</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High schools and amateurs </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Will observe GRBs and AGNs</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SLAC Virtual Visitor’s Center </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Web site upgrade</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Gamma-ray detector interactive pages</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TOPS Science Printed Lesson Plans and Activities</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GLAST Ambassadors Program</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10 educators who will help develop, test and disseminate materials</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Planetarium Show with Maryland Science Center (on hold)</a:t>
            </a:r>
            <a:endParaRPr/>
          </a:p>
        </p:txBody>
      </p:sp>
      <p:sp>
        <p:nvSpPr>
          <p:cNvPr id="74" name="Google Shape;74;p8"/>
          <p:cNvSpPr/>
          <p:nvPr/>
        </p:nvSpPr>
        <p:spPr>
          <a:xfrm>
            <a:off x="938212" y="3136900"/>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75" name="Google Shape;75;p8"/>
          <p:cNvPicPr preferRelativeResize="0"/>
          <p:nvPr/>
        </p:nvPicPr>
        <p:blipFill rotWithShape="1">
          <a:blip r:embed="rId3">
            <a:alphaModFix/>
          </a:blip>
          <a:srcRect b="0" l="0" r="0" t="0"/>
          <a:stretch/>
        </p:blipFill>
        <p:spPr>
          <a:xfrm>
            <a:off x="4814887" y="2522537"/>
            <a:ext cx="2722562" cy="1812925"/>
          </a:xfrm>
          <a:prstGeom prst="rect">
            <a:avLst/>
          </a:prstGeom>
          <a:noFill/>
          <a:ln cap="flat" cmpd="sng" w="9525">
            <a:solidFill>
              <a:srgbClr val="990000"/>
            </a:solidFill>
            <a:prstDash val="solid"/>
            <a:miter lim="800000"/>
            <a:headEnd len="sm" w="sm" type="none"/>
            <a:tailEnd len="sm" w="sm" type="none"/>
          </a:ln>
        </p:spPr>
      </p:pic>
      <p:pic>
        <p:nvPicPr>
          <p:cNvPr descr="peoplets.gif" id="76" name="Google Shape;76;p8"/>
          <p:cNvPicPr preferRelativeResize="0"/>
          <p:nvPr/>
        </p:nvPicPr>
        <p:blipFill rotWithShape="1">
          <a:blip r:embed="rId4">
            <a:alphaModFix/>
          </a:blip>
          <a:srcRect b="0" l="0" r="42376" t="0"/>
          <a:stretch/>
        </p:blipFill>
        <p:spPr>
          <a:xfrm>
            <a:off x="7319962" y="3994150"/>
            <a:ext cx="1824037"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9"/>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SEU Forum Support Activities</a:t>
            </a:r>
            <a:endParaRPr/>
          </a:p>
        </p:txBody>
      </p:sp>
      <p:sp>
        <p:nvSpPr>
          <p:cNvPr id="82" name="Google Shape;82;p9"/>
          <p:cNvSpPr txBox="1"/>
          <p:nvPr>
            <p:ph idx="1" type="body"/>
          </p:nvPr>
        </p:nvSpPr>
        <p:spPr>
          <a:xfrm>
            <a:off x="76200" y="1054100"/>
            <a:ext cx="8809037" cy="52768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Started in March, 2001 to work with SEU Forum at Harvard-Smithsonian Center for Astrophysics to plan and coordinate mission EPO activities </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Produced 5000 folders of mission EPO flyers (in 2 weeks!)</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Feature mission information, EPO information and educational activities representing 9 current or planned SEU missions</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Promote Cosmic Journeys idea</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2500 distributed at NSTA on 3/22/01</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1000 distributed at NCTM on 4/3/01</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Some are being shipped to individual missions, NASA/GSFC HEASARC and Forum at CfA for dissemination at regional workshops (e.g., CSTA)</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Lesson plans and classroom activities developed to accompany PBS show Live from the Edge of Space and Time (aired 4/3/01)</a:t>
            </a:r>
            <a:endParaRPr/>
          </a:p>
          <a:p>
            <a:pPr indent="-285750" lvl="1" marL="628650" marR="0" rtl="0" algn="l">
              <a:lnSpc>
                <a:spcPct val="100000"/>
              </a:lnSpc>
              <a:spcBef>
                <a:spcPts val="360"/>
              </a:spcBef>
              <a:spcAft>
                <a:spcPts val="0"/>
              </a:spcAft>
              <a:buClr>
                <a:srgbClr val="043968"/>
              </a:buClr>
              <a:buSzPts val="1800"/>
              <a:buFont typeface="Arial"/>
              <a:buChar char="-"/>
            </a:pPr>
            <a:r>
              <a:rPr b="0" i="0" lang="en-US" sz="1800" u="none" cap="none" strike="noStrike">
                <a:solidFill>
                  <a:srgbClr val="043968"/>
                </a:solidFill>
                <a:latin typeface="Arial"/>
                <a:ea typeface="Arial"/>
                <a:cs typeface="Arial"/>
                <a:sym typeface="Arial"/>
              </a:rPr>
              <a:t>Five new activities about Cosmology by Dr. Laura Whitlock, high school teacher Kara Granger (Swift) and Lindsay Clark (MAP) </a:t>
            </a:r>
            <a:endParaRPr/>
          </a:p>
          <a:p>
            <a:pPr indent="-228600" lvl="0" marL="228600" marR="0" rtl="0" algn="l">
              <a:lnSpc>
                <a:spcPct val="100000"/>
              </a:lnSpc>
              <a:spcBef>
                <a:spcPts val="400"/>
              </a:spcBef>
              <a:spcAft>
                <a:spcPts val="0"/>
              </a:spcAft>
              <a:buClr>
                <a:schemeClr val="dk2"/>
              </a:buClr>
              <a:buSzPts val="2000"/>
              <a:buFont typeface="Arial"/>
              <a:buChar char="•"/>
            </a:pPr>
            <a:r>
              <a:rPr b="1" i="0" lang="en-US" sz="2000" u="none">
                <a:solidFill>
                  <a:schemeClr val="dk2"/>
                </a:solidFill>
                <a:latin typeface="Arial"/>
                <a:ea typeface="Arial"/>
                <a:cs typeface="Arial"/>
                <a:sym typeface="Arial"/>
              </a:rPr>
              <a:t>All materials available through http://universe.sonoma.edu</a:t>
            </a:r>
            <a:endParaRPr/>
          </a:p>
        </p:txBody>
      </p:sp>
      <p:sp>
        <p:nvSpPr>
          <p:cNvPr id="83" name="Google Shape;83;p9"/>
          <p:cNvSpPr/>
          <p:nvPr/>
        </p:nvSpPr>
        <p:spPr>
          <a:xfrm>
            <a:off x="938212" y="3136900"/>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descr="Cosmic Hole Left" id="84" name="Google Shape;84;p9"/>
          <p:cNvPicPr preferRelativeResize="0"/>
          <p:nvPr/>
        </p:nvPicPr>
        <p:blipFill rotWithShape="1">
          <a:blip r:embed="rId3">
            <a:alphaModFix/>
          </a:blip>
          <a:srcRect b="0" l="0" r="0" t="0"/>
          <a:stretch/>
        </p:blipFill>
        <p:spPr>
          <a:xfrm>
            <a:off x="6586537" y="2879725"/>
            <a:ext cx="1154112" cy="10969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0"/>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Backups Follow</a:t>
            </a:r>
            <a:endParaRPr/>
          </a:p>
        </p:txBody>
      </p:sp>
      <p:sp>
        <p:nvSpPr>
          <p:cNvPr id="90" name="Google Shape;90;p10"/>
          <p:cNvSpPr txBox="1"/>
          <p:nvPr>
            <p:ph idx="1" type="body"/>
          </p:nvPr>
        </p:nvSpPr>
        <p:spPr>
          <a:xfrm>
            <a:off x="76200" y="1054100"/>
            <a:ext cx="8915400" cy="5092700"/>
          </a:xfrm>
          <a:prstGeom prst="rect">
            <a:avLst/>
          </a:prstGeom>
          <a:noFill/>
          <a:ln>
            <a:noFill/>
          </a:ln>
        </p:spPr>
        <p:txBody>
          <a:bodyPr anchorCtr="0" anchor="t" bIns="45700" lIns="91425" spcFirstLastPara="1" rIns="91425" wrap="square" tIns="45700">
            <a:noAutofit/>
          </a:bodyPr>
          <a:lstStyle/>
          <a:p>
            <a:pPr indent="-101600" lvl="0" marL="228600" marR="0" rtl="0" algn="l">
              <a:lnSpc>
                <a:spcPct val="100000"/>
              </a:lnSpc>
              <a:spcBef>
                <a:spcPts val="0"/>
              </a:spcBef>
              <a:spcAft>
                <a:spcPts val="0"/>
              </a:spcAft>
              <a:buClr>
                <a:schemeClr val="dk2"/>
              </a:buClr>
              <a:buSzPts val="2000"/>
              <a:buFont typeface="Arial"/>
              <a:buNone/>
            </a:pPr>
            <a:r>
              <a:t/>
            </a:r>
            <a:endParaRPr b="1" i="0" sz="2000" u="non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1"/>
          <p:cNvSpPr txBox="1"/>
          <p:nvPr>
            <p:ph type="title"/>
          </p:nvPr>
        </p:nvSpPr>
        <p:spPr>
          <a:xfrm>
            <a:off x="2178050" y="228600"/>
            <a:ext cx="637857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12 Months of Educator Workshops</a:t>
            </a:r>
            <a:endParaRPr/>
          </a:p>
        </p:txBody>
      </p:sp>
      <p:sp>
        <p:nvSpPr>
          <p:cNvPr id="96" name="Google Shape;96;p11"/>
          <p:cNvSpPr txBox="1"/>
          <p:nvPr/>
        </p:nvSpPr>
        <p:spPr>
          <a:xfrm>
            <a:off x="304800" y="1558925"/>
            <a:ext cx="8585200" cy="4760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April		NSTA		Orlando			15, 25	        12,000</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April		NCTM		Chicago			25	        13,000</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July		NBSP	            	 Rohnert Park, CA		16, 12	            -</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October		CSTA		Sacramento, CA		30, 14	          3,000</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November	HEAD		Honolulu, HI		35	             -</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December	CMC - North	Asilomar, CA		65, 117	          3,000</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March		NSTA		St.Louis. MO		30, 30	        11,300</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April		NCTM		Orlando, FL		80, 50	        13,000</a:t>
            </a:r>
            <a:endParaRPr/>
          </a:p>
          <a:p>
            <a:pPr indent="0" lvl="0" marL="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April		GAMMA 2001	Baltimore, MD		25	            -</a:t>
            </a:r>
            <a:endParaRPr/>
          </a:p>
        </p:txBody>
      </p:sp>
      <p:sp>
        <p:nvSpPr>
          <p:cNvPr id="97" name="Google Shape;97;p11"/>
          <p:cNvSpPr txBox="1"/>
          <p:nvPr/>
        </p:nvSpPr>
        <p:spPr>
          <a:xfrm>
            <a:off x="263525" y="1020762"/>
            <a:ext cx="87677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i="0" lang="en-US" sz="2000" u="sng">
                <a:solidFill>
                  <a:schemeClr val="dk1"/>
                </a:solidFill>
                <a:latin typeface="Times"/>
                <a:ea typeface="Times"/>
                <a:cs typeface="Times"/>
                <a:sym typeface="Times"/>
              </a:rPr>
              <a:t>When		Who		Where	</a:t>
            </a:r>
            <a:r>
              <a:rPr b="1" i="0" lang="en-US" sz="2000" u="none">
                <a:solidFill>
                  <a:schemeClr val="dk1"/>
                </a:solidFill>
                <a:latin typeface="Times"/>
                <a:ea typeface="Times"/>
                <a:cs typeface="Times"/>
                <a:sym typeface="Times"/>
              </a:rPr>
              <a:t>	          </a:t>
            </a:r>
            <a:r>
              <a:rPr b="1" i="0" lang="en-US" sz="2000" u="sng">
                <a:solidFill>
                  <a:schemeClr val="dk1"/>
                </a:solidFill>
                <a:latin typeface="Times"/>
                <a:ea typeface="Times"/>
                <a:cs typeface="Times"/>
                <a:sym typeface="Times"/>
              </a:rPr>
              <a:t>Attendees	</a:t>
            </a:r>
            <a:r>
              <a:rPr b="1" i="0" lang="en-US" sz="2000" u="none">
                <a:solidFill>
                  <a:schemeClr val="dk1"/>
                </a:solidFill>
                <a:latin typeface="Times"/>
                <a:ea typeface="Times"/>
                <a:cs typeface="Times"/>
                <a:sym typeface="Times"/>
              </a:rPr>
              <a:t>     </a:t>
            </a:r>
            <a:r>
              <a:rPr b="1" i="0" lang="en-US" sz="2000" u="sng">
                <a:solidFill>
                  <a:schemeClr val="dk1"/>
                </a:solidFill>
                <a:latin typeface="Times"/>
                <a:ea typeface="Times"/>
                <a:cs typeface="Times"/>
                <a:sym typeface="Times"/>
              </a:rPr>
              <a:t>Mtg Size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2"/>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What’s in the News?</a:t>
            </a:r>
            <a:endParaRPr/>
          </a:p>
        </p:txBody>
      </p:sp>
      <p:pic>
        <p:nvPicPr>
          <p:cNvPr id="103" name="Google Shape;103;p12"/>
          <p:cNvPicPr preferRelativeResize="0"/>
          <p:nvPr/>
        </p:nvPicPr>
        <p:blipFill rotWithShape="1">
          <a:blip r:embed="rId3">
            <a:alphaModFix/>
          </a:blip>
          <a:srcRect b="0" l="0" r="0" t="0"/>
          <a:stretch/>
        </p:blipFill>
        <p:spPr>
          <a:xfrm>
            <a:off x="4975225" y="1270000"/>
            <a:ext cx="3048000" cy="1687512"/>
          </a:xfrm>
          <a:prstGeom prst="rect">
            <a:avLst/>
          </a:prstGeom>
          <a:noFill/>
          <a:ln>
            <a:noFill/>
          </a:ln>
        </p:spPr>
      </p:pic>
      <p:grpSp>
        <p:nvGrpSpPr>
          <p:cNvPr id="104" name="Google Shape;104;p12"/>
          <p:cNvGrpSpPr/>
          <p:nvPr/>
        </p:nvGrpSpPr>
        <p:grpSpPr>
          <a:xfrm>
            <a:off x="4572000" y="3429000"/>
            <a:ext cx="3997325" cy="2513012"/>
            <a:chOff x="2970" y="1280"/>
            <a:chExt cx="2518" cy="1583"/>
          </a:xfrm>
        </p:grpSpPr>
        <p:pic>
          <p:nvPicPr>
            <p:cNvPr id="105" name="Google Shape;105;p12"/>
            <p:cNvPicPr preferRelativeResize="0"/>
            <p:nvPr/>
          </p:nvPicPr>
          <p:blipFill rotWithShape="1">
            <a:blip r:embed="rId4">
              <a:alphaModFix/>
            </a:blip>
            <a:srcRect b="0" l="0" r="0" t="0"/>
            <a:stretch/>
          </p:blipFill>
          <p:spPr>
            <a:xfrm>
              <a:off x="2970" y="1280"/>
              <a:ext cx="922" cy="743"/>
            </a:xfrm>
            <a:prstGeom prst="rect">
              <a:avLst/>
            </a:prstGeom>
            <a:noFill/>
            <a:ln>
              <a:noFill/>
            </a:ln>
          </p:spPr>
        </p:pic>
        <p:sp>
          <p:nvSpPr>
            <p:cNvPr id="106" name="Google Shape;106;p12"/>
            <p:cNvSpPr txBox="1"/>
            <p:nvPr/>
          </p:nvSpPr>
          <p:spPr>
            <a:xfrm>
              <a:off x="3865" y="1432"/>
              <a:ext cx="136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41B8E"/>
                </a:buClr>
                <a:buSzPts val="2400"/>
                <a:buFont typeface="Times New Roman"/>
                <a:buNone/>
              </a:pPr>
              <a:r>
                <a:rPr b="1" i="0" lang="en-US" sz="2400" u="sng">
                  <a:solidFill>
                    <a:srgbClr val="041B8E"/>
                  </a:solidFill>
                  <a:latin typeface="Times New Roman"/>
                  <a:ea typeface="Times New Roman"/>
                  <a:cs typeface="Times New Roman"/>
                  <a:sym typeface="Times New Roman"/>
                </a:rPr>
                <a:t>For Kids Only!</a:t>
              </a:r>
              <a:endParaRPr/>
            </a:p>
          </p:txBody>
        </p:sp>
        <p:pic>
          <p:nvPicPr>
            <p:cNvPr id="107" name="Google Shape;107;p12"/>
            <p:cNvPicPr preferRelativeResize="0"/>
            <p:nvPr/>
          </p:nvPicPr>
          <p:blipFill rotWithShape="1">
            <a:blip r:embed="rId5">
              <a:alphaModFix/>
            </a:blip>
            <a:srcRect b="0" l="0" r="0" t="0"/>
            <a:stretch/>
          </p:blipFill>
          <p:spPr>
            <a:xfrm>
              <a:off x="2997" y="2205"/>
              <a:ext cx="869" cy="658"/>
            </a:xfrm>
            <a:prstGeom prst="rect">
              <a:avLst/>
            </a:prstGeom>
            <a:noFill/>
            <a:ln>
              <a:noFill/>
            </a:ln>
          </p:spPr>
        </p:pic>
        <p:sp>
          <p:nvSpPr>
            <p:cNvPr id="108" name="Google Shape;108;p12"/>
            <p:cNvSpPr txBox="1"/>
            <p:nvPr/>
          </p:nvSpPr>
          <p:spPr>
            <a:xfrm>
              <a:off x="3865" y="2318"/>
              <a:ext cx="1623"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41B8E"/>
                </a:buClr>
                <a:buSzPts val="2400"/>
                <a:buFont typeface="Times New Roman"/>
                <a:buNone/>
              </a:pPr>
              <a:r>
                <a:rPr b="1" i="0" lang="en-US" sz="2400" u="sng">
                  <a:solidFill>
                    <a:srgbClr val="041B8E"/>
                  </a:solidFill>
                  <a:latin typeface="Times New Roman"/>
                  <a:ea typeface="Times New Roman"/>
                  <a:cs typeface="Times New Roman"/>
                  <a:sym typeface="Times New Roman"/>
                </a:rPr>
                <a:t>Teacher Materials</a:t>
              </a:r>
              <a:endParaRPr/>
            </a:p>
          </p:txBody>
        </p:sp>
      </p:grpSp>
      <p:sp>
        <p:nvSpPr>
          <p:cNvPr id="109" name="Google Shape;109;p12"/>
          <p:cNvSpPr txBox="1"/>
          <p:nvPr/>
        </p:nvSpPr>
        <p:spPr>
          <a:xfrm>
            <a:off x="725487" y="1282700"/>
            <a:ext cx="3727450" cy="4949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41B8E"/>
              </a:buClr>
              <a:buSzPts val="1800"/>
              <a:buFont typeface="Times New Roman"/>
              <a:buNone/>
            </a:pPr>
            <a:r>
              <a:rPr b="0" i="0" lang="en-US" sz="1800" u="none">
                <a:solidFill>
                  <a:srgbClr val="041B8E"/>
                </a:solidFill>
                <a:latin typeface="Times New Roman"/>
                <a:ea typeface="Times New Roman"/>
                <a:cs typeface="Times New Roman"/>
                <a:sym typeface="Times New Roman"/>
              </a:rPr>
              <a:t>WHAT'S IN THE NEWS?</a:t>
            </a:r>
            <a:r>
              <a:rPr b="0" i="0" lang="en-US" sz="1800" u="none">
                <a:solidFill>
                  <a:srgbClr val="990000"/>
                </a:solidFill>
                <a:latin typeface="Times New Roman"/>
                <a:ea typeface="Times New Roman"/>
                <a:cs typeface="Times New Roman"/>
                <a:sym typeface="Times New Roman"/>
              </a:rPr>
              <a:t>  is an award-winning multi-media instructional series that uses current events as a springboard for exploring history, geography, government, world cultures, science, language arts, and all other areas of the curriculum. </a:t>
            </a:r>
            <a:endParaRPr/>
          </a:p>
          <a:p>
            <a:pPr indent="0" lvl="0" marL="0" marR="0" rtl="0" algn="l">
              <a:lnSpc>
                <a:spcPct val="100000"/>
              </a:lnSpc>
              <a:spcBef>
                <a:spcPts val="1000"/>
              </a:spcBef>
              <a:spcAft>
                <a:spcPts val="0"/>
              </a:spcAft>
              <a:buClr>
                <a:srgbClr val="990000"/>
              </a:buClr>
              <a:buSzPts val="1800"/>
              <a:buFont typeface="Times New Roman"/>
              <a:buNone/>
            </a:pPr>
            <a:r>
              <a:rPr b="0" i="0" lang="en-US" sz="1800" u="none">
                <a:solidFill>
                  <a:srgbClr val="990000"/>
                </a:solidFill>
                <a:latin typeface="Times New Roman"/>
                <a:ea typeface="Times New Roman"/>
                <a:cs typeface="Times New Roman"/>
                <a:sym typeface="Times New Roman"/>
              </a:rPr>
              <a:t>Utilized in 4th-to-7th grade classrooms around the country, </a:t>
            </a:r>
            <a:r>
              <a:rPr b="0" i="0" lang="en-US" sz="1800" u="none">
                <a:solidFill>
                  <a:srgbClr val="041B8E"/>
                </a:solidFill>
                <a:latin typeface="Times New Roman"/>
                <a:ea typeface="Times New Roman"/>
                <a:cs typeface="Times New Roman"/>
                <a:sym typeface="Times New Roman"/>
              </a:rPr>
              <a:t>WHAT'S IN THE NEWS</a:t>
            </a:r>
            <a:r>
              <a:rPr b="0" i="0" lang="en-US" sz="1800" u="none">
                <a:solidFill>
                  <a:schemeClr val="accent2"/>
                </a:solidFill>
                <a:latin typeface="Times New Roman"/>
                <a:ea typeface="Times New Roman"/>
                <a:cs typeface="Times New Roman"/>
                <a:sym typeface="Times New Roman"/>
              </a:rPr>
              <a:t>? is</a:t>
            </a:r>
            <a:r>
              <a:rPr b="0" i="0" lang="en-US" sz="1800" u="none">
                <a:solidFill>
                  <a:srgbClr val="990000"/>
                </a:solidFill>
                <a:latin typeface="Times New Roman"/>
                <a:ea typeface="Times New Roman"/>
                <a:cs typeface="Times New Roman"/>
                <a:sym typeface="Times New Roman"/>
              </a:rPr>
              <a:t> a comprehensive and challenging instructional tool that combines 15-minute television programs with computer-based resources and print materials.</a:t>
            </a:r>
            <a:endParaRPr b="0" i="0" sz="1800" u="none">
              <a:solidFill>
                <a:srgbClr val="990000"/>
              </a:solidFill>
              <a:latin typeface="Arimo"/>
              <a:ea typeface="Arimo"/>
              <a:cs typeface="Arimo"/>
              <a:sym typeface="Arimo"/>
            </a:endParaRPr>
          </a:p>
          <a:p>
            <a:pPr indent="0" lvl="0" marL="0" marR="0" rtl="0" algn="l">
              <a:lnSpc>
                <a:spcPct val="100000"/>
              </a:lnSpc>
              <a:spcBef>
                <a:spcPts val="500"/>
              </a:spcBef>
              <a:spcAft>
                <a:spcPts val="0"/>
              </a:spcAft>
              <a:buNone/>
            </a:pPr>
            <a:r>
              <a:t/>
            </a:r>
            <a:endParaRPr b="0" i="0" sz="1800" u="none">
              <a:solidFill>
                <a:srgbClr val="990000"/>
              </a:solidFill>
              <a:latin typeface="Arimo"/>
              <a:ea typeface="Arimo"/>
              <a:cs typeface="Arimo"/>
              <a:sym typeface="Arimo"/>
            </a:endParaRPr>
          </a:p>
        </p:txBody>
      </p:sp>
      <p:sp>
        <p:nvSpPr>
          <p:cNvPr id="110" name="Google Shape;110;p12"/>
          <p:cNvSpPr txBox="1"/>
          <p:nvPr/>
        </p:nvSpPr>
        <p:spPr>
          <a:xfrm>
            <a:off x="725487" y="5729287"/>
            <a:ext cx="7315200" cy="6096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D60D0D"/>
              </a:buClr>
              <a:buSzPts val="2400"/>
              <a:buFont typeface="Times New Roman"/>
              <a:buNone/>
            </a:pPr>
            <a:r>
              <a:rPr b="1" i="0" lang="en-US" sz="2400" u="none">
                <a:solidFill>
                  <a:srgbClr val="D60D0D"/>
                </a:solidFill>
                <a:latin typeface="Times New Roman"/>
                <a:ea typeface="Times New Roman"/>
                <a:cs typeface="Times New Roman"/>
                <a:sym typeface="Times New Roman"/>
              </a:rPr>
              <a:t>http://www.outreach.psu.edu/EdComm/WITNweb/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ntitled 1">
  <a:themeElements>
    <a:clrScheme name="untitled 1">
      <a:dk1>
        <a:srgbClr val="000000"/>
      </a:dk1>
      <a:lt1>
        <a:srgbClr val="FFFFFF"/>
      </a:lt1>
      <a:dk2>
        <a:srgbClr val="000000"/>
      </a:dk2>
      <a:lt2>
        <a:srgbClr val="919191"/>
      </a:lt2>
      <a:accent1>
        <a:srgbClr val="618FFD"/>
      </a:accent1>
      <a:accent2>
        <a:srgbClr val="00AE00"/>
      </a:accent2>
      <a:accent3>
        <a:srgbClr val="FFFFFF"/>
      </a:accent3>
      <a:accent4>
        <a:srgbClr val="618FFD"/>
      </a:accent4>
      <a:accent5>
        <a:srgbClr val="00AE00"/>
      </a:accent5>
      <a:accent6>
        <a:srgbClr val="FFFFFF"/>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