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Tahom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Tahom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41812"/>
            <a:ext cx="5027612" cy="4116387"/>
          </a:xfrm>
          <a:prstGeom prst="rect">
            <a:avLst/>
          </a:prstGeom>
          <a:noFill/>
          <a:ln>
            <a:noFill/>
          </a:ln>
        </p:spPr>
        <p:txBody>
          <a:bodyPr anchorCtr="0" anchor="t" bIns="44450" lIns="92075" spcFirstLastPara="1" rIns="920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22" name="Google Shape;22;p1: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2: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35" name="Google Shape;35;p2: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47" name="Google Shape;47;p3: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53" name="Google Shape;53;p4: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5: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61" name="Google Shape;61;p5: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69" name="Google Shape;69;p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914400" y="4341812"/>
            <a:ext cx="5027612" cy="4116387"/>
          </a:xfrm>
          <a:prstGeom prst="rect">
            <a:avLst/>
          </a:prstGeom>
        </p:spPr>
        <p:txBody>
          <a:bodyPr anchorCtr="0" anchor="t" bIns="44450" lIns="92075" spcFirstLastPara="1" rIns="92075" wrap="square" tIns="44450">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4" name="Shape 14"/>
        <p:cNvGrpSpPr/>
        <p:nvPr/>
      </p:nvGrpSpPr>
      <p:grpSpPr>
        <a:xfrm>
          <a:off x="0" y="0"/>
          <a:ext cx="0" cy="0"/>
          <a:chOff x="0" y="0"/>
          <a:chExt cx="0" cy="0"/>
        </a:xfrm>
      </p:grpSpPr>
      <p:sp>
        <p:nvSpPr>
          <p:cNvPr id="15" name="Google Shape;15;p2"/>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2"/>
          <p:cNvSpPr txBox="1"/>
          <p:nvPr>
            <p:ph idx="1" type="body"/>
          </p:nvPr>
        </p:nvSpPr>
        <p:spPr>
          <a:xfrm>
            <a:off x="76200" y="1054100"/>
            <a:ext cx="8915400" cy="5092700"/>
          </a:xfrm>
          <a:prstGeom prst="rect">
            <a:avLst/>
          </a:prstGeom>
          <a:noFill/>
          <a:ln>
            <a:noFill/>
          </a:ln>
        </p:spPr>
        <p:txBody>
          <a:bodyPr anchorCtr="0" anchor="t" bIns="44450" lIns="90475" spcFirstLastPara="1" rIns="90475" wrap="square" tIns="44450">
            <a:noAutofit/>
          </a:bodyPr>
          <a:lstStyle>
            <a:lvl1pPr indent="-342900" lvl="0" marL="457200" algn="l">
              <a:lnSpc>
                <a:spcPct val="100000"/>
              </a:lnSpc>
              <a:spcBef>
                <a:spcPts val="360"/>
              </a:spcBef>
              <a:spcAft>
                <a:spcPts val="0"/>
              </a:spcAft>
              <a:buClr>
                <a:schemeClr val="dk2"/>
              </a:buClr>
              <a:buSzPts val="1800"/>
              <a:buChar char="•"/>
              <a:defRPr/>
            </a:lvl1pPr>
            <a:lvl2pPr indent="-342900" lvl="1" marL="914400" algn="l">
              <a:lnSpc>
                <a:spcPct val="100000"/>
              </a:lnSpc>
              <a:spcBef>
                <a:spcPts val="360"/>
              </a:spcBef>
              <a:spcAft>
                <a:spcPts val="0"/>
              </a:spcAft>
              <a:buClr>
                <a:srgbClr val="043968"/>
              </a:buClr>
              <a:buSzPts val="1800"/>
              <a:buChar char="-"/>
              <a:defRPr/>
            </a:lvl2pPr>
            <a:lvl3pPr indent="-342900" lvl="2" marL="1371600" algn="l">
              <a:lnSpc>
                <a:spcPct val="100000"/>
              </a:lnSpc>
              <a:spcBef>
                <a:spcPts val="360"/>
              </a:spcBef>
              <a:spcAft>
                <a:spcPts val="0"/>
              </a:spcAft>
              <a:buClr>
                <a:srgbClr val="043968"/>
              </a:buClr>
              <a:buSzPts val="1800"/>
              <a:buChar char="&gt;"/>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 name="Google Shape;17;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8" name="Google Shape;18;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19" name="Google Shape;19;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1pPr>
            <a:lvl2pPr indent="0" lvl="1"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2pPr>
            <a:lvl3pPr indent="0" lvl="2"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3pPr>
            <a:lvl4pPr indent="0" lvl="3"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4pPr>
            <a:lvl5pPr indent="0" lvl="4"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5pPr>
            <a:lvl6pPr indent="0" lvl="5"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6pPr>
            <a:lvl7pPr indent="0" lvl="6"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7pPr>
            <a:lvl8pPr indent="0" lvl="7"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8pPr>
            <a:lvl9pPr indent="0" lvl="8" marL="0" marR="0" rtl="0" algn="l">
              <a:lnSpc>
                <a:spcPct val="100000"/>
              </a:lnSpc>
              <a:spcBef>
                <a:spcPts val="0"/>
              </a:spcBef>
              <a:spcAft>
                <a:spcPts val="0"/>
              </a:spcAft>
              <a:buNone/>
              <a:defRPr b="0" i="0" sz="2400" u="none" cap="none" strike="noStrike">
                <a:solidFill>
                  <a:schemeClr val="dk1"/>
                </a:solidFill>
                <a:latin typeface="Times"/>
                <a:ea typeface="Times"/>
                <a:cs typeface="Times"/>
                <a:sym typeface="Time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1785937" y="787400"/>
            <a:ext cx="7010400" cy="0"/>
          </a:xfrm>
          <a:prstGeom prst="straightConnector1">
            <a:avLst/>
          </a:prstGeom>
          <a:noFill/>
          <a:ln cap="flat" cmpd="sng" w="25400">
            <a:solidFill>
              <a:srgbClr val="043968"/>
            </a:solidFill>
            <a:prstDash val="solid"/>
            <a:miter lim="800000"/>
            <a:headEnd len="med" w="med" type="none"/>
            <a:tailEnd len="med" w="med" type="none"/>
          </a:ln>
        </p:spPr>
      </p:cxnSp>
      <p:cxnSp>
        <p:nvCxnSpPr>
          <p:cNvPr id="7" name="Google Shape;7;p1"/>
          <p:cNvCxnSpPr/>
          <p:nvPr/>
        </p:nvCxnSpPr>
        <p:spPr>
          <a:xfrm>
            <a:off x="4171950" y="6565900"/>
            <a:ext cx="3403600" cy="0"/>
          </a:xfrm>
          <a:prstGeom prst="straightConnector1">
            <a:avLst/>
          </a:prstGeom>
          <a:noFill/>
          <a:ln cap="flat" cmpd="sng" w="25400">
            <a:solidFill>
              <a:srgbClr val="043968"/>
            </a:solidFill>
            <a:prstDash val="solid"/>
            <a:miter lim="800000"/>
            <a:headEnd len="med" w="med" type="none"/>
            <a:tailEnd len="med" w="med" type="none"/>
          </a:ln>
        </p:spPr>
      </p:cxnSp>
      <p:cxnSp>
        <p:nvCxnSpPr>
          <p:cNvPr id="8" name="Google Shape;8;p1"/>
          <p:cNvCxnSpPr/>
          <p:nvPr/>
        </p:nvCxnSpPr>
        <p:spPr>
          <a:xfrm>
            <a:off x="4100512" y="6670675"/>
            <a:ext cx="3362325" cy="0"/>
          </a:xfrm>
          <a:prstGeom prst="straightConnector1">
            <a:avLst/>
          </a:prstGeom>
          <a:noFill/>
          <a:ln cap="flat" cmpd="sng" w="25400">
            <a:solidFill>
              <a:srgbClr val="043968"/>
            </a:solidFill>
            <a:prstDash val="solid"/>
            <a:miter lim="800000"/>
            <a:headEnd len="med" w="med" type="none"/>
            <a:tailEnd len="med" w="med" type="none"/>
          </a:ln>
        </p:spPr>
      </p:cxnSp>
      <p:sp>
        <p:nvSpPr>
          <p:cNvPr id="9" name="Google Shape;9;p1"/>
          <p:cNvSpPr txBox="1"/>
          <p:nvPr>
            <p:ph idx="1" type="body"/>
          </p:nvPr>
        </p:nvSpPr>
        <p:spPr>
          <a:xfrm>
            <a:off x="76200" y="1054100"/>
            <a:ext cx="8915400" cy="5092700"/>
          </a:xfrm>
          <a:prstGeom prst="rect">
            <a:avLst/>
          </a:prstGeom>
          <a:noFill/>
          <a:ln>
            <a:noFill/>
          </a:ln>
        </p:spPr>
        <p:txBody>
          <a:bodyPr anchorCtr="0" anchor="t" bIns="44450" lIns="90475" spcFirstLastPara="1" rIns="90475" wrap="square" tIns="44450">
            <a:noAutofit/>
          </a:bodyPr>
          <a:lstStyle>
            <a:lvl1pPr indent="-355600" lvl="0" marL="457200" marR="0" rtl="0" algn="l">
              <a:lnSpc>
                <a:spcPct val="100000"/>
              </a:lnSpc>
              <a:spcBef>
                <a:spcPts val="400"/>
              </a:spcBef>
              <a:spcAft>
                <a:spcPts val="0"/>
              </a:spcAft>
              <a:buClr>
                <a:schemeClr val="dk2"/>
              </a:buClr>
              <a:buSzPts val="2000"/>
              <a:buFont typeface="Arial"/>
              <a:buChar char="•"/>
              <a:defRPr b="1" i="0" sz="2000" u="none" cap="none" strike="noStrike">
                <a:solidFill>
                  <a:schemeClr val="dk2"/>
                </a:solidFill>
                <a:latin typeface="Arial"/>
                <a:ea typeface="Arial"/>
                <a:cs typeface="Arial"/>
                <a:sym typeface="Arial"/>
              </a:defRPr>
            </a:lvl1pPr>
            <a:lvl2pPr indent="-342900" lvl="1" marL="914400" marR="0" rtl="0" algn="l">
              <a:lnSpc>
                <a:spcPct val="100000"/>
              </a:lnSpc>
              <a:spcBef>
                <a:spcPts val="360"/>
              </a:spcBef>
              <a:spcAft>
                <a:spcPts val="0"/>
              </a:spcAft>
              <a:buClr>
                <a:srgbClr val="043968"/>
              </a:buClr>
              <a:buSzPts val="1800"/>
              <a:buFont typeface="Arial"/>
              <a:buChar char="-"/>
              <a:defRPr b="0" i="0" sz="1800" u="none" cap="none" strike="noStrike">
                <a:solidFill>
                  <a:srgbClr val="043968"/>
                </a:solidFill>
                <a:latin typeface="Arial"/>
                <a:ea typeface="Arial"/>
                <a:cs typeface="Arial"/>
                <a:sym typeface="Arial"/>
              </a:defRPr>
            </a:lvl2pPr>
            <a:lvl3pPr indent="-342900" lvl="2" marL="1371600" marR="0" rtl="0" algn="l">
              <a:lnSpc>
                <a:spcPct val="100000"/>
              </a:lnSpc>
              <a:spcBef>
                <a:spcPts val="360"/>
              </a:spcBef>
              <a:spcAft>
                <a:spcPts val="0"/>
              </a:spcAft>
              <a:buClr>
                <a:srgbClr val="043968"/>
              </a:buClr>
              <a:buSzPts val="1800"/>
              <a:buFont typeface="Arial"/>
              <a:buChar char="&gt;"/>
              <a:defRPr b="0" i="0" sz="1800" u="none" cap="none" strike="noStrike">
                <a:solidFill>
                  <a:srgbClr val="043968"/>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lvl1pPr lvl="0"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1pPr>
            <a:lvl2pPr lvl="1"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2pPr>
            <a:lvl3pPr lvl="2"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3pPr>
            <a:lvl4pPr lvl="3"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4pPr>
            <a:lvl5pPr lvl="4"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5pPr>
            <a:lvl6pPr lvl="5"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6pPr>
            <a:lvl7pPr lvl="6"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7pPr>
            <a:lvl8pPr lvl="7"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8pPr>
            <a:lvl9pPr lvl="8" marR="0" rtl="0" algn="ctr">
              <a:lnSpc>
                <a:spcPct val="100000"/>
              </a:lnSpc>
              <a:spcBef>
                <a:spcPts val="0"/>
              </a:spcBef>
              <a:spcAft>
                <a:spcPts val="0"/>
              </a:spcAft>
              <a:buSzPts val="1400"/>
              <a:buNone/>
              <a:defRPr b="1" i="0" sz="2800" u="none" cap="none" strike="noStrike">
                <a:solidFill>
                  <a:srgbClr val="D60D0D"/>
                </a:solidFill>
                <a:latin typeface="Times New Roman"/>
                <a:ea typeface="Times New Roman"/>
                <a:cs typeface="Times New Roman"/>
                <a:sym typeface="Times New Roman"/>
              </a:defRPr>
            </a:lvl9pPr>
          </a:lstStyle>
          <a:p/>
        </p:txBody>
      </p:sp>
      <p:sp>
        <p:nvSpPr>
          <p:cNvPr id="11" name="Google Shape;11;p1"/>
          <p:cNvSpPr txBox="1"/>
          <p:nvPr/>
        </p:nvSpPr>
        <p:spPr>
          <a:xfrm>
            <a:off x="7553325" y="6464300"/>
            <a:ext cx="1590675" cy="3937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D60D0D"/>
              </a:buClr>
              <a:buSzPts val="2000"/>
              <a:buFont typeface="Times New Roman"/>
              <a:buNone/>
            </a:pPr>
            <a:r>
              <a:rPr b="1" i="1" lang="en-US" sz="2000" u="none" cap="none" strike="noStrike">
                <a:solidFill>
                  <a:srgbClr val="D60D0D"/>
                </a:solidFill>
                <a:latin typeface="Times New Roman"/>
                <a:ea typeface="Times New Roman"/>
                <a:cs typeface="Times New Roman"/>
                <a:sym typeface="Times New Roman"/>
              </a:rPr>
              <a:t>SSU E/PO</a:t>
            </a:r>
            <a:endParaRPr/>
          </a:p>
        </p:txBody>
      </p:sp>
      <p:pic>
        <p:nvPicPr>
          <p:cNvPr id="12" name="Google Shape;12;p1"/>
          <p:cNvPicPr preferRelativeResize="0"/>
          <p:nvPr/>
        </p:nvPicPr>
        <p:blipFill rotWithShape="1">
          <a:blip r:embed="rId1">
            <a:alphaModFix/>
          </a:blip>
          <a:srcRect b="0" l="0" r="0" t="0"/>
          <a:stretch/>
        </p:blipFill>
        <p:spPr>
          <a:xfrm>
            <a:off x="63500" y="66675"/>
            <a:ext cx="1454150" cy="781050"/>
          </a:xfrm>
          <a:prstGeom prst="rect">
            <a:avLst/>
          </a:prstGeom>
          <a:noFill/>
          <a:ln>
            <a:noFill/>
          </a:ln>
        </p:spPr>
      </p:pic>
      <p:cxnSp>
        <p:nvCxnSpPr>
          <p:cNvPr id="13" name="Google Shape;13;p1"/>
          <p:cNvCxnSpPr/>
          <p:nvPr/>
        </p:nvCxnSpPr>
        <p:spPr>
          <a:xfrm>
            <a:off x="1660525" y="836612"/>
            <a:ext cx="7010400" cy="0"/>
          </a:xfrm>
          <a:prstGeom prst="straightConnector1">
            <a:avLst/>
          </a:prstGeom>
          <a:noFill/>
          <a:ln cap="flat" cmpd="sng" w="25400">
            <a:solidFill>
              <a:srgbClr val="043968"/>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4.jp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5.png"/><Relationship Id="rId8"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ift.sonoma.edu/swift_new/about_swift/wha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mystery.sonoma.edu"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Swift and GLAST EPO at SSU</a:t>
            </a:r>
            <a:endParaRPr/>
          </a:p>
        </p:txBody>
      </p:sp>
      <p:sp>
        <p:nvSpPr>
          <p:cNvPr id="25" name="Google Shape;25;p3"/>
          <p:cNvSpPr txBox="1"/>
          <p:nvPr/>
        </p:nvSpPr>
        <p:spPr>
          <a:xfrm>
            <a:off x="2478087" y="5211762"/>
            <a:ext cx="4187825" cy="11604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D60D0D"/>
              </a:buClr>
              <a:buSzPts val="2800"/>
              <a:buFont typeface="Times New Roman"/>
              <a:buNone/>
            </a:pPr>
            <a:r>
              <a:rPr b="0" i="1" lang="en-US" sz="2800" u="none">
                <a:solidFill>
                  <a:srgbClr val="D60D0D"/>
                </a:solidFill>
                <a:latin typeface="Times New Roman"/>
                <a:ea typeface="Times New Roman"/>
                <a:cs typeface="Times New Roman"/>
                <a:sym typeface="Times New Roman"/>
              </a:rPr>
              <a:t>Lynn Cominsky</a:t>
            </a:r>
            <a:endParaRPr/>
          </a:p>
          <a:p>
            <a:pPr indent="0" lvl="0" marL="0" marR="0" rtl="0" algn="ctr">
              <a:lnSpc>
                <a:spcPct val="100000"/>
              </a:lnSpc>
              <a:spcBef>
                <a:spcPts val="1400"/>
              </a:spcBef>
              <a:spcAft>
                <a:spcPts val="0"/>
              </a:spcAft>
              <a:buClr>
                <a:srgbClr val="D60D0D"/>
              </a:buClr>
              <a:buSzPts val="2800"/>
              <a:buFont typeface="Times New Roman"/>
              <a:buNone/>
            </a:pPr>
            <a:r>
              <a:rPr b="0" i="1" lang="en-US" sz="2800" u="none">
                <a:solidFill>
                  <a:srgbClr val="D60D0D"/>
                </a:solidFill>
                <a:latin typeface="Times New Roman"/>
                <a:ea typeface="Times New Roman"/>
                <a:cs typeface="Times New Roman"/>
                <a:sym typeface="Times New Roman"/>
              </a:rPr>
              <a:t>Sonoma State University</a:t>
            </a:r>
            <a:endParaRPr/>
          </a:p>
        </p:txBody>
      </p:sp>
      <p:pic>
        <p:nvPicPr>
          <p:cNvPr descr="Image of Swift and Satellite" id="26" name="Google Shape;26;p3"/>
          <p:cNvPicPr preferRelativeResize="0"/>
          <p:nvPr/>
        </p:nvPicPr>
        <p:blipFill rotWithShape="1">
          <a:blip r:embed="rId3">
            <a:alphaModFix/>
          </a:blip>
          <a:srcRect b="0" l="0" r="0" t="0"/>
          <a:stretch/>
        </p:blipFill>
        <p:spPr>
          <a:xfrm>
            <a:off x="998537" y="2311400"/>
            <a:ext cx="3132137" cy="2846387"/>
          </a:xfrm>
          <a:prstGeom prst="rect">
            <a:avLst/>
          </a:prstGeom>
          <a:noFill/>
          <a:ln>
            <a:noFill/>
          </a:ln>
        </p:spPr>
      </p:pic>
      <p:pic>
        <p:nvPicPr>
          <p:cNvPr descr="Swift Banner" id="27" name="Google Shape;27;p3"/>
          <p:cNvPicPr preferRelativeResize="0"/>
          <p:nvPr/>
        </p:nvPicPr>
        <p:blipFill rotWithShape="1">
          <a:blip r:embed="rId4">
            <a:alphaModFix/>
          </a:blip>
          <a:srcRect b="0" l="0" r="66021" t="0"/>
          <a:stretch/>
        </p:blipFill>
        <p:spPr>
          <a:xfrm>
            <a:off x="1366837" y="1085850"/>
            <a:ext cx="2454275" cy="1279525"/>
          </a:xfrm>
          <a:prstGeom prst="rect">
            <a:avLst/>
          </a:prstGeom>
          <a:noFill/>
          <a:ln>
            <a:noFill/>
          </a:ln>
        </p:spPr>
      </p:pic>
      <p:pic>
        <p:nvPicPr>
          <p:cNvPr descr="Image of GLAST Satellite" id="28" name="Google Shape;28;p3"/>
          <p:cNvPicPr preferRelativeResize="0"/>
          <p:nvPr/>
        </p:nvPicPr>
        <p:blipFill rotWithShape="1">
          <a:blip r:embed="rId5">
            <a:alphaModFix/>
          </a:blip>
          <a:srcRect b="0" l="0" r="0" t="0"/>
          <a:stretch/>
        </p:blipFill>
        <p:spPr>
          <a:xfrm>
            <a:off x="5137150" y="2679700"/>
            <a:ext cx="3494087" cy="2328862"/>
          </a:xfrm>
          <a:prstGeom prst="rect">
            <a:avLst/>
          </a:prstGeom>
          <a:noFill/>
          <a:ln>
            <a:noFill/>
          </a:ln>
        </p:spPr>
      </p:pic>
      <p:grpSp>
        <p:nvGrpSpPr>
          <p:cNvPr id="29" name="Google Shape;29;p3"/>
          <p:cNvGrpSpPr/>
          <p:nvPr/>
        </p:nvGrpSpPr>
        <p:grpSpPr>
          <a:xfrm>
            <a:off x="0" y="2706687"/>
            <a:ext cx="9144000" cy="1446212"/>
            <a:chOff x="0" y="911"/>
            <a:chExt cx="5760" cy="911"/>
          </a:xfrm>
        </p:grpSpPr>
        <p:sp>
          <p:nvSpPr>
            <p:cNvPr id="30" name="Google Shape;30;p3"/>
            <p:cNvSpPr/>
            <p:nvPr/>
          </p:nvSpPr>
          <p:spPr>
            <a:xfrm>
              <a:off x="0" y="911"/>
              <a:ext cx="4954" cy="9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31" name="Google Shape;31;p3"/>
            <p:cNvSpPr/>
            <p:nvPr/>
          </p:nvSpPr>
          <p:spPr>
            <a:xfrm>
              <a:off x="0" y="911"/>
              <a:ext cx="5760" cy="5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pic>
        <p:nvPicPr>
          <p:cNvPr descr="GLAST Logo" id="32" name="Google Shape;32;p3"/>
          <p:cNvPicPr preferRelativeResize="0"/>
          <p:nvPr/>
        </p:nvPicPr>
        <p:blipFill rotWithShape="1">
          <a:blip r:embed="rId6">
            <a:alphaModFix/>
          </a:blip>
          <a:srcRect b="0" l="0" r="0" t="0"/>
          <a:stretch/>
        </p:blipFill>
        <p:spPr>
          <a:xfrm>
            <a:off x="5465762" y="942975"/>
            <a:ext cx="2987675" cy="18875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4"/>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041B8E"/>
              </a:buClr>
              <a:buSzPts val="3600"/>
              <a:buFont typeface="Times New Roman"/>
              <a:buNone/>
            </a:pPr>
            <a:r>
              <a:rPr b="1" i="0" lang="en-US" sz="3600" u="none">
                <a:solidFill>
                  <a:srgbClr val="041B8E"/>
                </a:solidFill>
                <a:latin typeface="Times New Roman"/>
                <a:ea typeface="Times New Roman"/>
                <a:cs typeface="Times New Roman"/>
                <a:sym typeface="Times New Roman"/>
              </a:rPr>
              <a:t>Swift/GLAST</a:t>
            </a:r>
            <a:r>
              <a:rPr b="1" i="0" lang="en-US" sz="3600" u="none">
                <a:solidFill>
                  <a:schemeClr val="accent1"/>
                </a:solidFill>
                <a:latin typeface="Times New Roman"/>
                <a:ea typeface="Times New Roman"/>
                <a:cs typeface="Times New Roman"/>
                <a:sym typeface="Times New Roman"/>
              </a:rPr>
              <a:t> </a:t>
            </a:r>
            <a:r>
              <a:rPr b="1" i="0" lang="en-US" sz="3600" u="none">
                <a:solidFill>
                  <a:srgbClr val="041B8E"/>
                </a:solidFill>
                <a:latin typeface="Times New Roman"/>
                <a:ea typeface="Times New Roman"/>
                <a:cs typeface="Times New Roman"/>
                <a:sym typeface="Times New Roman"/>
              </a:rPr>
              <a:t>EPO</a:t>
            </a:r>
            <a:endParaRPr/>
          </a:p>
        </p:txBody>
      </p:sp>
      <p:sp>
        <p:nvSpPr>
          <p:cNvPr id="38" name="Google Shape;38;p4"/>
          <p:cNvSpPr txBox="1"/>
          <p:nvPr>
            <p:ph idx="1" type="body"/>
          </p:nvPr>
        </p:nvSpPr>
        <p:spPr>
          <a:xfrm>
            <a:off x="76200" y="1054100"/>
            <a:ext cx="8915400" cy="53514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2800"/>
              <a:buFont typeface="Arial"/>
              <a:buChar char="•"/>
            </a:pPr>
            <a:r>
              <a:rPr b="1" i="0" lang="en-US" sz="2800" u="none" cap="none" strike="noStrike">
                <a:solidFill>
                  <a:schemeClr val="dk2"/>
                </a:solidFill>
                <a:latin typeface="Arial"/>
                <a:ea typeface="Arial"/>
                <a:cs typeface="Arial"/>
                <a:sym typeface="Arial"/>
              </a:rPr>
              <a:t>Goal: to use the observations and scientific discoveries of the Swift and GLAST missions to improve the understanding and utilization of science and mathematics concepts for grades 7-12 (Swift) or grades 9-12 (GLAST)</a:t>
            </a:r>
            <a:endParaRPr/>
          </a:p>
          <a:p>
            <a:pPr indent="-228600" lvl="0" marL="228600" marR="0" rtl="0" algn="l">
              <a:lnSpc>
                <a:spcPct val="100000"/>
              </a:lnSpc>
              <a:spcBef>
                <a:spcPts val="560"/>
              </a:spcBef>
              <a:spcAft>
                <a:spcPts val="0"/>
              </a:spcAft>
              <a:buClr>
                <a:srgbClr val="041B8E"/>
              </a:buClr>
              <a:buSzPts val="2800"/>
              <a:buFont typeface="Arial"/>
              <a:buChar char="•"/>
            </a:pPr>
            <a:r>
              <a:rPr b="1" i="1" lang="en-US" sz="2800" u="none" cap="none" strike="noStrike">
                <a:solidFill>
                  <a:srgbClr val="041B8E"/>
                </a:solidFill>
                <a:latin typeface="Arial"/>
                <a:ea typeface="Arial"/>
                <a:cs typeface="Arial"/>
                <a:sym typeface="Arial"/>
              </a:rPr>
              <a:t>From the K-12 viewpoint – a gamma-ray is a gamma-ray!</a:t>
            </a:r>
            <a:endParaRPr/>
          </a:p>
          <a:p>
            <a:pPr indent="-50800" lvl="0" marL="228600" marR="0" rtl="0" algn="l">
              <a:lnSpc>
                <a:spcPct val="100000"/>
              </a:lnSpc>
              <a:spcBef>
                <a:spcPts val="560"/>
              </a:spcBef>
              <a:spcAft>
                <a:spcPts val="0"/>
              </a:spcAft>
              <a:buClr>
                <a:schemeClr val="dk2"/>
              </a:buClr>
              <a:buSzPts val="2800"/>
              <a:buFont typeface="Arial"/>
              <a:buNone/>
            </a:pPr>
            <a:r>
              <a:t/>
            </a:r>
            <a:endParaRPr b="1" i="1" sz="2800" u="none">
              <a:solidFill>
                <a:srgbClr val="041B8E"/>
              </a:solidFill>
              <a:latin typeface="Arial"/>
              <a:ea typeface="Arial"/>
              <a:cs typeface="Arial"/>
              <a:sym typeface="Arial"/>
            </a:endParaRPr>
          </a:p>
        </p:txBody>
      </p:sp>
      <p:pic>
        <p:nvPicPr>
          <p:cNvPr descr="What Science will Swift Do?" id="39" name="Google Shape;39;p4"/>
          <p:cNvPicPr preferRelativeResize="0"/>
          <p:nvPr/>
        </p:nvPicPr>
        <p:blipFill rotWithShape="1">
          <a:blip r:embed="rId3">
            <a:alphaModFix/>
          </a:blip>
          <a:srcRect b="0" l="0" r="0" t="0"/>
          <a:stretch/>
        </p:blipFill>
        <p:spPr>
          <a:xfrm>
            <a:off x="1997075" y="4713287"/>
            <a:ext cx="960437" cy="1325562"/>
          </a:xfrm>
          <a:prstGeom prst="rect">
            <a:avLst/>
          </a:prstGeom>
          <a:noFill/>
          <a:ln>
            <a:noFill/>
          </a:ln>
        </p:spPr>
      </p:pic>
      <p:pic>
        <p:nvPicPr>
          <p:cNvPr descr="Why GLAST?" id="40" name="Google Shape;40;p4"/>
          <p:cNvPicPr preferRelativeResize="0"/>
          <p:nvPr/>
        </p:nvPicPr>
        <p:blipFill rotWithShape="1">
          <a:blip r:embed="rId4">
            <a:alphaModFix/>
          </a:blip>
          <a:srcRect b="0" l="0" r="0" t="0"/>
          <a:stretch/>
        </p:blipFill>
        <p:spPr>
          <a:xfrm>
            <a:off x="6297612" y="4795837"/>
            <a:ext cx="1085850" cy="1531937"/>
          </a:xfrm>
          <a:prstGeom prst="rect">
            <a:avLst/>
          </a:prstGeom>
          <a:noFill/>
          <a:ln>
            <a:noFill/>
          </a:ln>
        </p:spPr>
      </p:pic>
      <p:pic>
        <p:nvPicPr>
          <p:cNvPr descr="Who is the GLAST team?" id="41" name="Google Shape;41;p4"/>
          <p:cNvPicPr preferRelativeResize="0"/>
          <p:nvPr/>
        </p:nvPicPr>
        <p:blipFill rotWithShape="1">
          <a:blip r:embed="rId5">
            <a:alphaModFix/>
          </a:blip>
          <a:srcRect b="0" l="0" r="0" t="0"/>
          <a:stretch/>
        </p:blipFill>
        <p:spPr>
          <a:xfrm>
            <a:off x="7810500" y="4795837"/>
            <a:ext cx="1085850" cy="1531937"/>
          </a:xfrm>
          <a:prstGeom prst="rect">
            <a:avLst/>
          </a:prstGeom>
          <a:noFill/>
          <a:ln>
            <a:noFill/>
          </a:ln>
        </p:spPr>
      </p:pic>
      <p:pic>
        <p:nvPicPr>
          <p:cNvPr id="42" name="Google Shape;42;p4"/>
          <p:cNvPicPr preferRelativeResize="0"/>
          <p:nvPr/>
        </p:nvPicPr>
        <p:blipFill rotWithShape="1">
          <a:blip r:embed="rId6">
            <a:alphaModFix/>
          </a:blip>
          <a:srcRect b="0" l="0" r="0" t="0"/>
          <a:stretch/>
        </p:blipFill>
        <p:spPr>
          <a:xfrm>
            <a:off x="528637" y="4638675"/>
            <a:ext cx="1066800" cy="1473200"/>
          </a:xfrm>
          <a:prstGeom prst="rect">
            <a:avLst/>
          </a:prstGeom>
          <a:noFill/>
          <a:ln>
            <a:noFill/>
          </a:ln>
        </p:spPr>
      </p:pic>
      <p:pic>
        <p:nvPicPr>
          <p:cNvPr descr="When will Swift Launch?" id="43" name="Google Shape;43;p4"/>
          <p:cNvPicPr preferRelativeResize="0"/>
          <p:nvPr/>
        </p:nvPicPr>
        <p:blipFill rotWithShape="1">
          <a:blip r:embed="rId7">
            <a:alphaModFix/>
          </a:blip>
          <a:srcRect b="0" l="0" r="0" t="0"/>
          <a:stretch/>
        </p:blipFill>
        <p:spPr>
          <a:xfrm>
            <a:off x="3330575" y="4711700"/>
            <a:ext cx="960437" cy="1325562"/>
          </a:xfrm>
          <a:prstGeom prst="rect">
            <a:avLst/>
          </a:prstGeom>
          <a:noFill/>
          <a:ln>
            <a:noFill/>
          </a:ln>
        </p:spPr>
      </p:pic>
      <p:pic>
        <p:nvPicPr>
          <p:cNvPr descr="Where is GLAST now?" id="44" name="Google Shape;44;p4"/>
          <p:cNvPicPr preferRelativeResize="0"/>
          <p:nvPr/>
        </p:nvPicPr>
        <p:blipFill rotWithShape="1">
          <a:blip r:embed="rId8">
            <a:alphaModFix/>
          </a:blip>
          <a:srcRect b="0" l="0" r="0" t="0"/>
          <a:stretch/>
        </p:blipFill>
        <p:spPr>
          <a:xfrm>
            <a:off x="4572000" y="4795837"/>
            <a:ext cx="1085850" cy="15319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5"/>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041B8E"/>
              </a:buClr>
              <a:buSzPts val="3600"/>
              <a:buFont typeface="Times New Roman"/>
              <a:buNone/>
            </a:pPr>
            <a:r>
              <a:rPr b="1" i="0" lang="en-US" sz="3600" u="none">
                <a:solidFill>
                  <a:srgbClr val="041B8E"/>
                </a:solidFill>
                <a:latin typeface="Times New Roman"/>
                <a:ea typeface="Times New Roman"/>
                <a:cs typeface="Times New Roman"/>
                <a:sym typeface="Times New Roman"/>
              </a:rPr>
              <a:t>Swift/GLAST</a:t>
            </a:r>
            <a:r>
              <a:rPr b="1" i="0" lang="en-US" sz="3600" u="none">
                <a:solidFill>
                  <a:schemeClr val="accent1"/>
                </a:solidFill>
                <a:latin typeface="Times New Roman"/>
                <a:ea typeface="Times New Roman"/>
                <a:cs typeface="Times New Roman"/>
                <a:sym typeface="Times New Roman"/>
              </a:rPr>
              <a:t> </a:t>
            </a:r>
            <a:r>
              <a:rPr b="1" i="0" lang="en-US" sz="3600" u="none">
                <a:solidFill>
                  <a:srgbClr val="041B8E"/>
                </a:solidFill>
                <a:latin typeface="Times New Roman"/>
                <a:ea typeface="Times New Roman"/>
                <a:cs typeface="Times New Roman"/>
                <a:sym typeface="Times New Roman"/>
              </a:rPr>
              <a:t>EPO</a:t>
            </a:r>
            <a:endParaRPr/>
          </a:p>
        </p:txBody>
      </p:sp>
      <p:sp>
        <p:nvSpPr>
          <p:cNvPr id="50" name="Google Shape;50;p5"/>
          <p:cNvSpPr txBox="1"/>
          <p:nvPr>
            <p:ph idx="1" type="body"/>
          </p:nvPr>
        </p:nvSpPr>
        <p:spPr>
          <a:xfrm>
            <a:off x="76200" y="1054100"/>
            <a:ext cx="8915400" cy="53514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2"/>
              </a:buClr>
              <a:buSzPts val="2400"/>
              <a:buFont typeface="Arial"/>
              <a:buChar char="•"/>
            </a:pPr>
            <a:r>
              <a:rPr b="1" i="0" lang="en-US" sz="2400" u="none">
                <a:solidFill>
                  <a:schemeClr val="dk2"/>
                </a:solidFill>
                <a:latin typeface="Arial"/>
                <a:ea typeface="Arial"/>
                <a:cs typeface="Arial"/>
                <a:sym typeface="Arial"/>
              </a:rPr>
              <a:t>Major Program Elements in common:</a:t>
            </a:r>
            <a:endParaRPr/>
          </a:p>
          <a:p>
            <a:pPr indent="-285750" lvl="1" marL="628650" marR="0" rtl="0" algn="l">
              <a:lnSpc>
                <a:spcPct val="90000"/>
              </a:lnSpc>
              <a:spcBef>
                <a:spcPts val="480"/>
              </a:spcBef>
              <a:spcAft>
                <a:spcPts val="0"/>
              </a:spcAft>
              <a:buClr>
                <a:srgbClr val="041B8E"/>
              </a:buClr>
              <a:buSzPts val="2400"/>
              <a:buFont typeface="Arial"/>
              <a:buChar char="-"/>
            </a:pPr>
            <a:r>
              <a:rPr b="0" i="0" lang="en-US" sz="2400" u="none" cap="none" strike="noStrike">
                <a:solidFill>
                  <a:srgbClr val="041B8E"/>
                </a:solidFill>
                <a:latin typeface="Arial"/>
                <a:ea typeface="Arial"/>
                <a:cs typeface="Arial"/>
                <a:sym typeface="Arial"/>
              </a:rPr>
              <a:t>EPO Web Sites – both newly redesigned for LHEA CD</a:t>
            </a:r>
            <a:endParaRPr/>
          </a:p>
          <a:p>
            <a:pPr indent="-228600" lvl="2" marL="971550" marR="0" rtl="0" algn="l">
              <a:lnSpc>
                <a:spcPct val="90000"/>
              </a:lnSpc>
              <a:spcBef>
                <a:spcPts val="480"/>
              </a:spcBef>
              <a:spcAft>
                <a:spcPts val="0"/>
              </a:spcAft>
              <a:buClr>
                <a:srgbClr val="041B8E"/>
              </a:buClr>
              <a:buSzPts val="2400"/>
              <a:buFont typeface="Arial"/>
              <a:buChar char="&gt;"/>
            </a:pPr>
            <a:r>
              <a:rPr b="0" i="0" lang="en-US" sz="2400" u="none" cap="none" strike="noStrike">
                <a:solidFill>
                  <a:srgbClr val="041B8E"/>
                </a:solidFill>
                <a:latin typeface="Arial"/>
                <a:ea typeface="Arial"/>
                <a:cs typeface="Arial"/>
                <a:sym typeface="Arial"/>
              </a:rPr>
              <a:t>http://swift.sonoma.edu</a:t>
            </a:r>
            <a:endParaRPr/>
          </a:p>
          <a:p>
            <a:pPr indent="-228600" lvl="2" marL="971550" marR="0" rtl="0" algn="l">
              <a:lnSpc>
                <a:spcPct val="90000"/>
              </a:lnSpc>
              <a:spcBef>
                <a:spcPts val="480"/>
              </a:spcBef>
              <a:spcAft>
                <a:spcPts val="0"/>
              </a:spcAft>
              <a:buClr>
                <a:srgbClr val="041B8E"/>
              </a:buClr>
              <a:buSzPts val="2400"/>
              <a:buFont typeface="Arial"/>
              <a:buChar char="&gt;"/>
            </a:pPr>
            <a:r>
              <a:rPr b="0" i="0" lang="en-US" sz="2400" u="none" cap="none" strike="noStrike">
                <a:solidFill>
                  <a:srgbClr val="041B8E"/>
                </a:solidFill>
                <a:latin typeface="Arial"/>
                <a:ea typeface="Arial"/>
                <a:cs typeface="Arial"/>
                <a:sym typeface="Arial"/>
              </a:rPr>
              <a:t>http://www-glast.sonoma.edu</a:t>
            </a:r>
            <a:r>
              <a:rPr b="0" i="0" lang="en-US" sz="2400" u="sng" cap="none" strike="noStrike">
                <a:solidFill>
                  <a:srgbClr val="041B8E"/>
                </a:solidFill>
                <a:latin typeface="Arial"/>
                <a:ea typeface="Arial"/>
                <a:cs typeface="Arial"/>
                <a:sym typeface="Arial"/>
                <a:hlinkClick r:id="rId3">
                  <a:extLst>
                    <a:ext uri="{A12FA001-AC4F-418D-AE19-62706E023703}">
                      <ahyp:hlinkClr val="tx"/>
                    </a:ext>
                  </a:extLst>
                </a:hlinkClick>
              </a:rPr>
              <a:t> </a:t>
            </a:r>
            <a:endParaRPr/>
          </a:p>
          <a:p>
            <a:pPr indent="-285750" lvl="1" marL="628650" marR="0" rtl="0" algn="l">
              <a:lnSpc>
                <a:spcPct val="90000"/>
              </a:lnSpc>
              <a:spcBef>
                <a:spcPts val="480"/>
              </a:spcBef>
              <a:spcAft>
                <a:spcPts val="0"/>
              </a:spcAft>
              <a:buClr>
                <a:srgbClr val="041B8E"/>
              </a:buClr>
              <a:buSzPts val="2400"/>
              <a:buFont typeface="Arial"/>
              <a:buChar char="-"/>
            </a:pPr>
            <a:r>
              <a:rPr b="0" i="0" lang="en-US" sz="2400" u="none" cap="none" strike="noStrike">
                <a:solidFill>
                  <a:srgbClr val="041B8E"/>
                </a:solidFill>
                <a:latin typeface="Arial"/>
                <a:ea typeface="Arial"/>
                <a:cs typeface="Arial"/>
                <a:sym typeface="Arial"/>
              </a:rPr>
              <a:t>Monthly NASA Quest WebChats (9 in 00/01)</a:t>
            </a:r>
            <a:endParaRPr/>
          </a:p>
          <a:p>
            <a:pPr indent="-285750" lvl="1" marL="628650" marR="0" rtl="0" algn="l">
              <a:lnSpc>
                <a:spcPct val="90000"/>
              </a:lnSpc>
              <a:spcBef>
                <a:spcPts val="480"/>
              </a:spcBef>
              <a:spcAft>
                <a:spcPts val="0"/>
              </a:spcAft>
              <a:buClr>
                <a:srgbClr val="041B8E"/>
              </a:buClr>
              <a:buSzPts val="2400"/>
              <a:buFont typeface="Arial"/>
              <a:buChar char="-"/>
            </a:pPr>
            <a:r>
              <a:rPr b="0" i="0" lang="en-US" sz="2400" u="none" cap="none" strike="noStrike">
                <a:solidFill>
                  <a:srgbClr val="041B8E"/>
                </a:solidFill>
                <a:latin typeface="Arial"/>
                <a:ea typeface="Arial"/>
                <a:cs typeface="Arial"/>
                <a:sym typeface="Arial"/>
              </a:rPr>
              <a:t>Poster and Teacher’s Guide sets, Manipulatives</a:t>
            </a:r>
            <a:endParaRPr/>
          </a:p>
          <a:p>
            <a:pPr indent="-228600" lvl="2" marL="971550" marR="0" rtl="0" algn="l">
              <a:lnSpc>
                <a:spcPct val="90000"/>
              </a:lnSpc>
              <a:spcBef>
                <a:spcPts val="480"/>
              </a:spcBef>
              <a:spcAft>
                <a:spcPts val="0"/>
              </a:spcAft>
              <a:buClr>
                <a:srgbClr val="041B8E"/>
              </a:buClr>
              <a:buSzPts val="2400"/>
              <a:buFont typeface="Arial"/>
              <a:buChar char="&gt;"/>
            </a:pPr>
            <a:r>
              <a:rPr b="0" i="0" lang="en-US" sz="2400" u="none" cap="none" strike="noStrike">
                <a:solidFill>
                  <a:srgbClr val="041B8E"/>
                </a:solidFill>
                <a:latin typeface="Arial"/>
                <a:ea typeface="Arial"/>
                <a:cs typeface="Arial"/>
                <a:sym typeface="Arial"/>
              </a:rPr>
              <a:t>Swift will focus on concepts (e.g., EM spectrum)</a:t>
            </a:r>
            <a:endParaRPr/>
          </a:p>
          <a:p>
            <a:pPr indent="-228600" lvl="2" marL="971550" marR="0" rtl="0" algn="l">
              <a:lnSpc>
                <a:spcPct val="90000"/>
              </a:lnSpc>
              <a:spcBef>
                <a:spcPts val="480"/>
              </a:spcBef>
              <a:spcAft>
                <a:spcPts val="0"/>
              </a:spcAft>
              <a:buClr>
                <a:srgbClr val="041B8E"/>
              </a:buClr>
              <a:buSzPts val="2400"/>
              <a:buFont typeface="Arial"/>
              <a:buChar char="&gt;"/>
            </a:pPr>
            <a:r>
              <a:rPr b="0" i="0" lang="en-US" sz="2400" u="none" cap="none" strike="noStrike">
                <a:solidFill>
                  <a:srgbClr val="041B8E"/>
                </a:solidFill>
                <a:latin typeface="Arial"/>
                <a:ea typeface="Arial"/>
                <a:cs typeface="Arial"/>
                <a:sym typeface="Arial"/>
              </a:rPr>
              <a:t>GLAST will focus on objects (e.g., AGN)</a:t>
            </a:r>
            <a:endParaRPr/>
          </a:p>
          <a:p>
            <a:pPr indent="-285750" lvl="1" marL="628650" marR="0" rtl="0" algn="l">
              <a:lnSpc>
                <a:spcPct val="90000"/>
              </a:lnSpc>
              <a:spcBef>
                <a:spcPts val="480"/>
              </a:spcBef>
              <a:spcAft>
                <a:spcPts val="0"/>
              </a:spcAft>
              <a:buClr>
                <a:srgbClr val="041B8E"/>
              </a:buClr>
              <a:buSzPts val="2400"/>
              <a:buFont typeface="Arial"/>
              <a:buChar char="-"/>
            </a:pPr>
            <a:r>
              <a:rPr b="0" i="0" lang="en-US" sz="2400" u="none" cap="none" strike="noStrike">
                <a:solidFill>
                  <a:srgbClr val="041B8E"/>
                </a:solidFill>
                <a:latin typeface="Arial"/>
                <a:ea typeface="Arial"/>
                <a:cs typeface="Arial"/>
                <a:sym typeface="Arial"/>
              </a:rPr>
              <a:t>Educator Training at National and Regional Conferences</a:t>
            </a:r>
            <a:endParaRPr/>
          </a:p>
          <a:p>
            <a:pPr indent="-228600" lvl="2" marL="971550" marR="0" rtl="0" algn="l">
              <a:lnSpc>
                <a:spcPct val="90000"/>
              </a:lnSpc>
              <a:spcBef>
                <a:spcPts val="480"/>
              </a:spcBef>
              <a:spcAft>
                <a:spcPts val="0"/>
              </a:spcAft>
              <a:buClr>
                <a:srgbClr val="041B8E"/>
              </a:buClr>
              <a:buSzPts val="2400"/>
              <a:buFont typeface="Arial"/>
              <a:buChar char="&gt;"/>
            </a:pPr>
            <a:r>
              <a:rPr b="0" i="0" lang="en-US" sz="2400" u="none" cap="none" strike="noStrike">
                <a:solidFill>
                  <a:srgbClr val="041B8E"/>
                </a:solidFill>
                <a:latin typeface="Arial"/>
                <a:ea typeface="Arial"/>
                <a:cs typeface="Arial"/>
                <a:sym typeface="Arial"/>
              </a:rPr>
              <a:t>Gamma 2001: sponsored by GLAST - featured Swift materials on EM spectrum</a:t>
            </a:r>
            <a:endParaRPr/>
          </a:p>
          <a:p>
            <a:pPr indent="-228600" lvl="2" marL="971550" marR="0" rtl="0" algn="l">
              <a:lnSpc>
                <a:spcPct val="90000"/>
              </a:lnSpc>
              <a:spcBef>
                <a:spcPts val="480"/>
              </a:spcBef>
              <a:spcAft>
                <a:spcPts val="0"/>
              </a:spcAft>
              <a:buClr>
                <a:srgbClr val="041B8E"/>
              </a:buClr>
              <a:buSzPts val="2400"/>
              <a:buFont typeface="Arial"/>
              <a:buChar char="&gt;"/>
            </a:pPr>
            <a:r>
              <a:rPr b="0" i="0" lang="en-US" sz="2400" u="none" cap="none" strike="noStrike">
                <a:solidFill>
                  <a:srgbClr val="041B8E"/>
                </a:solidFill>
                <a:latin typeface="Arial"/>
                <a:ea typeface="Arial"/>
                <a:cs typeface="Arial"/>
                <a:sym typeface="Arial"/>
              </a:rPr>
              <a:t>NSTA, NCTM, CSTA, CMC, NBSP</a:t>
            </a:r>
            <a:endParaRPr/>
          </a:p>
          <a:p>
            <a:pPr indent="-285750" lvl="1" marL="628650" marR="0" rtl="0" algn="l">
              <a:lnSpc>
                <a:spcPct val="90000"/>
              </a:lnSpc>
              <a:spcBef>
                <a:spcPts val="480"/>
              </a:spcBef>
              <a:spcAft>
                <a:spcPts val="0"/>
              </a:spcAft>
              <a:buClr>
                <a:srgbClr val="041B8E"/>
              </a:buClr>
              <a:buSzPts val="2400"/>
              <a:buFont typeface="Arial"/>
              <a:buChar char="-"/>
            </a:pPr>
            <a:r>
              <a:rPr b="0" i="0" lang="en-US" sz="2400" u="none" cap="none" strike="noStrike">
                <a:solidFill>
                  <a:srgbClr val="041B8E"/>
                </a:solidFill>
                <a:latin typeface="Arial"/>
                <a:ea typeface="Arial"/>
                <a:cs typeface="Arial"/>
                <a:sym typeface="Arial"/>
              </a:rPr>
              <a:t>Independent Assessment by WestEd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6"/>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041B8E"/>
              </a:buClr>
              <a:buSzPts val="3600"/>
              <a:buFont typeface="Times New Roman"/>
              <a:buNone/>
            </a:pPr>
            <a:r>
              <a:rPr b="1" i="0" lang="en-US" sz="3600" u="none">
                <a:solidFill>
                  <a:srgbClr val="041B8E"/>
                </a:solidFill>
                <a:latin typeface="Times New Roman"/>
                <a:ea typeface="Times New Roman"/>
                <a:cs typeface="Times New Roman"/>
                <a:sym typeface="Times New Roman"/>
              </a:rPr>
              <a:t>Swift/GLAST EPO</a:t>
            </a:r>
            <a:endParaRPr/>
          </a:p>
        </p:txBody>
      </p:sp>
      <p:sp>
        <p:nvSpPr>
          <p:cNvPr id="56" name="Google Shape;56;p6"/>
          <p:cNvSpPr txBox="1"/>
          <p:nvPr>
            <p:ph idx="1" type="body"/>
          </p:nvPr>
        </p:nvSpPr>
        <p:spPr>
          <a:xfrm>
            <a:off x="76200" y="1054100"/>
            <a:ext cx="8915400" cy="5092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2800"/>
              <a:buFont typeface="Arial"/>
              <a:buChar char="•"/>
            </a:pPr>
            <a:r>
              <a:rPr b="1" i="0" lang="en-US" sz="2800" u="none">
                <a:solidFill>
                  <a:schemeClr val="dk2"/>
                </a:solidFill>
                <a:latin typeface="Arial"/>
                <a:ea typeface="Arial"/>
                <a:cs typeface="Arial"/>
                <a:sym typeface="Arial"/>
              </a:rPr>
              <a:t>Space Mysteries – a planned series of 6 interactive, web-based modules that teach physical science and math at the high school level – </a:t>
            </a:r>
            <a:r>
              <a:rPr b="1" i="0" lang="en-US" sz="2800" u="sng">
                <a:solidFill>
                  <a:srgbClr val="041B8E"/>
                </a:solidFill>
                <a:latin typeface="Arial"/>
                <a:ea typeface="Arial"/>
                <a:cs typeface="Arial"/>
                <a:sym typeface="Arial"/>
                <a:hlinkClick r:id="rId3">
                  <a:extLst>
                    <a:ext uri="{A12FA001-AC4F-418D-AE19-62706E023703}">
                      <ahyp:hlinkClr val="tx"/>
                    </a:ext>
                  </a:extLst>
                </a:hlinkClick>
              </a:rPr>
              <a:t>http://mystery.sonoma.edu</a:t>
            </a:r>
            <a:endParaRPr/>
          </a:p>
          <a:p>
            <a:pPr indent="-228600" lvl="0" marL="228600" marR="0" rtl="0" algn="l">
              <a:lnSpc>
                <a:spcPct val="100000"/>
              </a:lnSpc>
              <a:spcBef>
                <a:spcPts val="560"/>
              </a:spcBef>
              <a:spcAft>
                <a:spcPts val="0"/>
              </a:spcAft>
              <a:buClr>
                <a:schemeClr val="dk2"/>
              </a:buClr>
              <a:buSzPts val="2800"/>
              <a:buFont typeface="Arial"/>
              <a:buChar char="•"/>
            </a:pPr>
            <a:r>
              <a:rPr b="1" i="0" lang="en-US" sz="2800" u="none">
                <a:solidFill>
                  <a:schemeClr val="dk2"/>
                </a:solidFill>
                <a:latin typeface="Arial"/>
                <a:ea typeface="Arial"/>
                <a:cs typeface="Arial"/>
                <a:sym typeface="Arial"/>
              </a:rPr>
              <a:t>Three more modules will be developed by</a:t>
            </a:r>
            <a:endParaRPr/>
          </a:p>
          <a:p>
            <a:pPr indent="-228600" lvl="0" marL="228600" marR="0" rtl="0" algn="l">
              <a:lnSpc>
                <a:spcPct val="100000"/>
              </a:lnSpc>
              <a:spcBef>
                <a:spcPts val="560"/>
              </a:spcBef>
              <a:spcAft>
                <a:spcPts val="0"/>
              </a:spcAft>
              <a:buClr>
                <a:schemeClr val="dk2"/>
              </a:buClr>
              <a:buSzPts val="2800"/>
              <a:buFont typeface="Arial"/>
              <a:buNone/>
            </a:pPr>
            <a:r>
              <a:rPr b="1" i="0" lang="en-US" sz="2800" u="none">
                <a:solidFill>
                  <a:schemeClr val="dk2"/>
                </a:solidFill>
                <a:latin typeface="Arial"/>
                <a:ea typeface="Arial"/>
                <a:cs typeface="Arial"/>
                <a:sym typeface="Arial"/>
              </a:rPr>
              <a:t> Swift and GLAST in 2003-2005</a:t>
            </a:r>
            <a:endParaRPr/>
          </a:p>
          <a:p>
            <a:pPr indent="-228600" lvl="0" marL="228600" marR="0" rtl="0" algn="l">
              <a:lnSpc>
                <a:spcPct val="100000"/>
              </a:lnSpc>
              <a:spcBef>
                <a:spcPts val="560"/>
              </a:spcBef>
              <a:spcAft>
                <a:spcPts val="0"/>
              </a:spcAft>
              <a:buClr>
                <a:schemeClr val="accent1"/>
              </a:buClr>
              <a:buSzPts val="2800"/>
              <a:buFont typeface="Arial"/>
              <a:buNone/>
            </a:pPr>
            <a:r>
              <a:rPr b="1" i="0" lang="en-US" sz="2800" u="none">
                <a:solidFill>
                  <a:schemeClr val="accent1"/>
                </a:solidFill>
                <a:latin typeface="Arial"/>
                <a:ea typeface="Arial"/>
                <a:cs typeface="Arial"/>
                <a:sym typeface="Arial"/>
              </a:rPr>
              <a:t> </a:t>
            </a:r>
            <a:endParaRPr/>
          </a:p>
          <a:p>
            <a:pPr indent="-50800" lvl="0" marL="228600" marR="0" rtl="0" algn="l">
              <a:lnSpc>
                <a:spcPct val="100000"/>
              </a:lnSpc>
              <a:spcBef>
                <a:spcPts val="560"/>
              </a:spcBef>
              <a:spcAft>
                <a:spcPts val="0"/>
              </a:spcAft>
              <a:buClr>
                <a:schemeClr val="dk2"/>
              </a:buClr>
              <a:buSzPts val="2800"/>
              <a:buFont typeface="Arial"/>
              <a:buNone/>
            </a:pPr>
            <a:r>
              <a:t/>
            </a:r>
            <a:endParaRPr b="1" i="0" sz="2800" u="none">
              <a:solidFill>
                <a:schemeClr val="accent1"/>
              </a:solidFill>
              <a:latin typeface="Arial"/>
              <a:ea typeface="Arial"/>
              <a:cs typeface="Arial"/>
              <a:sym typeface="Arial"/>
            </a:endParaRPr>
          </a:p>
        </p:txBody>
      </p:sp>
      <p:pic>
        <p:nvPicPr>
          <p:cNvPr id="57" name="Google Shape;57;p6"/>
          <p:cNvPicPr preferRelativeResize="0"/>
          <p:nvPr/>
        </p:nvPicPr>
        <p:blipFill rotWithShape="1">
          <a:blip r:embed="rId4">
            <a:alphaModFix/>
          </a:blip>
          <a:srcRect b="0" l="0" r="0" t="0"/>
          <a:stretch/>
        </p:blipFill>
        <p:spPr>
          <a:xfrm>
            <a:off x="5149850" y="4049712"/>
            <a:ext cx="3543300" cy="2206625"/>
          </a:xfrm>
          <a:prstGeom prst="rect">
            <a:avLst/>
          </a:prstGeom>
          <a:noFill/>
          <a:ln>
            <a:noFill/>
          </a:ln>
        </p:spPr>
      </p:pic>
      <p:sp>
        <p:nvSpPr>
          <p:cNvPr id="58" name="Google Shape;58;p6"/>
          <p:cNvSpPr txBox="1"/>
          <p:nvPr/>
        </p:nvSpPr>
        <p:spPr>
          <a:xfrm>
            <a:off x="369887" y="4189412"/>
            <a:ext cx="4430712" cy="1927225"/>
          </a:xfrm>
          <a:prstGeom prst="rect">
            <a:avLst/>
          </a:prstGeom>
          <a:noFill/>
          <a:ln cap="flat" cmpd="sng" w="9525">
            <a:solidFill>
              <a:srgbClr val="CC3300"/>
            </a:solidFill>
            <a:prstDash val="solid"/>
            <a:miter lim="800000"/>
            <a:headEnd len="sm" w="sm" type="none"/>
            <a:tailEnd len="sm" w="sm" type="none"/>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41B8E"/>
              </a:buClr>
              <a:buSzPts val="2400"/>
              <a:buFont typeface="Tahoma"/>
              <a:buChar char="•"/>
            </a:pPr>
            <a:r>
              <a:rPr b="0" i="0" lang="en-US" sz="2400" u="none">
                <a:solidFill>
                  <a:srgbClr val="041B8E"/>
                </a:solidFill>
                <a:latin typeface="Tahoma"/>
                <a:ea typeface="Tahoma"/>
                <a:cs typeface="Tahoma"/>
                <a:sym typeface="Tahoma"/>
              </a:rPr>
              <a:t> Alien Bandstand – try it!</a:t>
            </a:r>
            <a:endParaRPr/>
          </a:p>
          <a:p>
            <a:pPr indent="-152400" lvl="0" marL="0" marR="0" rtl="0" algn="l">
              <a:lnSpc>
                <a:spcPct val="100000"/>
              </a:lnSpc>
              <a:spcBef>
                <a:spcPts val="1200"/>
              </a:spcBef>
              <a:spcAft>
                <a:spcPts val="0"/>
              </a:spcAft>
              <a:buClr>
                <a:srgbClr val="041B8E"/>
              </a:buClr>
              <a:buSzPts val="2400"/>
              <a:buFont typeface="Tahoma"/>
              <a:buChar char="•"/>
            </a:pPr>
            <a:r>
              <a:rPr b="0" i="0" lang="en-US" sz="2400" u="none">
                <a:solidFill>
                  <a:srgbClr val="041B8E"/>
                </a:solidFill>
                <a:latin typeface="Tahoma"/>
                <a:ea typeface="Tahoma"/>
                <a:cs typeface="Tahoma"/>
                <a:sym typeface="Tahoma"/>
              </a:rPr>
              <a:t> Escape from the Doomed Planet – coming soon</a:t>
            </a:r>
            <a:endParaRPr/>
          </a:p>
          <a:p>
            <a:pPr indent="-152400" lvl="0" marL="0" marR="0" rtl="0" algn="l">
              <a:lnSpc>
                <a:spcPct val="100000"/>
              </a:lnSpc>
              <a:spcBef>
                <a:spcPts val="1200"/>
              </a:spcBef>
              <a:spcAft>
                <a:spcPts val="0"/>
              </a:spcAft>
              <a:buClr>
                <a:srgbClr val="041B8E"/>
              </a:buClr>
              <a:buSzPts val="2400"/>
              <a:buFont typeface="Tahoma"/>
              <a:buChar char="•"/>
            </a:pPr>
            <a:r>
              <a:rPr b="0" i="0" lang="en-US" sz="2400" u="none">
                <a:solidFill>
                  <a:srgbClr val="041B8E"/>
                </a:solidFill>
                <a:latin typeface="Tahoma"/>
                <a:ea typeface="Tahoma"/>
                <a:cs typeface="Tahoma"/>
                <a:sym typeface="Tahoma"/>
              </a:rPr>
              <a:t> Star Market Scandal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7"/>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GLAST Unique Program Elements</a:t>
            </a:r>
            <a:endParaRPr/>
          </a:p>
        </p:txBody>
      </p:sp>
      <p:sp>
        <p:nvSpPr>
          <p:cNvPr id="64" name="Google Shape;64;p7"/>
          <p:cNvSpPr txBox="1"/>
          <p:nvPr>
            <p:ph idx="1" type="body"/>
          </p:nvPr>
        </p:nvSpPr>
        <p:spPr>
          <a:xfrm>
            <a:off x="76200" y="1054100"/>
            <a:ext cx="8809037" cy="52768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2"/>
              </a:buClr>
              <a:buSzPts val="2400"/>
              <a:buFont typeface="Arial"/>
              <a:buChar char="•"/>
            </a:pPr>
            <a:r>
              <a:rPr b="1" i="0" lang="en-US" sz="2400" u="none">
                <a:solidFill>
                  <a:schemeClr val="dk2"/>
                </a:solidFill>
                <a:latin typeface="Arial"/>
                <a:ea typeface="Arial"/>
                <a:cs typeface="Arial"/>
                <a:sym typeface="Arial"/>
              </a:rPr>
              <a:t>PBS Television Special with Tom Lucas Productions </a:t>
            </a:r>
            <a:endParaRPr/>
          </a:p>
          <a:p>
            <a:pPr indent="-228600" lvl="0" marL="228600" marR="0" rtl="0" algn="l">
              <a:lnSpc>
                <a:spcPct val="100000"/>
              </a:lnSpc>
              <a:spcBef>
                <a:spcPts val="480"/>
              </a:spcBef>
              <a:spcAft>
                <a:spcPts val="0"/>
              </a:spcAft>
              <a:buClr>
                <a:schemeClr val="dk2"/>
              </a:buClr>
              <a:buSzPts val="2400"/>
              <a:buFont typeface="Arial"/>
              <a:buChar char="•"/>
            </a:pPr>
            <a:r>
              <a:rPr b="1" i="0" lang="en-US" sz="2400" u="none">
                <a:solidFill>
                  <a:schemeClr val="dk2"/>
                </a:solidFill>
                <a:latin typeface="Arial"/>
                <a:ea typeface="Arial"/>
                <a:cs typeface="Arial"/>
                <a:sym typeface="Arial"/>
              </a:rPr>
              <a:t>Telescope Network</a:t>
            </a:r>
            <a:endParaRPr/>
          </a:p>
          <a:p>
            <a:pPr indent="-285750" lvl="1" marL="628650" marR="0" rtl="0" algn="l">
              <a:lnSpc>
                <a:spcPct val="100000"/>
              </a:lnSpc>
              <a:spcBef>
                <a:spcPts val="480"/>
              </a:spcBef>
              <a:spcAft>
                <a:spcPts val="0"/>
              </a:spcAft>
              <a:buClr>
                <a:srgbClr val="043968"/>
              </a:buClr>
              <a:buSzPts val="2400"/>
              <a:buFont typeface="Arial"/>
              <a:buChar char="-"/>
            </a:pPr>
            <a:r>
              <a:rPr b="0" i="0" lang="en-US" sz="2400" u="none" cap="none" strike="noStrike">
                <a:solidFill>
                  <a:srgbClr val="043968"/>
                </a:solidFill>
                <a:latin typeface="Arial"/>
                <a:ea typeface="Arial"/>
                <a:cs typeface="Arial"/>
                <a:sym typeface="Arial"/>
              </a:rPr>
              <a:t>High schools and amateurs </a:t>
            </a:r>
            <a:endParaRPr/>
          </a:p>
          <a:p>
            <a:pPr indent="-285750" lvl="1" marL="628650" marR="0" rtl="0" algn="l">
              <a:lnSpc>
                <a:spcPct val="100000"/>
              </a:lnSpc>
              <a:spcBef>
                <a:spcPts val="480"/>
              </a:spcBef>
              <a:spcAft>
                <a:spcPts val="0"/>
              </a:spcAft>
              <a:buClr>
                <a:srgbClr val="043968"/>
              </a:buClr>
              <a:buSzPts val="2400"/>
              <a:buFont typeface="Arial"/>
              <a:buChar char="-"/>
            </a:pPr>
            <a:r>
              <a:rPr b="0" i="0" lang="en-US" sz="2400" u="none" cap="none" strike="noStrike">
                <a:solidFill>
                  <a:srgbClr val="043968"/>
                </a:solidFill>
                <a:latin typeface="Arial"/>
                <a:ea typeface="Arial"/>
                <a:cs typeface="Arial"/>
                <a:sym typeface="Arial"/>
              </a:rPr>
              <a:t>Will observe GRBs and AGNs</a:t>
            </a:r>
            <a:endParaRPr/>
          </a:p>
          <a:p>
            <a:pPr indent="-228600" lvl="0" marL="228600" marR="0" rtl="0" algn="l">
              <a:lnSpc>
                <a:spcPct val="100000"/>
              </a:lnSpc>
              <a:spcBef>
                <a:spcPts val="480"/>
              </a:spcBef>
              <a:spcAft>
                <a:spcPts val="0"/>
              </a:spcAft>
              <a:buClr>
                <a:schemeClr val="dk2"/>
              </a:buClr>
              <a:buSzPts val="2400"/>
              <a:buFont typeface="Arial"/>
              <a:buChar char="•"/>
            </a:pPr>
            <a:r>
              <a:rPr b="1" i="0" lang="en-US" sz="2400" u="none">
                <a:solidFill>
                  <a:schemeClr val="dk2"/>
                </a:solidFill>
                <a:latin typeface="Arial"/>
                <a:ea typeface="Arial"/>
                <a:cs typeface="Arial"/>
                <a:sym typeface="Arial"/>
              </a:rPr>
              <a:t>SLAC Virtual Visitor’s Center </a:t>
            </a:r>
            <a:endParaRPr/>
          </a:p>
          <a:p>
            <a:pPr indent="-285750" lvl="1" marL="628650" marR="0" rtl="0" algn="l">
              <a:lnSpc>
                <a:spcPct val="100000"/>
              </a:lnSpc>
              <a:spcBef>
                <a:spcPts val="480"/>
              </a:spcBef>
              <a:spcAft>
                <a:spcPts val="0"/>
              </a:spcAft>
              <a:buClr>
                <a:srgbClr val="043968"/>
              </a:buClr>
              <a:buSzPts val="2400"/>
              <a:buFont typeface="Arial"/>
              <a:buChar char="-"/>
            </a:pPr>
            <a:r>
              <a:rPr b="0" i="0" lang="en-US" sz="2400" u="none" cap="none" strike="noStrike">
                <a:solidFill>
                  <a:srgbClr val="043968"/>
                </a:solidFill>
                <a:latin typeface="Arial"/>
                <a:ea typeface="Arial"/>
                <a:cs typeface="Arial"/>
                <a:sym typeface="Arial"/>
              </a:rPr>
              <a:t>Web site upgrade</a:t>
            </a:r>
            <a:endParaRPr/>
          </a:p>
          <a:p>
            <a:pPr indent="-285750" lvl="1" marL="628650" marR="0" rtl="0" algn="l">
              <a:lnSpc>
                <a:spcPct val="100000"/>
              </a:lnSpc>
              <a:spcBef>
                <a:spcPts val="480"/>
              </a:spcBef>
              <a:spcAft>
                <a:spcPts val="0"/>
              </a:spcAft>
              <a:buClr>
                <a:srgbClr val="043968"/>
              </a:buClr>
              <a:buSzPts val="2400"/>
              <a:buFont typeface="Arial"/>
              <a:buChar char="-"/>
            </a:pPr>
            <a:r>
              <a:rPr b="0" i="0" lang="en-US" sz="2400" u="none" cap="none" strike="noStrike">
                <a:solidFill>
                  <a:srgbClr val="043968"/>
                </a:solidFill>
                <a:latin typeface="Arial"/>
                <a:ea typeface="Arial"/>
                <a:cs typeface="Arial"/>
                <a:sym typeface="Arial"/>
              </a:rPr>
              <a:t>Gamma-ray detector interactive pages</a:t>
            </a:r>
            <a:endParaRPr/>
          </a:p>
          <a:p>
            <a:pPr indent="-228600" lvl="0" marL="228600" marR="0" rtl="0" algn="l">
              <a:lnSpc>
                <a:spcPct val="100000"/>
              </a:lnSpc>
              <a:spcBef>
                <a:spcPts val="480"/>
              </a:spcBef>
              <a:spcAft>
                <a:spcPts val="0"/>
              </a:spcAft>
              <a:buClr>
                <a:schemeClr val="dk2"/>
              </a:buClr>
              <a:buSzPts val="2400"/>
              <a:buFont typeface="Arial"/>
              <a:buChar char="•"/>
            </a:pPr>
            <a:r>
              <a:rPr b="1" i="0" lang="en-US" sz="2400" u="none">
                <a:solidFill>
                  <a:schemeClr val="dk2"/>
                </a:solidFill>
                <a:latin typeface="Arial"/>
                <a:ea typeface="Arial"/>
                <a:cs typeface="Arial"/>
                <a:sym typeface="Arial"/>
              </a:rPr>
              <a:t>TOPS Science Printed Lesson Plans and Activities</a:t>
            </a:r>
            <a:endParaRPr/>
          </a:p>
          <a:p>
            <a:pPr indent="-228600" lvl="0" marL="228600" marR="0" rtl="0" algn="l">
              <a:lnSpc>
                <a:spcPct val="100000"/>
              </a:lnSpc>
              <a:spcBef>
                <a:spcPts val="480"/>
              </a:spcBef>
              <a:spcAft>
                <a:spcPts val="0"/>
              </a:spcAft>
              <a:buClr>
                <a:schemeClr val="dk2"/>
              </a:buClr>
              <a:buSzPts val="2400"/>
              <a:buFont typeface="Arial"/>
              <a:buChar char="•"/>
            </a:pPr>
            <a:r>
              <a:rPr b="1" i="0" lang="en-US" sz="2400" u="none">
                <a:solidFill>
                  <a:schemeClr val="dk2"/>
                </a:solidFill>
                <a:latin typeface="Arial"/>
                <a:ea typeface="Arial"/>
                <a:cs typeface="Arial"/>
                <a:sym typeface="Arial"/>
              </a:rPr>
              <a:t>GLAST Ambassadors Program</a:t>
            </a:r>
            <a:endParaRPr/>
          </a:p>
          <a:p>
            <a:pPr indent="-285750" lvl="1" marL="628650" marR="0" rtl="0" algn="l">
              <a:lnSpc>
                <a:spcPct val="100000"/>
              </a:lnSpc>
              <a:spcBef>
                <a:spcPts val="480"/>
              </a:spcBef>
              <a:spcAft>
                <a:spcPts val="0"/>
              </a:spcAft>
              <a:buClr>
                <a:srgbClr val="043968"/>
              </a:buClr>
              <a:buSzPts val="2400"/>
              <a:buFont typeface="Arial"/>
              <a:buChar char="-"/>
            </a:pPr>
            <a:r>
              <a:rPr b="0" i="0" lang="en-US" sz="2400" u="none" cap="none" strike="noStrike">
                <a:solidFill>
                  <a:srgbClr val="043968"/>
                </a:solidFill>
                <a:latin typeface="Arial"/>
                <a:ea typeface="Arial"/>
                <a:cs typeface="Arial"/>
                <a:sym typeface="Arial"/>
              </a:rPr>
              <a:t>5🡪10 educators who will help develop, test and disseminate material</a:t>
            </a:r>
            <a:endParaRPr/>
          </a:p>
        </p:txBody>
      </p:sp>
      <p:sp>
        <p:nvSpPr>
          <p:cNvPr id="65" name="Google Shape;65;p7"/>
          <p:cNvSpPr/>
          <p:nvPr/>
        </p:nvSpPr>
        <p:spPr>
          <a:xfrm>
            <a:off x="938212" y="3136900"/>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66" name="Google Shape;66;p7"/>
          <p:cNvPicPr preferRelativeResize="0"/>
          <p:nvPr/>
        </p:nvPicPr>
        <p:blipFill rotWithShape="1">
          <a:blip r:embed="rId3">
            <a:alphaModFix/>
          </a:blip>
          <a:srcRect b="0" l="0" r="0" t="0"/>
          <a:stretch/>
        </p:blipFill>
        <p:spPr>
          <a:xfrm>
            <a:off x="5470525" y="2522537"/>
            <a:ext cx="2722562" cy="1812925"/>
          </a:xfrm>
          <a:prstGeom prst="rect">
            <a:avLst/>
          </a:prstGeom>
          <a:noFill/>
          <a:ln cap="flat" cmpd="sng" w="9525">
            <a:solidFill>
              <a:srgbClr val="990000"/>
            </a:solidFill>
            <a:prstDash val="solid"/>
            <a:miter lim="800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8"/>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SLAC Virtual Visitor’s Center</a:t>
            </a:r>
            <a:endParaRPr/>
          </a:p>
        </p:txBody>
      </p:sp>
      <p:grpSp>
        <p:nvGrpSpPr>
          <p:cNvPr id="72" name="Google Shape;72;p8"/>
          <p:cNvGrpSpPr/>
          <p:nvPr/>
        </p:nvGrpSpPr>
        <p:grpSpPr>
          <a:xfrm>
            <a:off x="709612" y="903287"/>
            <a:ext cx="6865937" cy="5051425"/>
            <a:chOff x="361" y="838"/>
            <a:chExt cx="4325" cy="3230"/>
          </a:xfrm>
        </p:grpSpPr>
        <p:pic>
          <p:nvPicPr>
            <p:cNvPr descr="SLAC Virtual Visitor Center Home" id="73" name="Google Shape;73;p8"/>
            <p:cNvPicPr preferRelativeResize="0"/>
            <p:nvPr/>
          </p:nvPicPr>
          <p:blipFill rotWithShape="1">
            <a:blip r:embed="rId3">
              <a:alphaModFix/>
            </a:blip>
            <a:srcRect b="30982" l="0" r="0" t="0"/>
            <a:stretch/>
          </p:blipFill>
          <p:spPr>
            <a:xfrm>
              <a:off x="361" y="838"/>
              <a:ext cx="814" cy="3230"/>
            </a:xfrm>
            <a:prstGeom prst="rect">
              <a:avLst/>
            </a:prstGeom>
            <a:noFill/>
            <a:ln>
              <a:noFill/>
            </a:ln>
          </p:spPr>
        </p:pic>
        <p:pic>
          <p:nvPicPr>
            <p:cNvPr id="74" name="Google Shape;74;p8"/>
            <p:cNvPicPr preferRelativeResize="0"/>
            <p:nvPr/>
          </p:nvPicPr>
          <p:blipFill rotWithShape="1">
            <a:blip r:embed="rId4">
              <a:alphaModFix/>
            </a:blip>
            <a:srcRect b="0" l="0" r="0" t="0"/>
            <a:stretch/>
          </p:blipFill>
          <p:spPr>
            <a:xfrm>
              <a:off x="1266" y="886"/>
              <a:ext cx="3420" cy="821"/>
            </a:xfrm>
            <a:prstGeom prst="rect">
              <a:avLst/>
            </a:prstGeom>
            <a:noFill/>
            <a:ln>
              <a:noFill/>
            </a:ln>
          </p:spPr>
        </p:pic>
      </p:grpSp>
      <p:grpSp>
        <p:nvGrpSpPr>
          <p:cNvPr id="75" name="Google Shape;75;p8"/>
          <p:cNvGrpSpPr/>
          <p:nvPr/>
        </p:nvGrpSpPr>
        <p:grpSpPr>
          <a:xfrm>
            <a:off x="2370137" y="2903537"/>
            <a:ext cx="5165725" cy="2001837"/>
            <a:chOff x="1253" y="2059"/>
            <a:chExt cx="3254" cy="1261"/>
          </a:xfrm>
        </p:grpSpPr>
        <p:pic>
          <p:nvPicPr>
            <p:cNvPr descr="Explore the SLAC Virtual Visitor Center" id="76" name="Google Shape;76;p8"/>
            <p:cNvPicPr preferRelativeResize="0"/>
            <p:nvPr/>
          </p:nvPicPr>
          <p:blipFill rotWithShape="1">
            <a:blip r:embed="rId5">
              <a:alphaModFix/>
            </a:blip>
            <a:srcRect b="0" l="0" r="0" t="0"/>
            <a:stretch/>
          </p:blipFill>
          <p:spPr>
            <a:xfrm>
              <a:off x="1253" y="2059"/>
              <a:ext cx="3254" cy="202"/>
            </a:xfrm>
            <a:prstGeom prst="rect">
              <a:avLst/>
            </a:prstGeom>
            <a:noFill/>
            <a:ln>
              <a:noFill/>
            </a:ln>
          </p:spPr>
        </p:pic>
        <p:pic>
          <p:nvPicPr>
            <p:cNvPr descr="Detectors" id="77" name="Google Shape;77;p8"/>
            <p:cNvPicPr preferRelativeResize="0"/>
            <p:nvPr/>
          </p:nvPicPr>
          <p:blipFill rotWithShape="1">
            <a:blip r:embed="rId6">
              <a:alphaModFix/>
            </a:blip>
            <a:srcRect b="0" l="0" r="0" t="0"/>
            <a:stretch/>
          </p:blipFill>
          <p:spPr>
            <a:xfrm>
              <a:off x="1523" y="2499"/>
              <a:ext cx="814" cy="821"/>
            </a:xfrm>
            <a:prstGeom prst="rect">
              <a:avLst/>
            </a:prstGeom>
            <a:noFill/>
            <a:ln>
              <a:noFill/>
            </a:ln>
          </p:spPr>
        </p:pic>
        <p:pic>
          <p:nvPicPr>
            <p:cNvPr descr="Experiments" id="78" name="Google Shape;78;p8"/>
            <p:cNvPicPr preferRelativeResize="0"/>
            <p:nvPr/>
          </p:nvPicPr>
          <p:blipFill rotWithShape="1">
            <a:blip r:embed="rId7">
              <a:alphaModFix/>
            </a:blip>
            <a:srcRect b="0" l="0" r="0" t="0"/>
            <a:stretch/>
          </p:blipFill>
          <p:spPr>
            <a:xfrm>
              <a:off x="2972" y="2498"/>
              <a:ext cx="814" cy="821"/>
            </a:xfrm>
            <a:prstGeom prst="rect">
              <a:avLst/>
            </a:prstGeom>
            <a:noFill/>
            <a:ln>
              <a:noFill/>
            </a:ln>
          </p:spPr>
        </p:pic>
      </p:grpSp>
      <p:sp>
        <p:nvSpPr>
          <p:cNvPr id="79" name="Google Shape;79;p8"/>
          <p:cNvSpPr txBox="1"/>
          <p:nvPr/>
        </p:nvSpPr>
        <p:spPr>
          <a:xfrm>
            <a:off x="2092325" y="5295900"/>
            <a:ext cx="64214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2400"/>
              <a:buFont typeface="Tahoma"/>
              <a:buNone/>
            </a:pPr>
            <a:r>
              <a:rPr b="0" i="0" lang="en-US" sz="2400" u="none">
                <a:solidFill>
                  <a:srgbClr val="CC3300"/>
                </a:solidFill>
                <a:latin typeface="Tahoma"/>
                <a:ea typeface="Tahoma"/>
                <a:cs typeface="Tahoma"/>
                <a:sym typeface="Tahoma"/>
              </a:rPr>
              <a:t>http://www2.slac.stanford.edu/vvc/home.html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9"/>
          <p:cNvSpPr txBox="1"/>
          <p:nvPr>
            <p:ph type="title"/>
          </p:nvPr>
        </p:nvSpPr>
        <p:spPr>
          <a:xfrm>
            <a:off x="1695450" y="315912"/>
            <a:ext cx="7223125" cy="428625"/>
          </a:xfrm>
          <a:prstGeom prst="rect">
            <a:avLst/>
          </a:prstGeom>
          <a:noFill/>
          <a:ln>
            <a:noFill/>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rgbClr val="D60D0D"/>
              </a:buClr>
              <a:buSzPts val="2800"/>
              <a:buFont typeface="Times New Roman"/>
              <a:buNone/>
            </a:pPr>
            <a:r>
              <a:rPr b="1" i="0" lang="en-US" sz="2800" u="none">
                <a:solidFill>
                  <a:srgbClr val="D60D0D"/>
                </a:solidFill>
                <a:latin typeface="Times New Roman"/>
                <a:ea typeface="Times New Roman"/>
                <a:cs typeface="Times New Roman"/>
                <a:sym typeface="Times New Roman"/>
              </a:rPr>
              <a:t>TOPS Learning Systems, Inc.</a:t>
            </a:r>
            <a:endParaRPr/>
          </a:p>
        </p:txBody>
      </p:sp>
      <p:grpSp>
        <p:nvGrpSpPr>
          <p:cNvPr id="85" name="Google Shape;85;p9"/>
          <p:cNvGrpSpPr/>
          <p:nvPr/>
        </p:nvGrpSpPr>
        <p:grpSpPr>
          <a:xfrm>
            <a:off x="442912" y="1309687"/>
            <a:ext cx="3165475" cy="5548312"/>
            <a:chOff x="279" y="825"/>
            <a:chExt cx="1994" cy="3495"/>
          </a:xfrm>
        </p:grpSpPr>
        <p:pic>
          <p:nvPicPr>
            <p:cNvPr descr="peoplets.gif" id="86" name="Google Shape;86;p9"/>
            <p:cNvPicPr preferRelativeResize="0"/>
            <p:nvPr/>
          </p:nvPicPr>
          <p:blipFill rotWithShape="1">
            <a:blip r:embed="rId3">
              <a:alphaModFix/>
            </a:blip>
            <a:srcRect b="0" l="0" r="0" t="0"/>
            <a:stretch/>
          </p:blipFill>
          <p:spPr>
            <a:xfrm>
              <a:off x="279" y="825"/>
              <a:ext cx="1994" cy="1152"/>
            </a:xfrm>
            <a:prstGeom prst="rect">
              <a:avLst/>
            </a:prstGeom>
            <a:noFill/>
            <a:ln>
              <a:noFill/>
            </a:ln>
          </p:spPr>
        </p:pic>
        <p:sp>
          <p:nvSpPr>
            <p:cNvPr id="87" name="Google Shape;87;p9"/>
            <p:cNvSpPr txBox="1"/>
            <p:nvPr/>
          </p:nvSpPr>
          <p:spPr>
            <a:xfrm>
              <a:off x="365" y="2099"/>
              <a:ext cx="1882" cy="2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a:buNone/>
              </a:pPr>
              <a:r>
                <a:rPr b="0" i="0" lang="en-US" sz="1800" u="none">
                  <a:solidFill>
                    <a:schemeClr val="dk1"/>
                  </a:solidFill>
                  <a:latin typeface="Times"/>
                  <a:ea typeface="Times"/>
                  <a:cs typeface="Times"/>
                  <a:sym typeface="Times"/>
                </a:rPr>
                <a:t>These are fun-loving folk of no particular age, race, political affiliation, or size. Because they are clever and brave, can change sizes and defy gravity, we let them demonstrate the "how to's" in all the books we publish. Their purpose in life is to help young people achieve success one step at a time.</a:t>
              </a:r>
              <a:endParaRPr/>
            </a:p>
            <a:p>
              <a:pPr indent="0" lvl="0" marL="0" marR="0" rtl="0" algn="l">
                <a:lnSpc>
                  <a:spcPct val="100000"/>
                </a:lnSpc>
                <a:spcBef>
                  <a:spcPts val="0"/>
                </a:spcBef>
                <a:spcAft>
                  <a:spcPts val="0"/>
                </a:spcAft>
                <a:buNone/>
              </a:pPr>
              <a:r>
                <a:t/>
              </a:r>
              <a:endParaRPr b="0" i="0" sz="1800" u="none">
                <a:solidFill>
                  <a:schemeClr val="dk1"/>
                </a:solidFill>
                <a:latin typeface="Times"/>
                <a:ea typeface="Times"/>
                <a:cs typeface="Times"/>
                <a:sym typeface="Times"/>
              </a:endParaRPr>
            </a:p>
          </p:txBody>
        </p:sp>
      </p:grpSp>
      <p:pic>
        <p:nvPicPr>
          <p:cNvPr id="88" name="Google Shape;88;p9"/>
          <p:cNvPicPr preferRelativeResize="0"/>
          <p:nvPr/>
        </p:nvPicPr>
        <p:blipFill rotWithShape="1">
          <a:blip r:embed="rId4">
            <a:alphaModFix/>
          </a:blip>
          <a:srcRect b="1474" l="0" r="0" t="1199"/>
          <a:stretch/>
        </p:blipFill>
        <p:spPr>
          <a:xfrm>
            <a:off x="4422775" y="1169987"/>
            <a:ext cx="3987800" cy="50244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titled 1">
  <a:themeElements>
    <a:clrScheme name="untitled 1">
      <a:dk1>
        <a:srgbClr val="000000"/>
      </a:dk1>
      <a:lt1>
        <a:srgbClr val="FFFFFF"/>
      </a:lt1>
      <a:dk2>
        <a:srgbClr val="000000"/>
      </a:dk2>
      <a:lt2>
        <a:srgbClr val="919191"/>
      </a:lt2>
      <a:accent1>
        <a:srgbClr val="618FFD"/>
      </a:accent1>
      <a:accent2>
        <a:srgbClr val="00AE00"/>
      </a:accent2>
      <a:accent3>
        <a:srgbClr val="FFFFFF"/>
      </a:accent3>
      <a:accent4>
        <a:srgbClr val="618FFD"/>
      </a:accent4>
      <a:accent5>
        <a:srgbClr val="00AE00"/>
      </a:accent5>
      <a:accent6>
        <a:srgbClr val="FFFFFF"/>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