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7038975" cy="91852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703875" y="4363000"/>
            <a:ext cx="5631175" cy="413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:notes"/>
          <p:cNvSpPr/>
          <p:nvPr>
            <p:ph idx="2" type="sldImg"/>
          </p:nvPr>
        </p:nvSpPr>
        <p:spPr>
          <a:xfrm>
            <a:off x="1173375" y="688875"/>
            <a:ext cx="4692875" cy="3444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39000" y="228600"/>
            <a:ext cx="1693862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601662" y="1116012"/>
            <a:ext cx="7999412" cy="0"/>
          </a:xfrm>
          <a:prstGeom prst="straightConnector1">
            <a:avLst/>
          </a:prstGeom>
          <a:noFill/>
          <a:ln cap="flat" cmpd="tri" w="76200">
            <a:solidFill>
              <a:srgbClr val="0099CC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1593903" dist="85194">
              <a:schemeClr val="accent2"/>
            </a:outerShdw>
          </a:effectLst>
        </p:spPr>
      </p:cxnSp>
      <p:cxnSp>
        <p:nvCxnSpPr>
          <p:cNvPr id="9" name="Google Shape;9;p1"/>
          <p:cNvCxnSpPr/>
          <p:nvPr/>
        </p:nvCxnSpPr>
        <p:spPr>
          <a:xfrm>
            <a:off x="725487" y="6284912"/>
            <a:ext cx="7389812" cy="0"/>
          </a:xfrm>
          <a:prstGeom prst="straightConnector1">
            <a:avLst/>
          </a:prstGeom>
          <a:noFill/>
          <a:ln cap="flat" cmpd="tri" w="76200">
            <a:solidFill>
              <a:srgbClr val="0099CC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1593903" dist="85194">
              <a:schemeClr val="accent2"/>
            </a:outerShdw>
          </a:effectLst>
        </p:spPr>
      </p:cxnSp>
      <p:sp>
        <p:nvSpPr>
          <p:cNvPr id="10" name="Google Shape;10;p1"/>
          <p:cNvSpPr txBox="1"/>
          <p:nvPr/>
        </p:nvSpPr>
        <p:spPr>
          <a:xfrm>
            <a:off x="4427537" y="6438900"/>
            <a:ext cx="409575" cy="271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0" y="6159500"/>
            <a:ext cx="8032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"/>
              <a:buNone/>
            </a:pPr>
            <a:r>
              <a:rPr b="0" i="1" lang="en-US" sz="2000" u="none" cap="none" strike="noStrik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SwEC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"/>
              <a:buNone/>
            </a:pPr>
            <a:r>
              <a:rPr b="0" i="1" lang="en-US" sz="2000" u="none" cap="none" strike="noStrik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0801</a:t>
            </a:r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9599" l="0" r="9588" t="0"/>
          <a:stretch/>
        </p:blipFill>
        <p:spPr>
          <a:xfrm>
            <a:off x="203200" y="149225"/>
            <a:ext cx="1082675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0" y="6126162"/>
            <a:ext cx="762000" cy="7318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838200" y="2133600"/>
            <a:ext cx="79565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 Education Committee Meeting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2057400" y="4572000"/>
            <a:ext cx="50292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Sonoma State University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Rohnert Park, CA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August 3, 2001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 Components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2514600" y="1905000"/>
            <a:ext cx="4953000" cy="313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Classroom materials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Teacher workshops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site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GEMS guide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 support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in the News?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Segments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Miscellaneous Stuff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228600" y="1447800"/>
            <a:ext cx="815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Classroom Materials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materials are done; focus on “Waves and Wave Motion”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Initial Evaluations completed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Serve as focus of workshops Fall 01-Spring 02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Material manufacturer includes us in marketing packet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Submitted for blessing to OSS materials review</a:t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1752600" y="3810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Status of EPO Projects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503737" y="4105275"/>
            <a:ext cx="1281112" cy="19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3581400" y="3886200"/>
            <a:ext cx="11842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592387" y="4114800"/>
            <a:ext cx="1190625" cy="18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2200" y="3505200"/>
            <a:ext cx="2663825" cy="26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9625" y="3810000"/>
            <a:ext cx="1400175" cy="217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228600" y="1295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Teacher Training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2000-2001 Workshops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done at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NCTM, NSTA, CMC,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CSTA, Gamma 2001,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HEAD, CAPI Hayward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Initial Evaluation results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1752600" y="3810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Status of EPO Projects</a:t>
            </a:r>
            <a:endParaRPr/>
          </a:p>
        </p:txBody>
      </p:sp>
      <p:pic>
        <p:nvPicPr>
          <p:cNvPr descr="Image of Swift and Satellite"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2514600"/>
            <a:ext cx="3132137" cy="284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wift Banner"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66021" t="0"/>
          <a:stretch/>
        </p:blipFill>
        <p:spPr>
          <a:xfrm>
            <a:off x="5791200" y="1371600"/>
            <a:ext cx="2454275" cy="1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5867400" y="5334000"/>
            <a:ext cx="2709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Your Classroom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562600" y="1447800"/>
            <a:ext cx="3048000" cy="434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Educator Workshops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635000" y="1962150"/>
            <a:ext cx="7975600" cy="338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	NSTA		Orlando			15, 25	        12,000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	NCTM		Chicago			25	        13,000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July	NBSP	            	 Rohnert Park, CA	16, 12	             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July	ARP		State College, PA		25		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	CSTA		Sacramento, CA		30, 14	          3,000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	HEAD		Honolulu, HI		30		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	CMC - North	Asilomar, CA		65, 117	          3,000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	NSTA		St.Louis. MO		30, 30	        11,300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	NCTM		Orlando, FL		80, 50	        13,000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	GAMMA 2001	Baltimore, MD		25		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	CAPI 		Hayward, CA		200		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	NASA/MSS	Charleston, SC		30		-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33400" y="143033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	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		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	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Attendees	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Mtg Size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0" y="1295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GEMS Guide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title: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Invisible Universe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Authors: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Stephen Pompea and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Alan Gould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draft completed;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on schedule for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publication Spring 03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testing in northern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CA competed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National field testing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begins Fall 01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752600" y="3810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Status of EPO Projects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470150"/>
            <a:ext cx="3441700" cy="32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1828800" y="4572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Status of EPO Projects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81200"/>
            <a:ext cx="4572000" cy="35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0" y="1371600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587" lvl="1" marL="1190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Web Site</a:t>
            </a:r>
            <a:endParaRPr/>
          </a:p>
          <a:p>
            <a:pPr indent="1587" lvl="1" marL="1190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587" lvl="1" marL="1190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NASA Quest Chats held monthly </a:t>
            </a:r>
            <a:endParaRPr/>
          </a:p>
          <a:p>
            <a:pPr indent="0" lvl="2" marL="234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(alternating with GLAST) </a:t>
            </a:r>
            <a:endParaRPr/>
          </a:p>
          <a:p>
            <a:pPr indent="0" lvl="2" marL="234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9/00-6/01</a:t>
            </a:r>
            <a:endParaRPr/>
          </a:p>
          <a:p>
            <a:pPr indent="0" lvl="2" marL="234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New web site put online April 01</a:t>
            </a:r>
            <a:endParaRPr/>
          </a:p>
          <a:p>
            <a:pPr indent="0" lvl="2" marL="234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EPO section contains new </a:t>
            </a:r>
            <a:endParaRPr/>
          </a:p>
          <a:p>
            <a:pPr indent="0" lvl="2" marL="234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classroom materials</a:t>
            </a:r>
            <a:endParaRPr/>
          </a:p>
          <a:p>
            <a:pPr indent="0" lvl="2" marL="234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Cosmic Lottery activity online </a:t>
            </a:r>
            <a:endParaRPr/>
          </a:p>
          <a:p>
            <a:pPr indent="0" lvl="2" marL="234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Fall 01</a:t>
            </a:r>
            <a:endParaRPr/>
          </a:p>
          <a:p>
            <a:pPr indent="0" lvl="2" marL="234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Statistics being collected</a:t>
            </a:r>
            <a:endParaRPr/>
          </a:p>
          <a:p>
            <a:pPr indent="0" lvl="2" marL="234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starting May 01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838200" y="1524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EPO program is on track and moving forward (cont)</a:t>
            </a:r>
            <a:endParaRPr/>
          </a:p>
          <a:p>
            <a:pPr indent="-762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Appalachian Region Project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GRB materials included on a day in Summer 00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 plays a larger role in Summer 01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track to have 1-week workshop by 03</a:t>
            </a:r>
            <a:endParaRPr/>
          </a:p>
          <a:p>
            <a:pPr indent="-762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in the News?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programs have aired: January and April 01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Season begins in August 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752600" y="4572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Status of EPO Projects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838200" y="12192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Surveys created, administered, and analyzed by WestEd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Workshops on Black Holes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NSTA, NCTM Spring 01</a:t>
            </a:r>
            <a:endParaRPr/>
          </a:p>
          <a:p>
            <a:pPr indent="-762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Workshops on Waves and Wave Motions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Gamma 2001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Classroom Observations of use of Materials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Who’s Got the Power?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Cards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9th graders in Santa Rosa, CA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905000" y="3810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685800" y="12192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 exhibit with GLAST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Regional NSTA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Memphis, TN, 6-8 December 2001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California Science Teachers Association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Palm Springs, CA 24-26 October 2001</a:t>
            </a:r>
            <a:endParaRPr/>
          </a:p>
          <a:p>
            <a:pPr indent="-762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Evaluation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Survey developed by WestEd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allow educators who access materials online to submit feedback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August 01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1752600" y="3810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Near-Term Plans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685800" y="990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27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Scheduled Workshops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CSTA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Palm Springs, CA; Oct 01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CMC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Asilomar, CA; Dec 01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NSTA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 Diego, CA; Mar 02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NCTM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Vegas, NV; Apr 02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NSTA Western Regional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Portland, OR; Nov 02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1752600" y="3810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Near-Term Plans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Mission Status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381000" y="1371600"/>
            <a:ext cx="8763000" cy="252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52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Classroom Materials</a:t>
            </a:r>
            <a:endParaRPr/>
          </a:p>
          <a:p>
            <a:pPr indent="-1587" lvl="1" marL="74453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Ready in late-Spring 2002</a:t>
            </a:r>
            <a:endParaRPr/>
          </a:p>
          <a:p>
            <a:pPr indent="-152400" lvl="2" marL="10858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Focus on “Forces and Motion”</a:t>
            </a:r>
            <a:endParaRPr/>
          </a:p>
          <a:p>
            <a:pPr indent="-152400" lvl="2" marL="10858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serve as seed of workshops for Fall 02-Spring 03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10858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1752600" y="3810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Near-Term Plans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314700"/>
            <a:ext cx="5588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228600" y="1981200"/>
            <a:ext cx="8523287" cy="197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2003 materials focus on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“interaction of matter and energy”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Later materials based on post-launch data, results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2362200" y="228600"/>
            <a:ext cx="42227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Future Materials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-228600" y="1119187"/>
            <a:ext cx="9164637" cy="459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Mystery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Will join 3 existing 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modules funded by 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NASA LEARNERS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Work begins 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October 2002</a:t>
            </a:r>
            <a:endParaRPr/>
          </a:p>
          <a:p>
            <a:pPr indent="0" lvl="2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Beta test version </a:t>
            </a:r>
            <a:endParaRPr/>
          </a:p>
          <a:p>
            <a:pPr indent="0" lvl="2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Fall 03</a:t>
            </a:r>
            <a:endParaRPr/>
          </a:p>
          <a:p>
            <a:pPr indent="0" lvl="2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Final version </a:t>
            </a:r>
            <a:endParaRPr/>
          </a:p>
          <a:p>
            <a:pPr indent="0" lvl="2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online Spring 04</a:t>
            </a:r>
            <a:endParaRPr/>
          </a:p>
          <a:p>
            <a:pPr indent="0" lvl="2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Project completed by 2 modules funded by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04 - 06</a:t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2209800" y="277812"/>
            <a:ext cx="40528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Near-Term Plans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1300" y="1447800"/>
            <a:ext cx="47117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5181600" y="4419600"/>
            <a:ext cx="287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http://mystery.sonoma.edu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parts of the EPO program are underway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Materials are on the street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Evaluations are being done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results are positive</a:t>
            </a:r>
            <a:endParaRPr/>
          </a:p>
          <a:p>
            <a:pPr indent="-762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Long-term EPO plan is in place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of materials is 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 with GLAST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Participation with SEU Forum, other missions is strong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within EPO team is established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1752600" y="3810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Mission Status Overview</a:t>
            </a:r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517525" y="1944687"/>
            <a:ext cx="7089775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Last Critical Design Review held 12-13 July 2001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Appraisal very positive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“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is the time to actually  build the telescopes,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them on the spacecraft, and launch!”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Biggest challenge: getting everything built on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Mission Status Overview</a:t>
            </a:r>
            <a:endParaRPr/>
          </a:p>
        </p:txBody>
      </p:sp>
      <p:sp>
        <p:nvSpPr>
          <p:cNvPr id="57" name="Google Shape;57;p9"/>
          <p:cNvSpPr txBox="1"/>
          <p:nvPr/>
        </p:nvSpPr>
        <p:spPr>
          <a:xfrm>
            <a:off x="381000" y="1600200"/>
            <a:ext cx="840740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 Science Team Meeting at the University of Leicester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held last week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UVOT and XRT had pictures of real flight hardware to show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BAT is being built from scratch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~ 29000 of the total 40,000 CZT detectors received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detector order completed by mid-October 2001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produce Engineering Test Unit detector blocks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Fall 2001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deliver a total of 16 flight blocks by May 2002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Mission Status Overview</a:t>
            </a:r>
            <a:endParaRPr/>
          </a:p>
        </p:txBody>
      </p:sp>
      <p:sp>
        <p:nvSpPr>
          <p:cNvPr id="63" name="Google Shape;63;p10"/>
          <p:cNvSpPr txBox="1"/>
          <p:nvPr/>
        </p:nvSpPr>
        <p:spPr>
          <a:xfrm>
            <a:off x="457200" y="1600200"/>
            <a:ext cx="83820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XRT and UVOT will be delivered for integration into the instrument module in Spring 2002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 will deliver mid-summer 2002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/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Mission Status Overview</a:t>
            </a:r>
            <a:endParaRPr/>
          </a:p>
        </p:txBody>
      </p:sp>
      <p:sp>
        <p:nvSpPr>
          <p:cNvPr id="69" name="Google Shape;69;p11"/>
          <p:cNvSpPr txBox="1"/>
          <p:nvPr/>
        </p:nvSpPr>
        <p:spPr>
          <a:xfrm>
            <a:off x="228600" y="1120775"/>
            <a:ext cx="838200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August 2002 - launch, the various pieces of the mission will be put together and environmental tests performed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integrate the BAT, XRT, and UVOT into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instrument module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spacecraft will be shipped  to GSFC from 	  Spectrum Astro's Arizona facility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instrument module inserted into the spacecraft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perform integration and environmental testing at 	  GSFC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/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Mission Status Overview</a:t>
            </a:r>
            <a:endParaRPr/>
          </a:p>
        </p:txBody>
      </p:sp>
      <p:sp>
        <p:nvSpPr>
          <p:cNvPr id="75" name="Google Shape;75;p12"/>
          <p:cNvSpPr txBox="1"/>
          <p:nvPr/>
        </p:nvSpPr>
        <p:spPr>
          <a:xfrm>
            <a:off x="381000" y="1752600"/>
            <a:ext cx="8382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Scientists are now transitioning from "how shall we build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?"  to "how shall we USE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?"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Work has begun on data analysis software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Detailed discussions being held about how we will actually operate the instrument, how we will archive and release the data, and what we will do in the performance/verification phase of the mission right after launch.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5334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Current Launch Date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6200" y="1828800"/>
            <a:ext cx="8915400" cy="3352800"/>
          </a:xfrm>
          <a:prstGeom prst="ribbon2">
            <a:avLst>
              <a:gd fmla="val 468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September 30, 2003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609600" y="2819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Status of EPO Program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