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Arimo"/>
      <p:regular r:id="rId25"/>
      <p:bold r:id="rId26"/>
      <p:italic r:id="rId27"/>
      <p:boldItalic r:id="rId28"/>
    </p:embeddedFont>
    <p:embeddedFont>
      <p:font typeface="Arial Narr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68">
          <p15:clr>
            <a:srgbClr val="000000"/>
          </p15:clr>
        </p15:guide>
        <p15:guide id="2" pos="288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68" orient="horz"/>
        <p:guide pos="28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85800" y="2049462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2049462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  <a:defRPr b="0" i="0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0275" y="22225"/>
            <a:ext cx="7280275" cy="1743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2424112" y="290512"/>
            <a:ext cx="43434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609600" y="9906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850900" y="20764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The Swift Education and Public Outreach Program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2063750" y="3711575"/>
            <a:ext cx="53387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thazar"/>
              <a:buNone/>
            </a:pPr>
            <a:r>
              <a:rPr b="1" i="0" lang="en-US" sz="32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Lynn Cominsky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thazar"/>
              <a:buNone/>
            </a:pPr>
            <a:r>
              <a:rPr b="1" i="0" lang="en-US" sz="28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  Sonoma State University</a:t>
            </a:r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3040062" y="5611812"/>
            <a:ext cx="37179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thazar"/>
              <a:buNone/>
            </a:pPr>
            <a:r>
              <a:rPr b="1" i="0" lang="en-US" sz="28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October 20, 2003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287337" y="2708275"/>
            <a:ext cx="4305300" cy="3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Swift/GLAST booth at: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AAS (Nashville) (5/03)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GRB conference in Santa Fe (9/03)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California Science Teachers Association Meeting (10/03)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717675" y="1789112"/>
            <a:ext cx="57150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Reaching OUT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533900" y="2773362"/>
            <a:ext cx="4305300" cy="3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Totals for FY2003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15 Presentations to students and the public 🡪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1569 participants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26 Teachers workshops 🡪 2369 participants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Origins EM posters 🡪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40,000 teachers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 Swift WITN?🡪 20,000,000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685800" y="2049462"/>
            <a:ext cx="8062912" cy="424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Materials Distributed (FY2002-FY2003)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Newton's Laws Poster Sets 4500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Spin A Spectrum Booklets 7300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Spin a Spectrum Wheels 4850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Waves booklets &amp; Slinkies 5000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Who’s got the power booklets and card sets 5000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Mousepads 1950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Miniplots 300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GEMS 1700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E/PO Flyers 800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Our web order form has sent 10,903 Swift items to date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717550" y="1600200"/>
            <a:ext cx="80772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17550" y="3054350"/>
            <a:ext cx="8150225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04/05/03:</a:t>
            </a: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McEntyre presented, "NASA's Swift Mission and Gamma Ray Astronomy" to the National Congress on Aviation and Space Education in Cincinnati, National HQ Civil Air Patrol /TW  to ~16 K-12 teachers.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04/05/03:</a:t>
            </a: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Sparks presented "Bringing Modern Astronomy Into the Classroom“ at the AAPT- Spring Meeting 2003 in Florida to ~51 teachers.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04/15/03: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Beier presented “Invisible Universe” at Rockhurst University in Kansas City, MO to ~24 teachers.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709612" y="1703387"/>
            <a:ext cx="7716837" cy="12049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Educator Ambassador Presentations </a:t>
            </a:r>
            <a:r>
              <a:rPr b="1" i="0" lang="en-US" sz="28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(since 04/03)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717550" y="1600200"/>
            <a:ext cx="80772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7550" y="3054350"/>
            <a:ext cx="815022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05/03/03: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Sparks presented "Swift and SEU Missions in Education," at the North Central Region of the Astronomical League Annual Convention in WI to ~31 teachers.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05/23/03: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Beier presented “Invisible Universe” at Rockhurst University in Kansas City, MO to ~28 teachers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05/31/03: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McEntyre did a workshop at Challenger Learner Center in KY with ~ 11 teachers.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07/24/03: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McEntyre did a Space and Astronomy Workshop in Western Kentucky University at Bowling Green, Kentucky with ~22 teachers.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709612" y="1703387"/>
            <a:ext cx="7716837" cy="12049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Educator Ambassador Presentations </a:t>
            </a:r>
            <a:r>
              <a:rPr b="1" i="0" lang="en-US" sz="28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(since 04/03)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717550" y="1600200"/>
            <a:ext cx="80772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17550" y="3054350"/>
            <a:ext cx="8150225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09/12/03: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Sparks presented "Swift: Catching Gamma Ray Bursts on the Fly" at Skokie Valley Astronomy Club in WI to ~31 teachers.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09/15/03: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Beier presented “Adventures in Air and Space,” an Invisible Universe and Gems Workshop in Liberty, MO to ~25 teachers.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09/20/03: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Sparks attended Astrofest: A panel discussion about the SEU Outreach and the GTN in Kanakee, IL with ~80 teachers.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709612" y="1703387"/>
            <a:ext cx="7716837" cy="12049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Educator Ambassador Presentations </a:t>
            </a:r>
            <a:r>
              <a:rPr b="1" i="0" lang="en-US" sz="28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(since 04/03)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728662" y="5576887"/>
            <a:ext cx="7561262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812" y="1779587"/>
            <a:ext cx="5908675" cy="48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2832100" y="2735262"/>
            <a:ext cx="6240462" cy="402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 FY03, 4 pieces focused on GRBs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05/09/03: Hunt for Gamma Ray Bursts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05/02/03: The birth and death of stars and Swift observations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04/04/03:Gamma Ray Burst History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03/21/03: Mapping of Ancient Universe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First segment for FY04 already drafted, and under production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Deals with Swift environmental testing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476250" y="2393950"/>
            <a:ext cx="800100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WestEd evaluations during FY2003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AAPT workshop at the AAPT in January 2003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The Swift Gamma-ray burst activities draft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Newton’s Laws Poster set (focus group telecon in 11/03)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Preliminary Swift Launch plans</a:t>
            </a:r>
            <a:endParaRPr b="1" i="0" sz="2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SwEC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Met at SSU in 8/03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report now available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Two master teachers have agreed to become Educator Ambassadors, joining existing two EAs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206500" y="1757362"/>
            <a:ext cx="6743700" cy="5667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Program Evaluation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476250" y="2393950"/>
            <a:ext cx="800100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SwEC evaluated old Swift E/PO products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 Narrow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Who’s got the power? – will not be continued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 Narrow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Spin a Spectrum – may be useful for language arts/literacy integration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 Narrow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Waves Light Up the Universe – superceded by GEMS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Newton’s Laws posters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Evaluated by NASA OSS Education Review process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7 reviewers included teachers and scientists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Several errors were found in content – not recommended for distribution – Major revisions were required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Poster art is very popular, however.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SwEC will advise about the future of this product 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1206500" y="1757362"/>
            <a:ext cx="6743700" cy="5667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Program Evaluation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488950" y="2259012"/>
            <a:ext cx="7832725" cy="424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Draft of Educator’s Guide will be circulated for review by 1/04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Swift Model Booklet now ready for review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Swift team members needed to review both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PLEASE HELP!!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Swift launch plans still in progress – contest?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Essay contest for students – winner attends launch?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Drawing contest instead?</a:t>
            </a:r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2217737" y="1760537"/>
            <a:ext cx="4710112" cy="9525"/>
            <a:chOff x="0" y="0"/>
            <a:chExt cx="2967" cy="6"/>
          </a:xfrm>
        </p:grpSpPr>
        <p:sp>
          <p:nvSpPr>
            <p:cNvPr id="159" name="Google Shape;159;p22"/>
            <p:cNvSpPr/>
            <p:nvPr/>
          </p:nvSpPr>
          <p:spPr>
            <a:xfrm>
              <a:off x="0" y="0"/>
              <a:ext cx="2967" cy="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160" name="Google Shape;160;p22"/>
            <p:cNvGrpSpPr/>
            <p:nvPr/>
          </p:nvGrpSpPr>
          <p:grpSpPr>
            <a:xfrm>
              <a:off x="0" y="0"/>
              <a:ext cx="2967" cy="6"/>
              <a:chOff x="-3" y="-3"/>
              <a:chExt cx="2967" cy="6"/>
            </a:xfrm>
          </p:grpSpPr>
          <p:sp>
            <p:nvSpPr>
              <p:cNvPr id="161" name="Google Shape;161;p22"/>
              <p:cNvSpPr/>
              <p:nvPr/>
            </p:nvSpPr>
            <p:spPr>
              <a:xfrm>
                <a:off x="0" y="0"/>
                <a:ext cx="2964" cy="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162" name="Google Shape;162;p22"/>
              <p:cNvGrpSpPr/>
              <p:nvPr/>
            </p:nvGrpSpPr>
            <p:grpSpPr>
              <a:xfrm>
                <a:off x="-3" y="-3"/>
                <a:ext cx="6" cy="6"/>
                <a:chOff x="-3" y="-3"/>
                <a:chExt cx="6" cy="6"/>
              </a:xfrm>
            </p:grpSpPr>
            <p:grpSp>
              <p:nvGrpSpPr>
                <p:cNvPr id="163" name="Google Shape;163;p22"/>
                <p:cNvGrpSpPr/>
                <p:nvPr/>
              </p:nvGrpSpPr>
              <p:grpSpPr>
                <a:xfrm>
                  <a:off x="0" y="0"/>
                  <a:ext cx="0" cy="0"/>
                  <a:chOff x="0" y="0"/>
                  <a:chExt cx="0" cy="0"/>
                </a:xfrm>
              </p:grpSpPr>
              <p:sp>
                <p:nvSpPr>
                  <p:cNvPr id="164" name="Google Shape;164;p22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  <p:sp>
                <p:nvSpPr>
                  <p:cNvPr id="165" name="Google Shape;165;p22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 cap="flat" cmpd="sng" w="9525">
                    <a:solidFill>
                      <a:srgbClr val="A0A0A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</p:grpSp>
            <p:sp>
              <p:nvSpPr>
                <p:cNvPr id="166" name="Google Shape;166;p22"/>
                <p:cNvSpPr/>
                <p:nvPr/>
              </p:nvSpPr>
              <p:spPr>
                <a:xfrm>
                  <a:off x="-3" y="-3"/>
                  <a:ext cx="6" cy="6"/>
                </a:xfrm>
                <a:prstGeom prst="rect">
                  <a:avLst/>
                </a:prstGeom>
                <a:solidFill>
                  <a:srgbClr val="FFFFCC"/>
                </a:solidFill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</p:grpSp>
      <p:sp>
        <p:nvSpPr>
          <p:cNvPr id="167" name="Google Shape;167;p22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Status of Near-Future Plans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85800" y="2500312"/>
            <a:ext cx="7772400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GRB Educator’s Guide available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 Swift poster with GRB activity on back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Public outreach program that focuses on launch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 model booklet available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 launch filmed for PBS Nova show by Tom Lucas (in conjunction with GLAST)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Tee-shirts!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Preliminary Launch Plans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/>
        </p:nvSpPr>
        <p:spPr>
          <a:xfrm>
            <a:off x="1982787" y="1816100"/>
            <a:ext cx="51371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Program Overview</a:t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1598612" y="2470150"/>
            <a:ext cx="5957887" cy="4138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Swift E/PO Web site (http://swift.sonoma.edu)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Printed materials</a:t>
            </a:r>
            <a:endParaRPr b="1" i="0" sz="24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Teacher’s activity booklets and posters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Educator training</a:t>
            </a:r>
            <a:endParaRPr b="1" i="0" sz="20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Conference workshops 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Educator Ambassadors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Informal Education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What’s in the News? (PSU)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Evaluation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Future Plans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Swift mini-plot pads</a:t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909637" y="2390775"/>
            <a:ext cx="79279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Newest Giveaway –at Santa Fe GRB meeting</a:t>
            </a:r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7" y="3068637"/>
            <a:ext cx="52387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>
            <a:off x="2784475" y="3629025"/>
            <a:ext cx="2787650" cy="2365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Plot goes here</a:t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6313487" y="3208337"/>
            <a:ext cx="2481262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Graphic is going to be used for new Swift educational wallsheet that accompanies GRB Educator’s Guide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Swift spacecraft poster</a:t>
            </a:r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4583112" y="2608262"/>
            <a:ext cx="415448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Produced by Spectrum Astro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Debuted at Santa Fe GRB meeting</a:t>
            </a:r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487612"/>
            <a:ext cx="3140075" cy="418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EM Spectrum poster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5497512" y="3460750"/>
            <a:ext cx="3224212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Distributed in the 10/03 NSTA Science Teacher (High School)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Distributed in the 5/03 NSTA Science Scope (middle school)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40,000 teachers! </a:t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3330575"/>
            <a:ext cx="5081587" cy="326231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468312" y="2452687"/>
            <a:ext cx="79279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Produced by Origins Education Forum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Has Swift GEMS #2 activity on the 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Swift T-Shirts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3900487" y="2462212"/>
            <a:ext cx="49942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Ready for launch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Will be available at cost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We need to finalize design!</a:t>
            </a:r>
            <a:endParaRPr/>
          </a:p>
        </p:txBody>
      </p:sp>
      <p:pic>
        <p:nvPicPr>
          <p:cNvPr descr="Swift Ts Graves Back"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2749550"/>
            <a:ext cx="33337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ift Ts Graves Front"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300" y="3824287"/>
            <a:ext cx="25050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ift Ts Pait Back" id="77" name="Google Shape;77;p10"/>
          <p:cNvPicPr preferRelativeResize="0"/>
          <p:nvPr/>
        </p:nvPicPr>
        <p:blipFill rotWithShape="1">
          <a:blip r:embed="rId5">
            <a:alphaModFix/>
          </a:blip>
          <a:srcRect b="0" l="15685" r="16126" t="27000"/>
          <a:stretch/>
        </p:blipFill>
        <p:spPr>
          <a:xfrm>
            <a:off x="5638800" y="4243387"/>
            <a:ext cx="2208212" cy="243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717675" y="1789112"/>
            <a:ext cx="599122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New Educator’s Guide</a:t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320675" y="2830512"/>
            <a:ext cx="5383212" cy="323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Gamma-ray Burst Educator’s Guide in progress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Aligned with mathematics standards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All activities now tested in classrooms or by SwEC – revisions underway</a:t>
            </a: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5350" y="2727325"/>
            <a:ext cx="2524125" cy="32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1717675" y="1789112"/>
            <a:ext cx="599122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Swift model booklet</a:t>
            </a:r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393700" y="2657475"/>
            <a:ext cx="81565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Based on Monica Sperandio’s concept (Italian)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Now ready for review</a:t>
            </a:r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" y="3925887"/>
            <a:ext cx="3600450" cy="270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675" y="3933825"/>
            <a:ext cx="3449637" cy="268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/>
        </p:nvSpPr>
        <p:spPr>
          <a:xfrm>
            <a:off x="904875" y="1789112"/>
            <a:ext cx="782002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Reaching OUT – CSTA 10/03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3997325" y="2735262"/>
            <a:ext cx="50038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8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GEMS #2 presented 10/11/03 by Cominsky and Silva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8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Cosmic Zoo presented 10/12/03 by Plait and Silva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8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About 40 teachers in attendance for each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8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Both workshops evaluated by WestEd (Cathy Ringstaff)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8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Swift materials handed out at CSTA booth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2660650"/>
            <a:ext cx="3395662" cy="2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479425" y="5573712"/>
            <a:ext cx="32639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Beier’s students doing GEMS #2 activity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