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Book Antiqu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BookAntiqua-bold.fntdata"/><Relationship Id="rId12" Type="http://schemas.openxmlformats.org/officeDocument/2006/relationships/slide" Target="slides/slide7.xml"/><Relationship Id="rId34" Type="http://schemas.openxmlformats.org/officeDocument/2006/relationships/font" Target="fonts/BookAntiqua-regular.fntdata"/><Relationship Id="rId15" Type="http://schemas.openxmlformats.org/officeDocument/2006/relationships/slide" Target="slides/slide10.xml"/><Relationship Id="rId37" Type="http://schemas.openxmlformats.org/officeDocument/2006/relationships/font" Target="fonts/BookAntiqua-boldItalic.fntdata"/><Relationship Id="rId14" Type="http://schemas.openxmlformats.org/officeDocument/2006/relationships/slide" Target="slides/slide9.xml"/><Relationship Id="rId36" Type="http://schemas.openxmlformats.org/officeDocument/2006/relationships/font" Target="fonts/BookAntiqu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ift.sonoma.edu/instruments/bat.html" TargetMode="External"/><Relationship Id="rId3" Type="http://schemas.openxmlformats.org/officeDocument/2006/relationships/hyperlink" Target="http://swift.sonoma.edu/instruments/xrt.html" TargetMode="External"/><Relationship Id="rId4" Type="http://schemas.openxmlformats.org/officeDocument/2006/relationships/hyperlink" Target="http://swift.sonoma.edu/instruments/uvot.htm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8" name="Google Shape;118;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primary element of each of the four detector systems is the NaI(Tl) portion of a 330-mm diameter NaI(Tl)-CsI(Na) phoswich consisting of a 102-mm thick NaI(Tl) crystal optically coupled to a 76-mm thick CsI(Na) crystal. Each phoswich is viewed from the CsI face by seven 89-mm diameter photomultiplier tubes (PMTs), providing an energy resolution of 8% at 0.661 MeV.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7" name="Google Shape;137;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COMPTEL consists of two detector arrays. In the upper (D1) array, a liquid scintillator, NE 213A, is used and, in the lower (D2) array, NaI crystals. Gamma-rays are detected by two successive interactions: an incident cosmic gamma-ray is first Compton-scattered in the upper detector, then totally absorbed in the lower. The locations of the interactions and energy losses in both detectors are measured.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3" name="Google Shape;14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First COMPTEL map of the plane of the Milky Way Galaxy in the emission of 1.809-MeV gamma-rays from the radioactive decay of 26-Aluminum. This high-energy emission traces nucleosynthesis in our Galaxy over the last few million years. The irregular and asymmetric appearance suggests that localized regions contribute substantially to the observed emission, in addition to the smooth distribution expected from at least 10,000 Galaxy-wide nucleosynthetic events (i.e., novae and supernovae).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3" name="Google Shape;203;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Swift Gamma Ray Burst Explorer has a complement of three coaligned instruments: the </a:t>
            </a:r>
            <a:r>
              <a:rPr lang="en-US" u="sng">
                <a:solidFill>
                  <a:srgbClr val="000000"/>
                </a:solidFill>
                <a:hlinkClick r:id="rId2">
                  <a:extLst>
                    <a:ext uri="{A12FA001-AC4F-418D-AE19-62706E023703}">
                      <ahyp:hlinkClr val="tx"/>
                    </a:ext>
                  </a:extLst>
                </a:hlinkClick>
              </a:rPr>
              <a:t>BAT</a:t>
            </a:r>
            <a:r>
              <a:rPr lang="en-US"/>
              <a:t>The Swift Gamma Ray Burst Explorer has a complement of three coaligned instruments: the BAT, </a:t>
            </a:r>
            <a:r>
              <a:rPr lang="en-US" u="sng">
                <a:solidFill>
                  <a:srgbClr val="000000"/>
                </a:solidFill>
                <a:hlinkClick r:id="rId3">
                  <a:extLst>
                    <a:ext uri="{A12FA001-AC4F-418D-AE19-62706E023703}">
                      <ahyp:hlinkClr val="tx"/>
                    </a:ext>
                  </a:extLst>
                </a:hlinkClick>
              </a:rPr>
              <a:t>XRT</a:t>
            </a:r>
            <a:r>
              <a:rPr lang="en-US"/>
              <a:t>The Swift Gamma Ray Burst Explorer has a complement of three coaligned instruments: the BAT, XRT, and </a:t>
            </a:r>
            <a:r>
              <a:rPr lang="en-US" u="sng">
                <a:solidFill>
                  <a:srgbClr val="000000"/>
                </a:solidFill>
                <a:hlinkClick r:id="rId4">
                  <a:extLst>
                    <a:ext uri="{A12FA001-AC4F-418D-AE19-62706E023703}">
                      <ahyp:hlinkClr val="tx"/>
                    </a:ext>
                  </a:extLst>
                </a:hlinkClick>
              </a:rPr>
              <a:t>UVOT</a:t>
            </a:r>
            <a:r>
              <a:rPr lang="en-US"/>
              <a:t>. The XRT and UVOT are an X-ray and a UV/optical focusing telescope which will produce arcsecond positions and multiwavelength lightcurves for gamma ray Burst (GRB) afterglows. Broad band afterglow spectroscopy will produce redshifts for the majority of GRBs. BAT is a wide Field-Of-View (FOV) coded-aperture gamma ray imager that will produce arcminute GRB positions onboard within 10 seconds. The spacecraft will execute a rapid autonomous slew that will point the focusing telescopes at the BAT position in typically ~ 50s.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9" name="Google Shape;99;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Each detector module contains two NaI(Tl) scintillation detectors: a Large Area Detector (LAD) optimized for sensitivity and directional response, and a Spectroscopy Detector (SD) optimized for energy coverage and energy resolution.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2"/>
            </a:gs>
            <a:gs pos="100000">
              <a:schemeClr val="lt1"/>
            </a:gs>
          </a:gsLst>
          <a:lin ang="5400000" scaled="0"/>
        </a:gradFill>
      </p:bgPr>
    </p:bg>
    <p:spTree>
      <p:nvGrpSpPr>
        <p:cNvPr id="18" name="Shape 18"/>
        <p:cNvGrpSpPr/>
        <p:nvPr/>
      </p:nvGrpSpPr>
      <p:grpSpPr>
        <a:xfrm>
          <a:off x="0" y="0"/>
          <a:ext cx="0" cy="0"/>
          <a:chOff x="0" y="0"/>
          <a:chExt cx="0" cy="0"/>
        </a:xfrm>
      </p:grpSpPr>
      <p:sp>
        <p:nvSpPr>
          <p:cNvPr id="19" name="Google Shape;19;p2"/>
          <p:cNvSpPr txBox="1"/>
          <p:nvPr>
            <p:ph type="ctrTitle"/>
          </p:nvPr>
        </p:nvSpPr>
        <p:spPr>
          <a:xfrm>
            <a:off x="685800" y="2057400"/>
            <a:ext cx="7772400" cy="1143000"/>
          </a:xfrm>
          <a:prstGeom prst="rect">
            <a:avLst/>
          </a:prstGeom>
          <a:noFill/>
          <a:ln>
            <a:noFill/>
          </a:ln>
        </p:spPr>
        <p:txBody>
          <a:bodyPr anchorCtr="0" anchor="b"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2"/>
          <p:cNvSpPr txBox="1"/>
          <p:nvPr>
            <p:ph idx="1" type="subTitle"/>
          </p:nvPr>
        </p:nvSpPr>
        <p:spPr>
          <a:xfrm>
            <a:off x="1371600" y="4114800"/>
            <a:ext cx="6400800" cy="1752600"/>
          </a:xfrm>
          <a:prstGeom prst="rect">
            <a:avLst/>
          </a:prstGeom>
          <a:noFill/>
          <a:ln>
            <a:noFill/>
          </a:ln>
        </p:spPr>
        <p:txBody>
          <a:bodyPr anchorCtr="0" anchor="t" bIns="46025" lIns="92075" spcFirstLastPara="1" rIns="92075" wrap="square" tIns="46025">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170"/>
              <a:buChar char="●"/>
              <a:defRPr/>
            </a:lvl4pPr>
            <a:lvl5pPr lvl="4" algn="l">
              <a:lnSpc>
                <a:spcPct val="100000"/>
              </a:lnSpc>
              <a:spcBef>
                <a:spcPts val="360"/>
              </a:spcBef>
              <a:spcAft>
                <a:spcPts val="0"/>
              </a:spcAft>
              <a:buSzPts val="1440"/>
              <a:buChar char="»"/>
              <a:defRPr/>
            </a:lvl5pPr>
            <a:lvl6pPr lvl="5" algn="l">
              <a:lnSpc>
                <a:spcPct val="100000"/>
              </a:lnSpc>
              <a:spcBef>
                <a:spcPts val="360"/>
              </a:spcBef>
              <a:spcAft>
                <a:spcPts val="0"/>
              </a:spcAft>
              <a:buSzPts val="1440"/>
              <a:buChar char="»"/>
              <a:defRPr/>
            </a:lvl6pPr>
            <a:lvl7pPr lvl="6" algn="l">
              <a:lnSpc>
                <a:spcPct val="100000"/>
              </a:lnSpc>
              <a:spcBef>
                <a:spcPts val="360"/>
              </a:spcBef>
              <a:spcAft>
                <a:spcPts val="0"/>
              </a:spcAft>
              <a:buSzPts val="1440"/>
              <a:buChar char="»"/>
              <a:defRPr/>
            </a:lvl7pPr>
            <a:lvl8pPr lvl="7" algn="l">
              <a:lnSpc>
                <a:spcPct val="100000"/>
              </a:lnSpc>
              <a:spcBef>
                <a:spcPts val="360"/>
              </a:spcBef>
              <a:spcAft>
                <a:spcPts val="0"/>
              </a:spcAft>
              <a:buSzPts val="1440"/>
              <a:buChar char="»"/>
              <a:defRPr/>
            </a:lvl8pPr>
            <a:lvl9pPr lvl="8" algn="l">
              <a:lnSpc>
                <a:spcPct val="100000"/>
              </a:lnSpc>
              <a:spcBef>
                <a:spcPts val="360"/>
              </a:spcBef>
              <a:spcAft>
                <a:spcPts val="0"/>
              </a:spcAft>
              <a:buSzPts val="1440"/>
              <a:buChar char="»"/>
              <a:defRPr/>
            </a:lvl9pPr>
          </a:lstStyle>
          <a:p/>
        </p:txBody>
      </p:sp>
      <p:sp>
        <p:nvSpPr>
          <p:cNvPr id="21" name="Google Shape;21;p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chemeClr val="dk1"/>
              </a:solidFill>
            </a:endParaRPr>
          </a:p>
        </p:txBody>
      </p:sp>
      <p:grpSp>
        <p:nvGrpSpPr>
          <p:cNvPr id="24" name="Google Shape;24;p2"/>
          <p:cNvGrpSpPr/>
          <p:nvPr/>
        </p:nvGrpSpPr>
        <p:grpSpPr>
          <a:xfrm>
            <a:off x="4762" y="4495800"/>
            <a:ext cx="9137650" cy="152400"/>
            <a:chOff x="3" y="2064"/>
            <a:chExt cx="5756" cy="96"/>
          </a:xfrm>
        </p:grpSpPr>
        <p:sp>
          <p:nvSpPr>
            <p:cNvPr id="25" name="Google Shape;25;p2"/>
            <p:cNvSpPr/>
            <p:nvPr/>
          </p:nvSpPr>
          <p:spPr>
            <a:xfrm>
              <a:off x="3" y="2064"/>
              <a:ext cx="5756" cy="47"/>
            </a:xfrm>
            <a:prstGeom prst="rect">
              <a:avLst/>
            </a:prstGeom>
            <a:gradFill>
              <a:gsLst>
                <a:gs pos="0">
                  <a:schemeClr val="lt2"/>
                </a:gs>
                <a:gs pos="50000">
                  <a:schemeClr val="dk2"/>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 name="Google Shape;26;p2"/>
            <p:cNvSpPr/>
            <p:nvPr/>
          </p:nvSpPr>
          <p:spPr>
            <a:xfrm>
              <a:off x="3" y="2136"/>
              <a:ext cx="5756" cy="24"/>
            </a:xfrm>
            <a:prstGeom prst="rect">
              <a:avLst/>
            </a:prstGeom>
            <a:gradFill>
              <a:gsLst>
                <a:gs pos="0">
                  <a:schemeClr val="lt2"/>
                </a:gs>
                <a:gs pos="50000">
                  <a:schemeClr val="folHlink"/>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bject on top, text on bottom" type="objOverTx">
  <p:cSld name="OBJECT_OVER_TEXT">
    <p:spTree>
      <p:nvGrpSpPr>
        <p:cNvPr id="27" name="Shape 27"/>
        <p:cNvGrpSpPr/>
        <p:nvPr/>
      </p:nvGrpSpPr>
      <p:grpSpPr>
        <a:xfrm>
          <a:off x="0" y="0"/>
          <a:ext cx="0" cy="0"/>
          <a:chOff x="0" y="0"/>
          <a:chExt cx="0" cy="0"/>
        </a:xfrm>
      </p:grpSpPr>
      <p:sp>
        <p:nvSpPr>
          <p:cNvPr id="28" name="Google Shape;28;p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1" name="Shape 31"/>
        <p:cNvGrpSpPr/>
        <p:nvPr/>
      </p:nvGrpSpPr>
      <p:grpSpPr>
        <a:xfrm>
          <a:off x="0" y="0"/>
          <a:ext cx="0" cy="0"/>
          <a:chOff x="0" y="0"/>
          <a:chExt cx="0" cy="0"/>
        </a:xfrm>
      </p:grpSpPr>
      <p:sp>
        <p:nvSpPr>
          <p:cNvPr id="32" name="Google Shape;32;p4"/>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4"/>
          <p:cNvSpPr txBox="1"/>
          <p:nvPr>
            <p:ph idx="1" type="body"/>
          </p:nvPr>
        </p:nvSpPr>
        <p:spPr>
          <a:xfrm>
            <a:off x="609600" y="1981200"/>
            <a:ext cx="7848600" cy="4114800"/>
          </a:xfrm>
          <a:prstGeom prst="rect">
            <a:avLst/>
          </a:prstGeom>
          <a:noFill/>
          <a:ln>
            <a:noFill/>
          </a:ln>
        </p:spPr>
        <p:txBody>
          <a:bodyPr anchorCtr="0" anchor="t" bIns="46025" lIns="92075" spcFirstLastPara="1" rIns="92075" wrap="square" tIns="46025">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42900" lvl="2" marL="1371600" algn="l">
              <a:lnSpc>
                <a:spcPct val="100000"/>
              </a:lnSpc>
              <a:spcBef>
                <a:spcPts val="360"/>
              </a:spcBef>
              <a:spcAft>
                <a:spcPts val="0"/>
              </a:spcAft>
              <a:buSzPts val="1800"/>
              <a:buChar char="–"/>
              <a:defRPr/>
            </a:lvl3pPr>
            <a:lvl4pPr indent="-302894" lvl="3" marL="1828800" algn="l">
              <a:lnSpc>
                <a:spcPct val="100000"/>
              </a:lnSpc>
              <a:spcBef>
                <a:spcPts val="360"/>
              </a:spcBef>
              <a:spcAft>
                <a:spcPts val="0"/>
              </a:spcAft>
              <a:buSzPts val="1170"/>
              <a:buChar char="●"/>
              <a:defRPr/>
            </a:lvl4pPr>
            <a:lvl5pPr indent="-320039" lvl="4" marL="2286000" algn="l">
              <a:lnSpc>
                <a:spcPct val="100000"/>
              </a:lnSpc>
              <a:spcBef>
                <a:spcPts val="360"/>
              </a:spcBef>
              <a:spcAft>
                <a:spcPts val="0"/>
              </a:spcAft>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20040" lvl="7" marL="3657600" algn="l">
              <a:lnSpc>
                <a:spcPct val="100000"/>
              </a:lnSpc>
              <a:spcBef>
                <a:spcPts val="360"/>
              </a:spcBef>
              <a:spcAft>
                <a:spcPts val="0"/>
              </a:spcAft>
              <a:buSzPts val="1440"/>
              <a:buChar char="»"/>
              <a:defRPr/>
            </a:lvl8pPr>
            <a:lvl9pPr indent="-320040" lvl="8" marL="4114800" algn="l">
              <a:lnSpc>
                <a:spcPct val="100000"/>
              </a:lnSpc>
              <a:spcBef>
                <a:spcPts val="360"/>
              </a:spcBef>
              <a:spcAft>
                <a:spcPts val="0"/>
              </a:spcAft>
              <a:buSzPts val="1440"/>
              <a:buChar char="»"/>
              <a:defRPr/>
            </a:lvl9pPr>
          </a:lstStyle>
          <a:p/>
        </p:txBody>
      </p:sp>
      <p:sp>
        <p:nvSpPr>
          <p:cNvPr id="34" name="Google Shape;34;p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5"/>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42" name="Shape 42"/>
        <p:cNvGrpSpPr/>
        <p:nvPr/>
      </p:nvGrpSpPr>
      <p:grpSpPr>
        <a:xfrm>
          <a:off x="0" y="0"/>
          <a:ext cx="0" cy="0"/>
          <a:chOff x="0" y="0"/>
          <a:chExt cx="0" cy="0"/>
        </a:xfrm>
      </p:grpSpPr>
      <p:sp>
        <p:nvSpPr>
          <p:cNvPr id="43" name="Google Shape;43;p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0" y="1428750"/>
            <a:ext cx="9142412" cy="152400"/>
            <a:chOff x="0" y="900"/>
            <a:chExt cx="5759" cy="96"/>
          </a:xfrm>
        </p:grpSpPr>
        <p:sp>
          <p:nvSpPr>
            <p:cNvPr id="11" name="Google Shape;11;p1"/>
            <p:cNvSpPr/>
            <p:nvPr/>
          </p:nvSpPr>
          <p:spPr>
            <a:xfrm>
              <a:off x="0" y="900"/>
              <a:ext cx="5759" cy="47"/>
            </a:xfrm>
            <a:prstGeom prst="rect">
              <a:avLst/>
            </a:prstGeom>
            <a:gradFill>
              <a:gsLst>
                <a:gs pos="0">
                  <a:schemeClr val="lt2"/>
                </a:gs>
                <a:gs pos="50000">
                  <a:schemeClr val="dk2"/>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 name="Google Shape;12;p1"/>
            <p:cNvSpPr/>
            <p:nvPr/>
          </p:nvSpPr>
          <p:spPr>
            <a:xfrm>
              <a:off x="0" y="972"/>
              <a:ext cx="5759" cy="24"/>
            </a:xfrm>
            <a:prstGeom prst="rect">
              <a:avLst/>
            </a:prstGeom>
            <a:gradFill>
              <a:gsLst>
                <a:gs pos="0">
                  <a:schemeClr val="lt2"/>
                </a:gs>
                <a:gs pos="50000">
                  <a:schemeClr val="folHlink"/>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3" name="Google Shape;13;p1"/>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Book Antiqua"/>
                <a:ea typeface="Book Antiqua"/>
                <a:cs typeface="Book Antiqua"/>
                <a:sym typeface="Book Antiqua"/>
              </a:defRPr>
            </a:lvl1pPr>
            <a:lvl2pPr lvl="1" marR="0" rtl="0" algn="ctr">
              <a:lnSpc>
                <a:spcPct val="100000"/>
              </a:lnSpc>
              <a:spcBef>
                <a:spcPts val="0"/>
              </a:spcBef>
              <a:spcAft>
                <a:spcPts val="0"/>
              </a:spcAft>
              <a:buSzPts val="1400"/>
              <a:buNone/>
              <a:defRPr b="0" i="0" sz="4400" u="none" cap="none" strike="noStrike">
                <a:solidFill>
                  <a:schemeClr val="dk2"/>
                </a:solidFill>
                <a:latin typeface="Book Antiqua"/>
                <a:ea typeface="Book Antiqua"/>
                <a:cs typeface="Book Antiqua"/>
                <a:sym typeface="Book Antiqua"/>
              </a:defRPr>
            </a:lvl2pPr>
            <a:lvl3pPr lvl="2" marR="0" rtl="0" algn="ctr">
              <a:lnSpc>
                <a:spcPct val="100000"/>
              </a:lnSpc>
              <a:spcBef>
                <a:spcPts val="0"/>
              </a:spcBef>
              <a:spcAft>
                <a:spcPts val="0"/>
              </a:spcAft>
              <a:buSzPts val="1400"/>
              <a:buNone/>
              <a:defRPr b="0" i="0" sz="4400" u="none" cap="none" strike="noStrike">
                <a:solidFill>
                  <a:schemeClr val="dk2"/>
                </a:solidFill>
                <a:latin typeface="Book Antiqua"/>
                <a:ea typeface="Book Antiqua"/>
                <a:cs typeface="Book Antiqua"/>
                <a:sym typeface="Book Antiqua"/>
              </a:defRPr>
            </a:lvl3pPr>
            <a:lvl4pPr lvl="3" marR="0" rtl="0" algn="ctr">
              <a:lnSpc>
                <a:spcPct val="100000"/>
              </a:lnSpc>
              <a:spcBef>
                <a:spcPts val="0"/>
              </a:spcBef>
              <a:spcAft>
                <a:spcPts val="0"/>
              </a:spcAft>
              <a:buSzPts val="1400"/>
              <a:buNone/>
              <a:defRPr b="0" i="0" sz="4400" u="none" cap="none" strike="noStrike">
                <a:solidFill>
                  <a:schemeClr val="dk2"/>
                </a:solidFill>
                <a:latin typeface="Book Antiqua"/>
                <a:ea typeface="Book Antiqua"/>
                <a:cs typeface="Book Antiqua"/>
                <a:sym typeface="Book Antiqua"/>
              </a:defRPr>
            </a:lvl4pPr>
            <a:lvl5pPr lvl="4" marR="0" rtl="0" algn="ctr">
              <a:lnSpc>
                <a:spcPct val="100000"/>
              </a:lnSpc>
              <a:spcBef>
                <a:spcPts val="0"/>
              </a:spcBef>
              <a:spcAft>
                <a:spcPts val="0"/>
              </a:spcAft>
              <a:buSzPts val="1400"/>
              <a:buNone/>
              <a:defRPr b="0" i="0" sz="4400" u="none" cap="none" strike="noStrike">
                <a:solidFill>
                  <a:schemeClr val="dk2"/>
                </a:solidFill>
                <a:latin typeface="Book Antiqua"/>
                <a:ea typeface="Book Antiqua"/>
                <a:cs typeface="Book Antiqua"/>
                <a:sym typeface="Book Antiqua"/>
              </a:defRPr>
            </a:lvl5pPr>
            <a:lvl6pPr lvl="5" marR="0" rtl="0" algn="ctr">
              <a:lnSpc>
                <a:spcPct val="100000"/>
              </a:lnSpc>
              <a:spcBef>
                <a:spcPts val="0"/>
              </a:spcBef>
              <a:spcAft>
                <a:spcPts val="0"/>
              </a:spcAft>
              <a:buSzPts val="1400"/>
              <a:buNone/>
              <a:defRPr b="0" i="0" sz="4400" u="none" cap="none" strike="noStrike">
                <a:solidFill>
                  <a:schemeClr val="dk2"/>
                </a:solidFill>
                <a:latin typeface="Book Antiqua"/>
                <a:ea typeface="Book Antiqua"/>
                <a:cs typeface="Book Antiqua"/>
                <a:sym typeface="Book Antiqua"/>
              </a:defRPr>
            </a:lvl6pPr>
            <a:lvl7pPr lvl="6" marR="0" rtl="0" algn="ctr">
              <a:lnSpc>
                <a:spcPct val="100000"/>
              </a:lnSpc>
              <a:spcBef>
                <a:spcPts val="0"/>
              </a:spcBef>
              <a:spcAft>
                <a:spcPts val="0"/>
              </a:spcAft>
              <a:buSzPts val="1400"/>
              <a:buNone/>
              <a:defRPr b="0" i="0" sz="4400" u="none" cap="none" strike="noStrike">
                <a:solidFill>
                  <a:schemeClr val="dk2"/>
                </a:solidFill>
                <a:latin typeface="Book Antiqua"/>
                <a:ea typeface="Book Antiqua"/>
                <a:cs typeface="Book Antiqua"/>
                <a:sym typeface="Book Antiqua"/>
              </a:defRPr>
            </a:lvl7pPr>
            <a:lvl8pPr lvl="7" marR="0" rtl="0" algn="ctr">
              <a:lnSpc>
                <a:spcPct val="100000"/>
              </a:lnSpc>
              <a:spcBef>
                <a:spcPts val="0"/>
              </a:spcBef>
              <a:spcAft>
                <a:spcPts val="0"/>
              </a:spcAft>
              <a:buSzPts val="1400"/>
              <a:buNone/>
              <a:defRPr b="0" i="0" sz="4400" u="none" cap="none" strike="noStrike">
                <a:solidFill>
                  <a:schemeClr val="dk2"/>
                </a:solidFill>
                <a:latin typeface="Book Antiqua"/>
                <a:ea typeface="Book Antiqua"/>
                <a:cs typeface="Book Antiqua"/>
                <a:sym typeface="Book Antiqua"/>
              </a:defRPr>
            </a:lvl8pPr>
            <a:lvl9pPr lvl="8" marR="0" rtl="0" algn="ctr">
              <a:lnSpc>
                <a:spcPct val="100000"/>
              </a:lnSpc>
              <a:spcBef>
                <a:spcPts val="0"/>
              </a:spcBef>
              <a:spcAft>
                <a:spcPts val="0"/>
              </a:spcAft>
              <a:buSzPts val="1400"/>
              <a:buNone/>
              <a:defRPr b="0" i="0" sz="4400" u="none" cap="none" strike="noStrike">
                <a:solidFill>
                  <a:schemeClr val="dk2"/>
                </a:solidFill>
                <a:latin typeface="Book Antiqua"/>
                <a:ea typeface="Book Antiqua"/>
                <a:cs typeface="Book Antiqua"/>
                <a:sym typeface="Book Antiqua"/>
              </a:defRPr>
            </a:lvl9pPr>
          </a:lstStyle>
          <a:p/>
        </p:txBody>
      </p:sp>
      <p:sp>
        <p:nvSpPr>
          <p:cNvPr id="14" name="Google Shape;14;p1"/>
          <p:cNvSpPr txBox="1"/>
          <p:nvPr>
            <p:ph idx="1" type="body"/>
          </p:nvPr>
        </p:nvSpPr>
        <p:spPr>
          <a:xfrm>
            <a:off x="609600" y="1981200"/>
            <a:ext cx="7848600" cy="4114800"/>
          </a:xfrm>
          <a:prstGeom prst="rect">
            <a:avLst/>
          </a:prstGeom>
          <a:noFill/>
          <a:ln>
            <a:noFill/>
          </a:ln>
        </p:spPr>
        <p:txBody>
          <a:bodyPr anchorCtr="0" anchor="t" bIns="46025" lIns="92075" spcFirstLastPara="1" rIns="92075" wrap="square" tIns="46025">
            <a:noAutofit/>
          </a:bodyPr>
          <a:lstStyle>
            <a:lvl1pPr indent="-381000" lvl="0" marL="457200" marR="0" rtl="0" algn="l">
              <a:lnSpc>
                <a:spcPct val="100000"/>
              </a:lnSpc>
              <a:spcBef>
                <a:spcPts val="640"/>
              </a:spcBef>
              <a:spcAft>
                <a:spcPts val="0"/>
              </a:spcAft>
              <a:buClr>
                <a:schemeClr val="accent2"/>
              </a:buClr>
              <a:buSzPts val="2400"/>
              <a:buFont typeface="Arial"/>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folHlink"/>
              </a:buClr>
              <a:buSzPts val="2240"/>
              <a:buFont typeface="Arial"/>
              <a:buChar char="»"/>
              <a:defRPr b="0" i="0" sz="2800"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60680" lvl="3" marL="1828800" marR="0" rtl="0" algn="l">
              <a:lnSpc>
                <a:spcPct val="100000"/>
              </a:lnSpc>
              <a:spcBef>
                <a:spcPts val="640"/>
              </a:spcBef>
              <a:spcAft>
                <a:spcPts val="0"/>
              </a:spcAft>
              <a:buClr>
                <a:schemeClr val="accent2"/>
              </a:buClr>
              <a:buSzPts val="2080"/>
              <a:buFont typeface="Arial"/>
              <a:buChar char="●"/>
              <a:defRPr b="0" i="0" sz="3200" u="none" cap="none" strike="noStrike">
                <a:solidFill>
                  <a:schemeClr val="dk1"/>
                </a:solidFill>
                <a:latin typeface="Arial"/>
                <a:ea typeface="Arial"/>
                <a:cs typeface="Arial"/>
                <a:sym typeface="Arial"/>
              </a:defRPr>
            </a:lvl4pPr>
            <a:lvl5pPr indent="-391160" lvl="4" marL="2286000" marR="0" rtl="0" algn="l">
              <a:lnSpc>
                <a:spcPct val="100000"/>
              </a:lnSpc>
              <a:spcBef>
                <a:spcPts val="640"/>
              </a:spcBef>
              <a:spcAft>
                <a:spcPts val="0"/>
              </a:spcAft>
              <a:buClr>
                <a:schemeClr val="folHlink"/>
              </a:buClr>
              <a:buSzPts val="2560"/>
              <a:buFont typeface="Arial"/>
              <a:buChar char="»"/>
              <a:defRPr b="0" i="0" sz="3200" u="none" cap="none" strike="noStrike">
                <a:solidFill>
                  <a:schemeClr val="dk1"/>
                </a:solidFill>
                <a:latin typeface="Arial"/>
                <a:ea typeface="Arial"/>
                <a:cs typeface="Arial"/>
                <a:sym typeface="Arial"/>
              </a:defRPr>
            </a:lvl5pPr>
            <a:lvl6pPr indent="-391160" lvl="5" marL="2743200" marR="0" rtl="0" algn="l">
              <a:lnSpc>
                <a:spcPct val="100000"/>
              </a:lnSpc>
              <a:spcBef>
                <a:spcPts val="640"/>
              </a:spcBef>
              <a:spcAft>
                <a:spcPts val="0"/>
              </a:spcAft>
              <a:buClr>
                <a:schemeClr val="folHlink"/>
              </a:buClr>
              <a:buSzPts val="2560"/>
              <a:buFont typeface="Arial"/>
              <a:buChar char="»"/>
              <a:defRPr b="0" i="0" sz="3200" u="none" cap="none" strike="noStrike">
                <a:solidFill>
                  <a:schemeClr val="dk1"/>
                </a:solidFill>
                <a:latin typeface="Arial"/>
                <a:ea typeface="Arial"/>
                <a:cs typeface="Arial"/>
                <a:sym typeface="Arial"/>
              </a:defRPr>
            </a:lvl6pPr>
            <a:lvl7pPr indent="-391160" lvl="6" marL="3200400" marR="0" rtl="0" algn="l">
              <a:lnSpc>
                <a:spcPct val="100000"/>
              </a:lnSpc>
              <a:spcBef>
                <a:spcPts val="640"/>
              </a:spcBef>
              <a:spcAft>
                <a:spcPts val="0"/>
              </a:spcAft>
              <a:buClr>
                <a:schemeClr val="folHlink"/>
              </a:buClr>
              <a:buSzPts val="2560"/>
              <a:buFont typeface="Arial"/>
              <a:buChar char="»"/>
              <a:defRPr b="0" i="0" sz="3200" u="none" cap="none" strike="noStrike">
                <a:solidFill>
                  <a:schemeClr val="dk1"/>
                </a:solidFill>
                <a:latin typeface="Arial"/>
                <a:ea typeface="Arial"/>
                <a:cs typeface="Arial"/>
                <a:sym typeface="Arial"/>
              </a:defRPr>
            </a:lvl7pPr>
            <a:lvl8pPr indent="-391159" lvl="7" marL="3657600" marR="0" rtl="0" algn="l">
              <a:lnSpc>
                <a:spcPct val="100000"/>
              </a:lnSpc>
              <a:spcBef>
                <a:spcPts val="640"/>
              </a:spcBef>
              <a:spcAft>
                <a:spcPts val="0"/>
              </a:spcAft>
              <a:buClr>
                <a:schemeClr val="folHlink"/>
              </a:buClr>
              <a:buSzPts val="2560"/>
              <a:buFont typeface="Arial"/>
              <a:buChar char="»"/>
              <a:defRPr b="0" i="0" sz="3200" u="none" cap="none" strike="noStrike">
                <a:solidFill>
                  <a:schemeClr val="dk1"/>
                </a:solidFill>
                <a:latin typeface="Arial"/>
                <a:ea typeface="Arial"/>
                <a:cs typeface="Arial"/>
                <a:sym typeface="Arial"/>
              </a:defRPr>
            </a:lvl8pPr>
            <a:lvl9pPr indent="-391159" lvl="8" marL="4114800" marR="0" rtl="0" algn="l">
              <a:lnSpc>
                <a:spcPct val="100000"/>
              </a:lnSpc>
              <a:spcBef>
                <a:spcPts val="640"/>
              </a:spcBef>
              <a:spcAft>
                <a:spcPts val="0"/>
              </a:spcAft>
              <a:buClr>
                <a:schemeClr val="folHlink"/>
              </a:buClr>
              <a:buSzPts val="2560"/>
              <a:buFont typeface="Arial"/>
              <a:buChar char="»"/>
              <a:defRPr b="0" i="0" sz="3200" u="none" cap="none" strike="noStrike">
                <a:solidFill>
                  <a:schemeClr val="dk1"/>
                </a:solidFill>
                <a:latin typeface="Arial"/>
                <a:ea typeface="Arial"/>
                <a:cs typeface="Arial"/>
                <a:sym typeface="Arial"/>
              </a:defRPr>
            </a:lvl9pPr>
          </a:lstStyle>
          <a:p/>
        </p:txBody>
      </p:sp>
      <p:sp>
        <p:nvSpPr>
          <p:cNvPr id="15" name="Google Shape;15;p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7" name="Google Shape;17;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jpg"/><Relationship Id="rId4" Type="http://schemas.openxmlformats.org/officeDocument/2006/relationships/image" Target="../media/image22.png"/><Relationship Id="rId5"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jpg"/><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49" name="Shape 49"/>
        <p:cNvGrpSpPr/>
        <p:nvPr/>
      </p:nvGrpSpPr>
      <p:grpSpPr>
        <a:xfrm>
          <a:off x="0" y="0"/>
          <a:ext cx="0" cy="0"/>
          <a:chOff x="0" y="0"/>
          <a:chExt cx="0" cy="0"/>
        </a:xfrm>
      </p:grpSpPr>
      <p:sp>
        <p:nvSpPr>
          <p:cNvPr id="50" name="Google Shape;50;p7"/>
          <p:cNvSpPr txBox="1"/>
          <p:nvPr>
            <p:ph type="ctrTitle"/>
          </p:nvPr>
        </p:nvSpPr>
        <p:spPr>
          <a:xfrm>
            <a:off x="838200" y="4724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CCCC"/>
              </a:buClr>
              <a:buSzPts val="4400"/>
              <a:buFont typeface="Book Antiqua"/>
              <a:buNone/>
            </a:pPr>
            <a:r>
              <a:rPr b="0" i="0" lang="en-US" sz="4400" u="none">
                <a:solidFill>
                  <a:srgbClr val="00CCCC"/>
                </a:solidFill>
                <a:latin typeface="Book Antiqua"/>
                <a:ea typeface="Book Antiqua"/>
                <a:cs typeface="Book Antiqua"/>
                <a:sym typeface="Book Antiqua"/>
              </a:rPr>
              <a:t>Gamma-ray Astronomy</a:t>
            </a:r>
            <a:endParaRPr/>
          </a:p>
        </p:txBody>
      </p:sp>
      <p:sp>
        <p:nvSpPr>
          <p:cNvPr id="51" name="Google Shape;51;p7"/>
          <p:cNvSpPr txBox="1"/>
          <p:nvPr/>
        </p:nvSpPr>
        <p:spPr>
          <a:xfrm>
            <a:off x="2971800" y="5715000"/>
            <a:ext cx="26384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(The Short Story…)</a:t>
            </a:r>
            <a:endParaRPr/>
          </a:p>
        </p:txBody>
      </p:sp>
      <p:pic>
        <p:nvPicPr>
          <p:cNvPr id="52" name="Google Shape;52;p7"/>
          <p:cNvPicPr preferRelativeResize="0"/>
          <p:nvPr/>
        </p:nvPicPr>
        <p:blipFill rotWithShape="1">
          <a:blip r:embed="rId3">
            <a:alphaModFix/>
          </a:blip>
          <a:srcRect b="0" l="0" r="0" t="0"/>
          <a:stretch/>
        </p:blipFill>
        <p:spPr>
          <a:xfrm>
            <a:off x="2247900" y="762000"/>
            <a:ext cx="4648200" cy="3340100"/>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12" name="Shape 112"/>
        <p:cNvGrpSpPr/>
        <p:nvPr/>
      </p:nvGrpSpPr>
      <p:grpSpPr>
        <a:xfrm>
          <a:off x="0" y="0"/>
          <a:ext cx="0" cy="0"/>
          <a:chOff x="0" y="0"/>
          <a:chExt cx="0" cy="0"/>
        </a:xfrm>
      </p:grpSpPr>
      <p:sp>
        <p:nvSpPr>
          <p:cNvPr id="113" name="Google Shape;113;p16"/>
          <p:cNvSpPr txBox="1"/>
          <p:nvPr>
            <p:ph type="title"/>
          </p:nvPr>
        </p:nvSpPr>
        <p:spPr>
          <a:xfrm>
            <a:off x="533400" y="228600"/>
            <a:ext cx="80772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Distribution of GRBs in the Sky</a:t>
            </a:r>
            <a:endParaRPr/>
          </a:p>
        </p:txBody>
      </p:sp>
      <p:pic>
        <p:nvPicPr>
          <p:cNvPr id="114" name="Google Shape;114;p16"/>
          <p:cNvPicPr preferRelativeResize="0"/>
          <p:nvPr>
            <p:ph idx="1" type="body"/>
          </p:nvPr>
        </p:nvPicPr>
        <p:blipFill rotWithShape="1">
          <a:blip r:embed="rId3">
            <a:alphaModFix/>
          </a:blip>
          <a:srcRect b="0" l="0" r="0" t="0"/>
          <a:stretch/>
        </p:blipFill>
        <p:spPr>
          <a:xfrm>
            <a:off x="1255712" y="2057400"/>
            <a:ext cx="6630987" cy="3619009"/>
          </a:xfrm>
          <a:prstGeom prst="rect">
            <a:avLst/>
          </a:prstGeom>
          <a:noFill/>
          <a:ln>
            <a:noFill/>
          </a:ln>
        </p:spPr>
      </p:pic>
      <p:pic>
        <p:nvPicPr>
          <p:cNvPr id="115" name="Google Shape;115;p16"/>
          <p:cNvPicPr preferRelativeResize="0"/>
          <p:nvPr/>
        </p:nvPicPr>
        <p:blipFill rotWithShape="1">
          <a:blip r:embed="rId4">
            <a:alphaModFix/>
          </a:blip>
          <a:srcRect b="0" l="0" r="0" t="0"/>
          <a:stretch/>
        </p:blipFill>
        <p:spPr>
          <a:xfrm>
            <a:off x="1255712" y="5676409"/>
            <a:ext cx="6630987" cy="830753"/>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OSSE</a:t>
            </a:r>
            <a:endParaRPr/>
          </a:p>
        </p:txBody>
      </p:sp>
      <p:pic>
        <p:nvPicPr>
          <p:cNvPr id="121" name="Google Shape;121;p17"/>
          <p:cNvPicPr preferRelativeResize="0"/>
          <p:nvPr/>
        </p:nvPicPr>
        <p:blipFill rotWithShape="1">
          <a:blip r:embed="rId3">
            <a:alphaModFix/>
          </a:blip>
          <a:srcRect b="0" l="0" r="0" t="0"/>
          <a:stretch/>
        </p:blipFill>
        <p:spPr>
          <a:xfrm>
            <a:off x="1320800" y="1857375"/>
            <a:ext cx="6500812" cy="4630737"/>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25" name="Shape 125"/>
        <p:cNvGrpSpPr/>
        <p:nvPr/>
      </p:nvGrpSpPr>
      <p:grpSpPr>
        <a:xfrm>
          <a:off x="0" y="0"/>
          <a:ext cx="0" cy="0"/>
          <a:chOff x="0" y="0"/>
          <a:chExt cx="0" cy="0"/>
        </a:xfrm>
      </p:grpSpPr>
      <p:sp>
        <p:nvSpPr>
          <p:cNvPr id="126" name="Google Shape;126;p18"/>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The Galactic Center Region</a:t>
            </a:r>
            <a:endParaRPr/>
          </a:p>
        </p:txBody>
      </p:sp>
      <p:pic>
        <p:nvPicPr>
          <p:cNvPr id="127" name="Google Shape;127;p18"/>
          <p:cNvPicPr preferRelativeResize="0"/>
          <p:nvPr/>
        </p:nvPicPr>
        <p:blipFill rotWithShape="1">
          <a:blip r:embed="rId3">
            <a:alphaModFix/>
          </a:blip>
          <a:srcRect b="13336" l="0" r="0" t="0"/>
          <a:stretch/>
        </p:blipFill>
        <p:spPr>
          <a:xfrm>
            <a:off x="1508125" y="1752600"/>
            <a:ext cx="6127750" cy="4784725"/>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31" name="Shape 131"/>
        <p:cNvGrpSpPr/>
        <p:nvPr/>
      </p:nvGrpSpPr>
      <p:grpSpPr>
        <a:xfrm>
          <a:off x="0" y="0"/>
          <a:ext cx="0" cy="0"/>
          <a:chOff x="0" y="0"/>
          <a:chExt cx="0" cy="0"/>
        </a:xfrm>
      </p:grpSpPr>
      <p:sp>
        <p:nvSpPr>
          <p:cNvPr id="132" name="Google Shape;132;p19"/>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Book Antiqua"/>
              <a:buNone/>
            </a:pPr>
            <a:r>
              <a:rPr b="0" i="0" lang="en-US" sz="4000" u="none">
                <a:solidFill>
                  <a:schemeClr val="dk2"/>
                </a:solidFill>
                <a:latin typeface="Book Antiqua"/>
                <a:ea typeface="Book Antiqua"/>
                <a:cs typeface="Book Antiqua"/>
                <a:sym typeface="Book Antiqua"/>
              </a:rPr>
              <a:t>Antimatter Fountain in the Center of Milky Way</a:t>
            </a:r>
            <a:endParaRPr/>
          </a:p>
        </p:txBody>
      </p:sp>
      <p:sp>
        <p:nvSpPr>
          <p:cNvPr id="133" name="Google Shape;133;p19"/>
          <p:cNvSpPr txBox="1"/>
          <p:nvPr>
            <p:ph idx="1" type="body"/>
          </p:nvPr>
        </p:nvSpPr>
        <p:spPr>
          <a:xfrm>
            <a:off x="609600" y="1981200"/>
            <a:ext cx="7848600" cy="4114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accent2"/>
              </a:buClr>
              <a:buSzPts val="2400"/>
              <a:buFont typeface="Arial"/>
              <a:buNone/>
            </a:pPr>
            <a:r>
              <a:t/>
            </a:r>
            <a:endParaRPr b="0" i="0" sz="3200" u="none">
              <a:solidFill>
                <a:schemeClr val="dk1"/>
              </a:solidFill>
              <a:latin typeface="Arial"/>
              <a:ea typeface="Arial"/>
              <a:cs typeface="Arial"/>
              <a:sym typeface="Arial"/>
            </a:endParaRPr>
          </a:p>
        </p:txBody>
      </p:sp>
      <p:pic>
        <p:nvPicPr>
          <p:cNvPr id="134" name="Google Shape;134;p19"/>
          <p:cNvPicPr preferRelativeResize="0"/>
          <p:nvPr/>
        </p:nvPicPr>
        <p:blipFill rotWithShape="1">
          <a:blip r:embed="rId3">
            <a:alphaModFix/>
          </a:blip>
          <a:srcRect b="0" l="0" r="0" t="0"/>
          <a:stretch/>
        </p:blipFill>
        <p:spPr>
          <a:xfrm>
            <a:off x="381000" y="1905000"/>
            <a:ext cx="8382000" cy="4191000"/>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38" name="Shape 138"/>
        <p:cNvGrpSpPr/>
        <p:nvPr/>
      </p:nvGrpSpPr>
      <p:grpSpPr>
        <a:xfrm>
          <a:off x="0" y="0"/>
          <a:ext cx="0" cy="0"/>
          <a:chOff x="0" y="0"/>
          <a:chExt cx="0" cy="0"/>
        </a:xfrm>
      </p:grpSpPr>
      <p:sp>
        <p:nvSpPr>
          <p:cNvPr id="139" name="Google Shape;139;p20"/>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COMPTEL</a:t>
            </a:r>
            <a:endParaRPr/>
          </a:p>
        </p:txBody>
      </p:sp>
      <p:pic>
        <p:nvPicPr>
          <p:cNvPr descr="The Imaging Compton Telescope (COMPTEL)" id="140" name="Google Shape;140;p20"/>
          <p:cNvPicPr preferRelativeResize="0"/>
          <p:nvPr/>
        </p:nvPicPr>
        <p:blipFill rotWithShape="1">
          <a:blip r:embed="rId3">
            <a:alphaModFix/>
          </a:blip>
          <a:srcRect b="0" l="0" r="0" t="0"/>
          <a:stretch/>
        </p:blipFill>
        <p:spPr>
          <a:xfrm>
            <a:off x="1419225" y="1828800"/>
            <a:ext cx="6305550" cy="4506912"/>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44" name="Shape 144"/>
        <p:cNvGrpSpPr/>
        <p:nvPr/>
      </p:nvGrpSpPr>
      <p:grpSpPr>
        <a:xfrm>
          <a:off x="0" y="0"/>
          <a:ext cx="0" cy="0"/>
          <a:chOff x="0" y="0"/>
          <a:chExt cx="0" cy="0"/>
        </a:xfrm>
      </p:grpSpPr>
      <p:sp>
        <p:nvSpPr>
          <p:cNvPr id="145" name="Google Shape;145;p21"/>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baseline="30000" i="0" lang="en-US" sz="4400" u="none">
                <a:solidFill>
                  <a:schemeClr val="dk2"/>
                </a:solidFill>
                <a:latin typeface="Book Antiqua"/>
                <a:ea typeface="Book Antiqua"/>
                <a:cs typeface="Book Antiqua"/>
                <a:sym typeface="Book Antiqua"/>
              </a:rPr>
              <a:t>26</a:t>
            </a:r>
            <a:r>
              <a:rPr b="0" i="0" lang="en-US" sz="4400" u="none">
                <a:solidFill>
                  <a:schemeClr val="dk2"/>
                </a:solidFill>
                <a:latin typeface="Book Antiqua"/>
                <a:ea typeface="Book Antiqua"/>
                <a:cs typeface="Book Antiqua"/>
                <a:sym typeface="Book Antiqua"/>
              </a:rPr>
              <a:t>Al COMPTEL sky map</a:t>
            </a:r>
            <a:endParaRPr/>
          </a:p>
        </p:txBody>
      </p:sp>
      <p:pic>
        <p:nvPicPr>
          <p:cNvPr id="146" name="Google Shape;146;p21"/>
          <p:cNvPicPr preferRelativeResize="0"/>
          <p:nvPr/>
        </p:nvPicPr>
        <p:blipFill rotWithShape="1">
          <a:blip r:embed="rId3">
            <a:alphaModFix/>
          </a:blip>
          <a:srcRect b="0" l="0" r="0" t="0"/>
          <a:stretch/>
        </p:blipFill>
        <p:spPr>
          <a:xfrm>
            <a:off x="268287" y="2133600"/>
            <a:ext cx="8607425" cy="4275137"/>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50" name="Shape 150"/>
        <p:cNvGrpSpPr/>
        <p:nvPr/>
      </p:nvGrpSpPr>
      <p:grpSpPr>
        <a:xfrm>
          <a:off x="0" y="0"/>
          <a:ext cx="0" cy="0"/>
          <a:chOff x="0" y="0"/>
          <a:chExt cx="0" cy="0"/>
        </a:xfrm>
      </p:grpSpPr>
      <p:sp>
        <p:nvSpPr>
          <p:cNvPr id="151" name="Google Shape;151;p22"/>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EGRET</a:t>
            </a:r>
            <a:endParaRPr/>
          </a:p>
        </p:txBody>
      </p:sp>
      <p:pic>
        <p:nvPicPr>
          <p:cNvPr id="152" name="Google Shape;152;p22"/>
          <p:cNvPicPr preferRelativeResize="0"/>
          <p:nvPr/>
        </p:nvPicPr>
        <p:blipFill rotWithShape="1">
          <a:blip r:embed="rId3">
            <a:alphaModFix/>
          </a:blip>
          <a:srcRect b="0" l="0" r="0" t="0"/>
          <a:stretch/>
        </p:blipFill>
        <p:spPr>
          <a:xfrm>
            <a:off x="1193800" y="1828800"/>
            <a:ext cx="6754812" cy="4822825"/>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56" name="Shape 156"/>
        <p:cNvGrpSpPr/>
        <p:nvPr/>
      </p:nvGrpSpPr>
      <p:grpSpPr>
        <a:xfrm>
          <a:off x="0" y="0"/>
          <a:ext cx="0" cy="0"/>
          <a:chOff x="0" y="0"/>
          <a:chExt cx="0" cy="0"/>
        </a:xfrm>
      </p:grpSpPr>
      <p:sp>
        <p:nvSpPr>
          <p:cNvPr id="157" name="Google Shape;157;p23"/>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Book Antiqua"/>
              <a:buNone/>
            </a:pPr>
            <a:r>
              <a:rPr b="0" i="0" lang="en-US" sz="4000" u="none">
                <a:solidFill>
                  <a:schemeClr val="dk2"/>
                </a:solidFill>
                <a:latin typeface="Book Antiqua"/>
                <a:ea typeface="Book Antiqua"/>
                <a:cs typeface="Book Antiqua"/>
                <a:sym typeface="Book Antiqua"/>
              </a:rPr>
              <a:t>High Energy Halo around </a:t>
            </a:r>
            <a:br>
              <a:rPr b="0" i="0" lang="en-US" sz="4000" u="none">
                <a:solidFill>
                  <a:schemeClr val="dk2"/>
                </a:solidFill>
                <a:latin typeface="Book Antiqua"/>
                <a:ea typeface="Book Antiqua"/>
                <a:cs typeface="Book Antiqua"/>
                <a:sym typeface="Book Antiqua"/>
              </a:rPr>
            </a:br>
            <a:r>
              <a:rPr b="0" i="0" lang="en-US" sz="4000" u="none">
                <a:solidFill>
                  <a:schemeClr val="dk2"/>
                </a:solidFill>
                <a:latin typeface="Book Antiqua"/>
                <a:ea typeface="Book Antiqua"/>
                <a:cs typeface="Book Antiqua"/>
                <a:sym typeface="Book Antiqua"/>
              </a:rPr>
              <a:t>Milky Way</a:t>
            </a:r>
            <a:r>
              <a:rPr b="0" i="0" lang="en-US" sz="3600" u="none">
                <a:solidFill>
                  <a:schemeClr val="dk2"/>
                </a:solidFill>
                <a:latin typeface="Book Antiqua"/>
                <a:ea typeface="Book Antiqua"/>
                <a:cs typeface="Book Antiqua"/>
                <a:sym typeface="Book Antiqua"/>
              </a:rPr>
              <a:t> </a:t>
            </a:r>
            <a:endParaRPr/>
          </a:p>
        </p:txBody>
      </p:sp>
      <p:pic>
        <p:nvPicPr>
          <p:cNvPr id="158" name="Google Shape;158;p23"/>
          <p:cNvPicPr preferRelativeResize="0"/>
          <p:nvPr>
            <p:ph idx="2" type="dgm"/>
          </p:nvPr>
        </p:nvPicPr>
        <p:blipFill rotWithShape="1">
          <a:blip r:embed="rId3">
            <a:alphaModFix/>
          </a:blip>
          <a:srcRect b="0" l="0" r="0" t="0"/>
          <a:stretch/>
        </p:blipFill>
        <p:spPr>
          <a:xfrm>
            <a:off x="609600" y="2239962"/>
            <a:ext cx="7848600" cy="3597275"/>
          </a:xfrm>
          <a:prstGeom prst="rect">
            <a:avLst/>
          </a:prstGeom>
          <a:noFill/>
          <a:ln cap="flat" cmpd="sng" w="38100">
            <a:solidFill>
              <a:srgbClr val="000000"/>
            </a:solidFill>
            <a:prstDash val="solid"/>
            <a:miter lim="800000"/>
            <a:headEnd len="sm" w="sm" type="none"/>
            <a:tailEnd len="sm" w="sm" type="none"/>
          </a:ln>
        </p:spPr>
      </p:pic>
      <p:sp>
        <p:nvSpPr>
          <p:cNvPr id="159" name="Google Shape;159;p23"/>
          <p:cNvSpPr txBox="1"/>
          <p:nvPr/>
        </p:nvSpPr>
        <p:spPr>
          <a:xfrm>
            <a:off x="1838325" y="6172200"/>
            <a:ext cx="5467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Courtesy of D. Dixon, University of California, Riverside</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63" name="Shape 163"/>
        <p:cNvGrpSpPr/>
        <p:nvPr/>
      </p:nvGrpSpPr>
      <p:grpSpPr>
        <a:xfrm>
          <a:off x="0" y="0"/>
          <a:ext cx="0" cy="0"/>
          <a:chOff x="0" y="0"/>
          <a:chExt cx="0" cy="0"/>
        </a:xfrm>
      </p:grpSpPr>
      <p:sp>
        <p:nvSpPr>
          <p:cNvPr id="164" name="Google Shape;164;p24"/>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Gamma-ray Burst Progress</a:t>
            </a:r>
            <a:endParaRPr/>
          </a:p>
        </p:txBody>
      </p:sp>
      <p:sp>
        <p:nvSpPr>
          <p:cNvPr id="165" name="Google Shape;165;p24"/>
          <p:cNvSpPr txBox="1"/>
          <p:nvPr>
            <p:ph idx="1" type="body"/>
          </p:nvPr>
        </p:nvSpPr>
        <p:spPr>
          <a:xfrm>
            <a:off x="609600" y="1981200"/>
            <a:ext cx="78486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400"/>
              <a:buFont typeface="Arial"/>
              <a:buChar char="●"/>
            </a:pPr>
            <a:r>
              <a:rPr b="0" i="0" lang="en-US" sz="3200" u="none">
                <a:solidFill>
                  <a:schemeClr val="dk1"/>
                </a:solidFill>
                <a:latin typeface="Arial"/>
                <a:ea typeface="Arial"/>
                <a:cs typeface="Arial"/>
                <a:sym typeface="Arial"/>
              </a:rPr>
              <a:t> Beppo/SAX finds evidence for X-ray afterglow from several GRBs (2/28/97)</a:t>
            </a:r>
            <a:endParaRPr/>
          </a:p>
          <a:p>
            <a:pPr indent="-342900" lvl="0" marL="342900" marR="0" rtl="0" algn="l">
              <a:lnSpc>
                <a:spcPct val="90000"/>
              </a:lnSpc>
              <a:spcBef>
                <a:spcPts val="640"/>
              </a:spcBef>
              <a:spcAft>
                <a:spcPts val="0"/>
              </a:spcAft>
              <a:buClr>
                <a:schemeClr val="accent2"/>
              </a:buClr>
              <a:buSzPts val="2400"/>
              <a:buFont typeface="Arial"/>
              <a:buChar char="●"/>
            </a:pPr>
            <a:r>
              <a:rPr b="0" i="0" lang="en-US" sz="3200" u="none">
                <a:solidFill>
                  <a:schemeClr val="dk1"/>
                </a:solidFill>
                <a:latin typeface="Arial"/>
                <a:ea typeface="Arial"/>
                <a:cs typeface="Arial"/>
                <a:sym typeface="Arial"/>
              </a:rPr>
              <a:t> Jan van Paradijs finds optical afterglow</a:t>
            </a:r>
            <a:endParaRPr/>
          </a:p>
          <a:p>
            <a:pPr indent="-342900" lvl="0" marL="342900" marR="0" rtl="0" algn="l">
              <a:lnSpc>
                <a:spcPct val="90000"/>
              </a:lnSpc>
              <a:spcBef>
                <a:spcPts val="640"/>
              </a:spcBef>
              <a:spcAft>
                <a:spcPts val="0"/>
              </a:spcAft>
              <a:buClr>
                <a:schemeClr val="accent2"/>
              </a:buClr>
              <a:buSzPts val="2400"/>
              <a:buFont typeface="Arial"/>
              <a:buChar char="●"/>
            </a:pPr>
            <a:r>
              <a:rPr b="0" i="0" lang="en-US" sz="3200" u="none">
                <a:solidFill>
                  <a:schemeClr val="dk1"/>
                </a:solidFill>
                <a:latin typeface="Arial"/>
                <a:ea typeface="Arial"/>
                <a:cs typeface="Arial"/>
                <a:sym typeface="Arial"/>
              </a:rPr>
              <a:t> Redshifts indicate cosmological distances (Keck, HST)</a:t>
            </a:r>
            <a:endParaRPr/>
          </a:p>
          <a:p>
            <a:pPr indent="-342900" lvl="0" marL="342900" marR="0" rtl="0" algn="l">
              <a:lnSpc>
                <a:spcPct val="90000"/>
              </a:lnSpc>
              <a:spcBef>
                <a:spcPts val="640"/>
              </a:spcBef>
              <a:spcAft>
                <a:spcPts val="0"/>
              </a:spcAft>
              <a:buClr>
                <a:schemeClr val="accent2"/>
              </a:buClr>
              <a:buSzPts val="2400"/>
              <a:buFont typeface="Arial"/>
              <a:buChar char="●"/>
            </a:pPr>
            <a:r>
              <a:rPr b="0" i="0" lang="en-US" sz="3200" u="none">
                <a:solidFill>
                  <a:schemeClr val="dk1"/>
                </a:solidFill>
                <a:latin typeface="Arial"/>
                <a:ea typeface="Arial"/>
                <a:cs typeface="Arial"/>
                <a:sym typeface="Arial"/>
              </a:rPr>
              <a:t> ROTSE catches GRB in the act at visible wavelengths (1/23/99)</a:t>
            </a:r>
            <a:endParaRPr/>
          </a:p>
          <a:p>
            <a:pPr indent="-342900" lvl="0" marL="342900" marR="0" rtl="0" algn="l">
              <a:lnSpc>
                <a:spcPct val="90000"/>
              </a:lnSpc>
              <a:spcBef>
                <a:spcPts val="640"/>
              </a:spcBef>
              <a:spcAft>
                <a:spcPts val="0"/>
              </a:spcAft>
              <a:buClr>
                <a:schemeClr val="accent2"/>
              </a:buClr>
              <a:buSzPts val="2400"/>
              <a:buFont typeface="Arial"/>
              <a:buChar char="●"/>
            </a:pPr>
            <a:r>
              <a:rPr b="0" i="0" lang="en-US" sz="3200" u="none">
                <a:solidFill>
                  <a:schemeClr val="dk1"/>
                </a:solidFill>
                <a:latin typeface="Arial"/>
                <a:ea typeface="Arial"/>
                <a:cs typeface="Arial"/>
                <a:sym typeface="Arial"/>
              </a:rPr>
              <a:t> Evidence mounts for two types of GRBs</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69" name="Shape 169"/>
        <p:cNvGrpSpPr/>
        <p:nvPr/>
      </p:nvGrpSpPr>
      <p:grpSpPr>
        <a:xfrm>
          <a:off x="0" y="0"/>
          <a:ext cx="0" cy="0"/>
          <a:chOff x="0" y="0"/>
          <a:chExt cx="0" cy="0"/>
        </a:xfrm>
      </p:grpSpPr>
      <p:sp>
        <p:nvSpPr>
          <p:cNvPr id="170" name="Google Shape;170;p25"/>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What BeppoSAX Saw</a:t>
            </a:r>
            <a:endParaRPr/>
          </a:p>
        </p:txBody>
      </p:sp>
      <p:pic>
        <p:nvPicPr>
          <p:cNvPr id="171" name="Google Shape;171;p25"/>
          <p:cNvPicPr preferRelativeResize="0"/>
          <p:nvPr/>
        </p:nvPicPr>
        <p:blipFill rotWithShape="1">
          <a:blip r:embed="rId3">
            <a:alphaModFix/>
          </a:blip>
          <a:srcRect b="0" l="0" r="0" t="0"/>
          <a:stretch/>
        </p:blipFill>
        <p:spPr>
          <a:xfrm>
            <a:off x="914400" y="2057400"/>
            <a:ext cx="7239000" cy="4391025"/>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56" name="Shape 56"/>
        <p:cNvGrpSpPr/>
        <p:nvPr/>
      </p:nvGrpSpPr>
      <p:grpSpPr>
        <a:xfrm>
          <a:off x="0" y="0"/>
          <a:ext cx="0" cy="0"/>
          <a:chOff x="0" y="0"/>
          <a:chExt cx="0" cy="0"/>
        </a:xfrm>
      </p:grpSpPr>
      <p:sp>
        <p:nvSpPr>
          <p:cNvPr id="57" name="Google Shape;57;p8"/>
          <p:cNvSpPr txBox="1"/>
          <p:nvPr>
            <p:ph idx="4294967295" type="title"/>
          </p:nvPr>
        </p:nvSpPr>
        <p:spPr>
          <a:xfrm>
            <a:off x="609600" y="228600"/>
            <a:ext cx="78486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The Big Picture</a:t>
            </a:r>
            <a:endParaRPr/>
          </a:p>
        </p:txBody>
      </p:sp>
      <p:sp>
        <p:nvSpPr>
          <p:cNvPr id="58" name="Google Shape;58;p8"/>
          <p:cNvSpPr txBox="1"/>
          <p:nvPr>
            <p:ph idx="4294967295" type="body"/>
          </p:nvPr>
        </p:nvSpPr>
        <p:spPr>
          <a:xfrm>
            <a:off x="152400" y="1981200"/>
            <a:ext cx="2819400" cy="320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2"/>
              </a:buClr>
              <a:buSzPts val="2100"/>
              <a:buFont typeface="Arial"/>
              <a:buChar char="●"/>
            </a:pPr>
            <a:r>
              <a:rPr b="0" i="0" lang="en-US" sz="2800" u="none" cap="none" strike="noStrike">
                <a:solidFill>
                  <a:schemeClr val="dk1"/>
                </a:solidFill>
                <a:latin typeface="Arial"/>
                <a:ea typeface="Arial"/>
                <a:cs typeface="Arial"/>
                <a:sym typeface="Arial"/>
              </a:rPr>
              <a:t>Whole sky glows</a:t>
            </a:r>
            <a:endParaRPr/>
          </a:p>
          <a:p>
            <a:pPr indent="-209550" lvl="0" marL="342900" marR="0" rtl="0" algn="l">
              <a:lnSpc>
                <a:spcPct val="100000"/>
              </a:lnSpc>
              <a:spcBef>
                <a:spcPts val="560"/>
              </a:spcBef>
              <a:spcAft>
                <a:spcPts val="0"/>
              </a:spcAft>
              <a:buClr>
                <a:schemeClr val="accent2"/>
              </a:buClr>
              <a:buSzPts val="2100"/>
              <a:buFont typeface="Arial"/>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100"/>
              <a:buFont typeface="Arial"/>
              <a:buChar char="●"/>
            </a:pPr>
            <a:r>
              <a:rPr b="0" i="0" lang="en-US" sz="2800" u="none" cap="none" strike="noStrike">
                <a:solidFill>
                  <a:schemeClr val="dk1"/>
                </a:solidFill>
                <a:latin typeface="Arial"/>
                <a:ea typeface="Arial"/>
                <a:cs typeface="Arial"/>
                <a:sym typeface="Arial"/>
              </a:rPr>
              <a:t>Extreme environments</a:t>
            </a:r>
            <a:endParaRPr/>
          </a:p>
          <a:p>
            <a:pPr indent="-209550" lvl="0" marL="342900" marR="0" rtl="0" algn="l">
              <a:lnSpc>
                <a:spcPct val="100000"/>
              </a:lnSpc>
              <a:spcBef>
                <a:spcPts val="560"/>
              </a:spcBef>
              <a:spcAft>
                <a:spcPts val="0"/>
              </a:spcAft>
              <a:buClr>
                <a:schemeClr val="accent2"/>
              </a:buClr>
              <a:buSzPts val="2100"/>
              <a:buFont typeface="Arial"/>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100"/>
              <a:buFont typeface="Arial"/>
              <a:buChar char="●"/>
            </a:pPr>
            <a:r>
              <a:rPr b="0" i="0" lang="en-US" sz="2800" u="none" cap="none" strike="noStrike">
                <a:solidFill>
                  <a:schemeClr val="dk1"/>
                </a:solidFill>
                <a:latin typeface="Arial"/>
                <a:ea typeface="Arial"/>
                <a:cs typeface="Arial"/>
                <a:sym typeface="Arial"/>
              </a:rPr>
              <a:t>Probes of the Universe</a:t>
            </a:r>
            <a:endParaRPr/>
          </a:p>
        </p:txBody>
      </p:sp>
      <p:pic>
        <p:nvPicPr>
          <p:cNvPr id="59" name="Google Shape;59;p8"/>
          <p:cNvPicPr preferRelativeResize="0"/>
          <p:nvPr/>
        </p:nvPicPr>
        <p:blipFill rotWithShape="1">
          <a:blip r:embed="rId3">
            <a:alphaModFix/>
          </a:blip>
          <a:srcRect b="0" l="0" r="0" t="0"/>
          <a:stretch/>
        </p:blipFill>
        <p:spPr>
          <a:xfrm>
            <a:off x="3124200" y="2286000"/>
            <a:ext cx="5791200" cy="3427412"/>
          </a:xfrm>
          <a:prstGeom prst="rect">
            <a:avLst/>
          </a:prstGeom>
          <a:noFill/>
          <a:ln>
            <a:noFill/>
          </a:ln>
        </p:spPr>
      </p:pic>
      <p:sp>
        <p:nvSpPr>
          <p:cNvPr id="60" name="Google Shape;60;p8"/>
          <p:cNvSpPr txBox="1"/>
          <p:nvPr/>
        </p:nvSpPr>
        <p:spPr>
          <a:xfrm>
            <a:off x="3124200" y="6096000"/>
            <a:ext cx="53340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CGRO/EGRET All Sky Map</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75" name="Shape 175"/>
        <p:cNvGrpSpPr/>
        <p:nvPr/>
      </p:nvGrpSpPr>
      <p:grpSpPr>
        <a:xfrm>
          <a:off x="0" y="0"/>
          <a:ext cx="0" cy="0"/>
          <a:chOff x="0" y="0"/>
          <a:chExt cx="0" cy="0"/>
        </a:xfrm>
      </p:grpSpPr>
      <p:sp>
        <p:nvSpPr>
          <p:cNvPr id="176" name="Google Shape;176;p26"/>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What HST Saw (Much Later)</a:t>
            </a:r>
            <a:endParaRPr/>
          </a:p>
        </p:txBody>
      </p:sp>
      <p:pic>
        <p:nvPicPr>
          <p:cNvPr id="177" name="Google Shape;177;p26"/>
          <p:cNvPicPr preferRelativeResize="0"/>
          <p:nvPr/>
        </p:nvPicPr>
        <p:blipFill rotWithShape="1">
          <a:blip r:embed="rId3">
            <a:alphaModFix/>
          </a:blip>
          <a:srcRect b="0" l="0" r="0" t="0"/>
          <a:stretch/>
        </p:blipFill>
        <p:spPr>
          <a:xfrm>
            <a:off x="1219200" y="1752600"/>
            <a:ext cx="6781800" cy="4840287"/>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81" name="Shape 181"/>
        <p:cNvGrpSpPr/>
        <p:nvPr/>
      </p:nvGrpSpPr>
      <p:grpSpPr>
        <a:xfrm>
          <a:off x="0" y="0"/>
          <a:ext cx="0" cy="0"/>
          <a:chOff x="0" y="0"/>
          <a:chExt cx="0" cy="0"/>
        </a:xfrm>
      </p:grpSpPr>
      <p:sp>
        <p:nvSpPr>
          <p:cNvPr id="182" name="Google Shape;182;p27"/>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Models for GRBs</a:t>
            </a:r>
            <a:endParaRPr/>
          </a:p>
        </p:txBody>
      </p:sp>
      <p:pic>
        <p:nvPicPr>
          <p:cNvPr id="183" name="Google Shape;183;p27"/>
          <p:cNvPicPr preferRelativeResize="0"/>
          <p:nvPr/>
        </p:nvPicPr>
        <p:blipFill rotWithShape="1">
          <a:blip r:embed="rId3">
            <a:alphaModFix/>
          </a:blip>
          <a:srcRect b="0" l="0" r="0" t="0"/>
          <a:stretch/>
        </p:blipFill>
        <p:spPr>
          <a:xfrm>
            <a:off x="533400" y="2133600"/>
            <a:ext cx="3944937" cy="4044950"/>
          </a:xfrm>
          <a:prstGeom prst="rect">
            <a:avLst/>
          </a:prstGeom>
          <a:noFill/>
          <a:ln>
            <a:noFill/>
          </a:ln>
        </p:spPr>
      </p:pic>
      <p:pic>
        <p:nvPicPr>
          <p:cNvPr id="184" name="Google Shape;184;p27"/>
          <p:cNvPicPr preferRelativeResize="0"/>
          <p:nvPr/>
        </p:nvPicPr>
        <p:blipFill rotWithShape="1">
          <a:blip r:embed="rId4">
            <a:alphaModFix/>
          </a:blip>
          <a:srcRect b="0" l="0" r="0" t="0"/>
          <a:stretch/>
        </p:blipFill>
        <p:spPr>
          <a:xfrm>
            <a:off x="5562600" y="1752600"/>
            <a:ext cx="2419350" cy="1900237"/>
          </a:xfrm>
          <a:prstGeom prst="rect">
            <a:avLst/>
          </a:prstGeom>
          <a:noFill/>
          <a:ln>
            <a:noFill/>
          </a:ln>
        </p:spPr>
      </p:pic>
      <p:pic>
        <p:nvPicPr>
          <p:cNvPr id="185" name="Google Shape;185;p27"/>
          <p:cNvPicPr preferRelativeResize="0"/>
          <p:nvPr/>
        </p:nvPicPr>
        <p:blipFill rotWithShape="1">
          <a:blip r:embed="rId5">
            <a:alphaModFix/>
          </a:blip>
          <a:srcRect b="0" l="0" r="0" t="0"/>
          <a:stretch/>
        </p:blipFill>
        <p:spPr>
          <a:xfrm>
            <a:off x="5562600" y="4191000"/>
            <a:ext cx="2419350" cy="1946275"/>
          </a:xfrm>
          <a:prstGeom prst="rect">
            <a:avLst/>
          </a:prstGeom>
          <a:noFill/>
          <a:ln>
            <a:noFill/>
          </a:ln>
        </p:spPr>
      </p:pic>
      <p:cxnSp>
        <p:nvCxnSpPr>
          <p:cNvPr id="186" name="Google Shape;186;p27"/>
          <p:cNvCxnSpPr/>
          <p:nvPr/>
        </p:nvCxnSpPr>
        <p:spPr>
          <a:xfrm>
            <a:off x="6781800" y="3733800"/>
            <a:ext cx="0" cy="457200"/>
          </a:xfrm>
          <a:prstGeom prst="straightConnector1">
            <a:avLst/>
          </a:prstGeom>
          <a:noFill/>
          <a:ln cap="sq" cmpd="sng" w="57150">
            <a:solidFill>
              <a:schemeClr val="dk1"/>
            </a:solidFill>
            <a:prstDash val="solid"/>
            <a:miter lim="800000"/>
            <a:headEnd len="med" w="med" type="none"/>
            <a:tailEnd len="sm" w="sm" type="triangle"/>
          </a:ln>
        </p:spPr>
      </p:cxnSp>
      <p:sp>
        <p:nvSpPr>
          <p:cNvPr id="187" name="Google Shape;187;p27"/>
          <p:cNvSpPr txBox="1"/>
          <p:nvPr/>
        </p:nvSpPr>
        <p:spPr>
          <a:xfrm>
            <a:off x="1524000" y="6248400"/>
            <a:ext cx="15382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Hypernova</a:t>
            </a:r>
            <a:endParaRPr/>
          </a:p>
        </p:txBody>
      </p:sp>
      <p:sp>
        <p:nvSpPr>
          <p:cNvPr id="188" name="Google Shape;188;p27"/>
          <p:cNvSpPr txBox="1"/>
          <p:nvPr/>
        </p:nvSpPr>
        <p:spPr>
          <a:xfrm>
            <a:off x="5334000" y="6248400"/>
            <a:ext cx="29940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Merging Neutron Stars</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92" name="Shape 192"/>
        <p:cNvGrpSpPr/>
        <p:nvPr/>
      </p:nvGrpSpPr>
      <p:grpSpPr>
        <a:xfrm>
          <a:off x="0" y="0"/>
          <a:ext cx="0" cy="0"/>
          <a:chOff x="0" y="0"/>
          <a:chExt cx="0" cy="0"/>
        </a:xfrm>
      </p:grpSpPr>
      <p:sp>
        <p:nvSpPr>
          <p:cNvPr id="193" name="Google Shape;193;p28"/>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New Missions = Better Data</a:t>
            </a:r>
            <a:endParaRPr/>
          </a:p>
        </p:txBody>
      </p:sp>
      <p:sp>
        <p:nvSpPr>
          <p:cNvPr id="194" name="Google Shape;194;p28"/>
          <p:cNvSpPr txBox="1"/>
          <p:nvPr/>
        </p:nvSpPr>
        <p:spPr>
          <a:xfrm>
            <a:off x="762000" y="2590800"/>
            <a:ext cx="1733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Swift (2003)</a:t>
            </a:r>
            <a:endParaRPr/>
          </a:p>
        </p:txBody>
      </p:sp>
      <p:sp>
        <p:nvSpPr>
          <p:cNvPr id="195" name="Google Shape;195;p28"/>
          <p:cNvSpPr txBox="1"/>
          <p:nvPr/>
        </p:nvSpPr>
        <p:spPr>
          <a:xfrm>
            <a:off x="6400800" y="2590800"/>
            <a:ext cx="2055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GLAST (2005)</a:t>
            </a:r>
            <a:endParaRPr/>
          </a:p>
        </p:txBody>
      </p:sp>
      <p:sp>
        <p:nvSpPr>
          <p:cNvPr id="196" name="Google Shape;196;p28"/>
          <p:cNvSpPr txBox="1"/>
          <p:nvPr/>
        </p:nvSpPr>
        <p:spPr>
          <a:xfrm>
            <a:off x="514350" y="1752600"/>
            <a:ext cx="3962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HETE II (launched 10/9/00)</a:t>
            </a:r>
            <a:endParaRPr/>
          </a:p>
        </p:txBody>
      </p:sp>
      <p:sp>
        <p:nvSpPr>
          <p:cNvPr id="197" name="Google Shape;197;p28"/>
          <p:cNvSpPr txBox="1"/>
          <p:nvPr/>
        </p:nvSpPr>
        <p:spPr>
          <a:xfrm>
            <a:off x="5486400" y="1752600"/>
            <a:ext cx="2597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INTEGRAL (2001)</a:t>
            </a:r>
            <a:endParaRPr/>
          </a:p>
        </p:txBody>
      </p:sp>
      <p:pic>
        <p:nvPicPr>
          <p:cNvPr id="198" name="Google Shape;198;p28"/>
          <p:cNvPicPr preferRelativeResize="0"/>
          <p:nvPr/>
        </p:nvPicPr>
        <p:blipFill rotWithShape="1">
          <a:blip r:embed="rId3">
            <a:alphaModFix/>
          </a:blip>
          <a:srcRect b="0" l="0" r="0" t="0"/>
          <a:stretch/>
        </p:blipFill>
        <p:spPr>
          <a:xfrm>
            <a:off x="4800600" y="3124200"/>
            <a:ext cx="4146550" cy="3411537"/>
          </a:xfrm>
          <a:prstGeom prst="rect">
            <a:avLst/>
          </a:prstGeom>
          <a:noFill/>
          <a:ln>
            <a:noFill/>
          </a:ln>
        </p:spPr>
      </p:pic>
      <p:pic>
        <p:nvPicPr>
          <p:cNvPr id="199" name="Google Shape;199;p28"/>
          <p:cNvPicPr preferRelativeResize="0"/>
          <p:nvPr/>
        </p:nvPicPr>
        <p:blipFill rotWithShape="1">
          <a:blip r:embed="rId4">
            <a:alphaModFix/>
          </a:blip>
          <a:srcRect b="0" l="0" r="0" t="0"/>
          <a:stretch/>
        </p:blipFill>
        <p:spPr>
          <a:xfrm>
            <a:off x="381000" y="3117850"/>
            <a:ext cx="4222750" cy="3435350"/>
          </a:xfrm>
          <a:prstGeom prst="rect">
            <a:avLst/>
          </a:prstGeom>
          <a:noFill/>
          <a:ln>
            <a:noFill/>
          </a:ln>
        </p:spPr>
      </p:pic>
      <p:sp>
        <p:nvSpPr>
          <p:cNvPr id="200" name="Google Shape;200;p28"/>
          <p:cNvSpPr txBox="1"/>
          <p:nvPr/>
        </p:nvSpPr>
        <p:spPr>
          <a:xfrm>
            <a:off x="3657600" y="6096000"/>
            <a:ext cx="11430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Swift</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204" name="Shape 204"/>
        <p:cNvGrpSpPr/>
        <p:nvPr/>
      </p:nvGrpSpPr>
      <p:grpSpPr>
        <a:xfrm>
          <a:off x="0" y="0"/>
          <a:ext cx="0" cy="0"/>
          <a:chOff x="0" y="0"/>
          <a:chExt cx="0" cy="0"/>
        </a:xfrm>
      </p:grpSpPr>
      <p:sp>
        <p:nvSpPr>
          <p:cNvPr id="205" name="Google Shape;205;p29"/>
          <p:cNvSpPr txBox="1"/>
          <p:nvPr/>
        </p:nvSpPr>
        <p:spPr>
          <a:xfrm>
            <a:off x="838200" y="1828800"/>
            <a:ext cx="7467600" cy="4792662"/>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Repoints within 50 s after detecting GRB to obtain X-ray and optical data</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Detects about 300 GRBs per year and their afterglows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Sends initial coordinates of burst to ground within 15 s </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Sends high resolution coordinates of GRB to ground within 50 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Determines distance to burst within 1000 seconds</a:t>
            </a:r>
            <a:endParaRPr/>
          </a:p>
        </p:txBody>
      </p:sp>
      <p:pic>
        <p:nvPicPr>
          <p:cNvPr descr="Swift - A Panchromatic Gamma Ray Burst MIDEX Mission" id="206" name="Google Shape;206;p29"/>
          <p:cNvPicPr preferRelativeResize="0"/>
          <p:nvPr/>
        </p:nvPicPr>
        <p:blipFill rotWithShape="1">
          <a:blip r:embed="rId3">
            <a:alphaModFix/>
          </a:blip>
          <a:srcRect b="0" l="0" r="0" t="0"/>
          <a:stretch/>
        </p:blipFill>
        <p:spPr>
          <a:xfrm>
            <a:off x="914400" y="228600"/>
            <a:ext cx="7315200" cy="1143000"/>
          </a:xfrm>
          <a:prstGeom prst="rect">
            <a:avLst/>
          </a:prstGeom>
          <a:noFill/>
          <a:ln>
            <a:noFill/>
          </a:ln>
        </p:spPr>
      </p:pic>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210" name="Shape 210"/>
        <p:cNvGrpSpPr/>
        <p:nvPr/>
      </p:nvGrpSpPr>
      <p:grpSpPr>
        <a:xfrm>
          <a:off x="0" y="0"/>
          <a:ext cx="0" cy="0"/>
          <a:chOff x="0" y="0"/>
          <a:chExt cx="0" cy="0"/>
        </a:xfrm>
      </p:grpSpPr>
      <p:pic>
        <p:nvPicPr>
          <p:cNvPr id="211" name="Google Shape;211;p30"/>
          <p:cNvPicPr preferRelativeResize="0"/>
          <p:nvPr>
            <p:ph idx="1" type="body"/>
          </p:nvPr>
        </p:nvPicPr>
        <p:blipFill rotWithShape="1">
          <a:blip r:embed="rId3">
            <a:alphaModFix/>
          </a:blip>
          <a:srcRect b="19999" l="1942" r="1942" t="16667"/>
          <a:stretch/>
        </p:blipFill>
        <p:spPr>
          <a:xfrm>
            <a:off x="800100" y="2063750"/>
            <a:ext cx="7543800" cy="3727450"/>
          </a:xfrm>
          <a:prstGeom prst="rect">
            <a:avLst/>
          </a:prstGeom>
          <a:noFill/>
          <a:ln cap="flat" cmpd="sng" w="9525">
            <a:solidFill>
              <a:srgbClr val="000000"/>
            </a:solidFill>
            <a:prstDash val="solid"/>
            <a:miter lim="800000"/>
            <a:headEnd len="sm" w="sm" type="none"/>
            <a:tailEnd len="sm" w="sm" type="none"/>
          </a:ln>
        </p:spPr>
      </p:pic>
      <p:sp>
        <p:nvSpPr>
          <p:cNvPr id="212" name="Google Shape;212;p30"/>
          <p:cNvSpPr txBox="1"/>
          <p:nvPr/>
        </p:nvSpPr>
        <p:spPr>
          <a:xfrm>
            <a:off x="647700" y="5791200"/>
            <a:ext cx="78486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Explore the era of star formation in the universe, the physics of dark matter and the creation and evolution of galaxies</a:t>
            </a:r>
            <a:endParaRPr/>
          </a:p>
        </p:txBody>
      </p:sp>
      <p:pic>
        <p:nvPicPr>
          <p:cNvPr id="213" name="Google Shape;213;p30"/>
          <p:cNvPicPr preferRelativeResize="0"/>
          <p:nvPr/>
        </p:nvPicPr>
        <p:blipFill rotWithShape="1">
          <a:blip r:embed="rId4">
            <a:alphaModFix/>
          </a:blip>
          <a:srcRect b="0" l="0" r="0" t="9362"/>
          <a:stretch/>
        </p:blipFill>
        <p:spPr>
          <a:xfrm>
            <a:off x="381000" y="228600"/>
            <a:ext cx="2444750" cy="1541462"/>
          </a:xfrm>
          <a:prstGeom prst="rect">
            <a:avLst/>
          </a:prstGeom>
          <a:noFill/>
          <a:ln>
            <a:noFill/>
          </a:ln>
        </p:spPr>
      </p:pic>
      <p:sp>
        <p:nvSpPr>
          <p:cNvPr id="214" name="Google Shape;214;p30"/>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Science</a:t>
            </a:r>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218" name="Shape 218"/>
        <p:cNvGrpSpPr/>
        <p:nvPr/>
      </p:nvGrpSpPr>
      <p:grpSpPr>
        <a:xfrm>
          <a:off x="0" y="0"/>
          <a:ext cx="0" cy="0"/>
          <a:chOff x="0" y="0"/>
          <a:chExt cx="0" cy="0"/>
        </a:xfrm>
      </p:grpSpPr>
      <p:sp>
        <p:nvSpPr>
          <p:cNvPr id="219" name="Google Shape;219;p31"/>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GLAST design</a:t>
            </a:r>
            <a:endParaRPr/>
          </a:p>
        </p:txBody>
      </p:sp>
      <p:pic>
        <p:nvPicPr>
          <p:cNvPr id="220" name="Google Shape;220;p31"/>
          <p:cNvPicPr preferRelativeResize="0"/>
          <p:nvPr>
            <p:ph idx="1" type="body"/>
          </p:nvPr>
        </p:nvPicPr>
        <p:blipFill rotWithShape="1">
          <a:blip r:embed="rId3">
            <a:alphaModFix/>
          </a:blip>
          <a:srcRect b="4444" l="0" r="0" t="22221"/>
          <a:stretch/>
        </p:blipFill>
        <p:spPr>
          <a:xfrm>
            <a:off x="792162" y="1981200"/>
            <a:ext cx="7481887" cy="4114800"/>
          </a:xfrm>
          <a:prstGeom prst="rect">
            <a:avLst/>
          </a:prstGeom>
          <a:noFill/>
          <a:ln>
            <a:noFill/>
          </a:ln>
        </p:spPr>
      </p:pic>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224" name="Shape 224"/>
        <p:cNvGrpSpPr/>
        <p:nvPr/>
      </p:nvGrpSpPr>
      <p:grpSpPr>
        <a:xfrm>
          <a:off x="0" y="0"/>
          <a:ext cx="0" cy="0"/>
          <a:chOff x="0" y="0"/>
          <a:chExt cx="0" cy="0"/>
        </a:xfrm>
      </p:grpSpPr>
      <p:sp>
        <p:nvSpPr>
          <p:cNvPr id="225" name="Google Shape;225;p32"/>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GLAST Technologies</a:t>
            </a:r>
            <a:endParaRPr/>
          </a:p>
        </p:txBody>
      </p:sp>
      <p:pic>
        <p:nvPicPr>
          <p:cNvPr id="226" name="Google Shape;226;p32"/>
          <p:cNvPicPr preferRelativeResize="0"/>
          <p:nvPr>
            <p:ph idx="1" type="body"/>
          </p:nvPr>
        </p:nvPicPr>
        <p:blipFill rotWithShape="1">
          <a:blip r:embed="rId3">
            <a:alphaModFix/>
          </a:blip>
          <a:srcRect b="0" l="0" r="0" t="13333"/>
          <a:stretch/>
        </p:blipFill>
        <p:spPr>
          <a:xfrm>
            <a:off x="1255712" y="2057400"/>
            <a:ext cx="6630987" cy="4311650"/>
          </a:xfrm>
          <a:prstGeom prst="rect">
            <a:avLst/>
          </a:prstGeom>
          <a:noFill/>
          <a:ln>
            <a:noFill/>
          </a:ln>
        </p:spPr>
      </p:pic>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230" name="Shape 230"/>
        <p:cNvGrpSpPr/>
        <p:nvPr/>
      </p:nvGrpSpPr>
      <p:grpSpPr>
        <a:xfrm>
          <a:off x="0" y="0"/>
          <a:ext cx="0" cy="0"/>
          <a:chOff x="0" y="0"/>
          <a:chExt cx="0" cy="0"/>
        </a:xfrm>
      </p:grpSpPr>
      <p:sp>
        <p:nvSpPr>
          <p:cNvPr id="231" name="Google Shape;231;p33"/>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GLAST All Sky Map</a:t>
            </a:r>
            <a:endParaRPr/>
          </a:p>
        </p:txBody>
      </p:sp>
      <p:pic>
        <p:nvPicPr>
          <p:cNvPr id="232" name="Google Shape;232;p33"/>
          <p:cNvPicPr preferRelativeResize="0"/>
          <p:nvPr>
            <p:ph idx="1" type="body"/>
          </p:nvPr>
        </p:nvPicPr>
        <p:blipFill rotWithShape="1">
          <a:blip r:embed="rId3">
            <a:alphaModFix/>
          </a:blip>
          <a:srcRect b="0" l="0" r="0" t="18888"/>
          <a:stretch/>
        </p:blipFill>
        <p:spPr>
          <a:xfrm>
            <a:off x="1033462" y="1981200"/>
            <a:ext cx="7077075" cy="4305300"/>
          </a:xfrm>
          <a:prstGeom prst="rect">
            <a:avLst/>
          </a:prstGeom>
          <a:noFill/>
          <a:ln>
            <a:noFill/>
          </a:ln>
        </p:spPr>
      </p:pic>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236" name="Shape 236"/>
        <p:cNvGrpSpPr/>
        <p:nvPr/>
      </p:nvGrpSpPr>
      <p:grpSpPr>
        <a:xfrm>
          <a:off x="0" y="0"/>
          <a:ext cx="0" cy="0"/>
          <a:chOff x="0" y="0"/>
          <a:chExt cx="0" cy="0"/>
        </a:xfrm>
      </p:grpSpPr>
      <p:sp>
        <p:nvSpPr>
          <p:cNvPr id="237" name="Google Shape;237;p34"/>
          <p:cNvSpPr txBox="1"/>
          <p:nvPr>
            <p:ph type="title"/>
          </p:nvPr>
        </p:nvSpPr>
        <p:spPr>
          <a:xfrm>
            <a:off x="609600" y="228600"/>
            <a:ext cx="78486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For More Information</a:t>
            </a:r>
            <a:endParaRPr/>
          </a:p>
        </p:txBody>
      </p:sp>
      <p:sp>
        <p:nvSpPr>
          <p:cNvPr id="238" name="Google Shape;238;p34"/>
          <p:cNvSpPr txBox="1"/>
          <p:nvPr>
            <p:ph idx="1" type="body"/>
          </p:nvPr>
        </p:nvSpPr>
        <p:spPr>
          <a:xfrm>
            <a:off x="609600" y="1981200"/>
            <a:ext cx="7848600" cy="3276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accent2"/>
              </a:buClr>
              <a:buSzPts val="2100"/>
              <a:buFont typeface="Arial"/>
              <a:buChar char="●"/>
            </a:pPr>
            <a:r>
              <a:rPr b="0" i="0" lang="en-US" sz="2800" u="none">
                <a:solidFill>
                  <a:schemeClr val="dk1"/>
                </a:solidFill>
                <a:latin typeface="Arial"/>
                <a:ea typeface="Arial"/>
                <a:cs typeface="Arial"/>
                <a:sym typeface="Arial"/>
              </a:rPr>
              <a:t>Imagine the Universe! -</a:t>
            </a:r>
            <a:r>
              <a:rPr b="0" i="0" lang="en-US" sz="32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http://imagine.gsfc.nasa.gov/</a:t>
            </a:r>
            <a:endParaRPr/>
          </a:p>
          <a:p>
            <a:pPr indent="-190500" lvl="0" marL="342900" marR="0" rtl="0" algn="l">
              <a:lnSpc>
                <a:spcPct val="90000"/>
              </a:lnSpc>
              <a:spcBef>
                <a:spcPts val="640"/>
              </a:spcBef>
              <a:spcAft>
                <a:spcPts val="0"/>
              </a:spcAft>
              <a:buClr>
                <a:schemeClr val="accent2"/>
              </a:buClr>
              <a:buSzPts val="2400"/>
              <a:buFont typeface="Arial"/>
              <a:buNone/>
            </a:pPr>
            <a:r>
              <a:t/>
            </a:r>
            <a:endParaRPr b="0" i="0" sz="3200" u="none">
              <a:solidFill>
                <a:schemeClr val="dk1"/>
              </a:solidFill>
              <a:latin typeface="Arial"/>
              <a:ea typeface="Arial"/>
              <a:cs typeface="Arial"/>
              <a:sym typeface="Arial"/>
            </a:endParaRPr>
          </a:p>
          <a:p>
            <a:pPr indent="-342900" lvl="0" marL="342900" marR="0" rtl="0" algn="l">
              <a:lnSpc>
                <a:spcPct val="90000"/>
              </a:lnSpc>
              <a:spcBef>
                <a:spcPts val="640"/>
              </a:spcBef>
              <a:spcAft>
                <a:spcPts val="0"/>
              </a:spcAft>
              <a:buClr>
                <a:schemeClr val="accent2"/>
              </a:buClr>
              <a:buSzPts val="2100"/>
              <a:buFont typeface="Arial"/>
              <a:buChar char="●"/>
            </a:pPr>
            <a:r>
              <a:rPr b="0" i="0" lang="en-US" sz="2800" u="none">
                <a:solidFill>
                  <a:schemeClr val="dk1"/>
                </a:solidFill>
                <a:latin typeface="Arial"/>
                <a:ea typeface="Arial"/>
                <a:cs typeface="Arial"/>
                <a:sym typeface="Arial"/>
              </a:rPr>
              <a:t>Swift Mission</a:t>
            </a:r>
            <a:r>
              <a:rPr b="0" i="0" lang="en-US" sz="3200" u="none">
                <a:solidFill>
                  <a:schemeClr val="dk1"/>
                </a:solidFill>
                <a:latin typeface="Arial"/>
                <a:ea typeface="Arial"/>
                <a:cs typeface="Arial"/>
                <a:sym typeface="Arial"/>
              </a:rPr>
              <a:t> - </a:t>
            </a:r>
            <a:r>
              <a:rPr b="0" i="0" lang="en-US" sz="1800" u="none">
                <a:solidFill>
                  <a:schemeClr val="dk1"/>
                </a:solidFill>
                <a:latin typeface="Arial"/>
                <a:ea typeface="Arial"/>
                <a:cs typeface="Arial"/>
                <a:sym typeface="Arial"/>
              </a:rPr>
              <a:t>http://swift.sonoma.edu/</a:t>
            </a:r>
            <a:endParaRPr/>
          </a:p>
          <a:p>
            <a:pPr indent="-190500" lvl="0" marL="342900" marR="0" rtl="0" algn="l">
              <a:lnSpc>
                <a:spcPct val="90000"/>
              </a:lnSpc>
              <a:spcBef>
                <a:spcPts val="640"/>
              </a:spcBef>
              <a:spcAft>
                <a:spcPts val="0"/>
              </a:spcAft>
              <a:buClr>
                <a:schemeClr val="accent2"/>
              </a:buClr>
              <a:buSzPts val="2400"/>
              <a:buFont typeface="Arial"/>
              <a:buNone/>
            </a:pPr>
            <a:r>
              <a:t/>
            </a:r>
            <a:endParaRPr b="0" i="0" sz="3200" u="none">
              <a:solidFill>
                <a:schemeClr val="dk1"/>
              </a:solidFill>
              <a:latin typeface="Arial"/>
              <a:ea typeface="Arial"/>
              <a:cs typeface="Arial"/>
              <a:sym typeface="Arial"/>
            </a:endParaRPr>
          </a:p>
          <a:p>
            <a:pPr indent="-342900" lvl="0" marL="342900" marR="0" rtl="0" algn="l">
              <a:lnSpc>
                <a:spcPct val="90000"/>
              </a:lnSpc>
              <a:spcBef>
                <a:spcPts val="640"/>
              </a:spcBef>
              <a:spcAft>
                <a:spcPts val="0"/>
              </a:spcAft>
              <a:buClr>
                <a:schemeClr val="accent2"/>
              </a:buClr>
              <a:buSzPts val="2100"/>
              <a:buFont typeface="Arial"/>
              <a:buChar char="●"/>
            </a:pPr>
            <a:r>
              <a:rPr b="0" i="0" lang="en-US" sz="2800" u="none">
                <a:solidFill>
                  <a:schemeClr val="dk1"/>
                </a:solidFill>
                <a:latin typeface="Arial"/>
                <a:ea typeface="Arial"/>
                <a:cs typeface="Arial"/>
                <a:sym typeface="Arial"/>
              </a:rPr>
              <a:t>GLAST Mission</a:t>
            </a:r>
            <a:r>
              <a:rPr b="0" i="0" lang="en-US" sz="3200" u="none">
                <a:solidFill>
                  <a:schemeClr val="dk1"/>
                </a:solidFill>
                <a:latin typeface="Arial"/>
                <a:ea typeface="Arial"/>
                <a:cs typeface="Arial"/>
                <a:sym typeface="Arial"/>
              </a:rPr>
              <a:t> - </a:t>
            </a:r>
            <a:r>
              <a:rPr b="0" i="0" lang="en-US" sz="1800" u="none">
                <a:solidFill>
                  <a:schemeClr val="dk1"/>
                </a:solidFill>
                <a:latin typeface="Arial"/>
                <a:ea typeface="Arial"/>
                <a:cs typeface="Arial"/>
                <a:sym typeface="Arial"/>
              </a:rPr>
              <a:t>http://ww-glast.sonoma.edu/</a:t>
            </a:r>
            <a:endParaRPr/>
          </a:p>
          <a:p>
            <a:pPr indent="-190500" lvl="0" marL="342900" marR="0" rtl="0" algn="l">
              <a:lnSpc>
                <a:spcPct val="90000"/>
              </a:lnSpc>
              <a:spcBef>
                <a:spcPts val="640"/>
              </a:spcBef>
              <a:spcAft>
                <a:spcPts val="0"/>
              </a:spcAft>
              <a:buClr>
                <a:schemeClr val="accent2"/>
              </a:buClr>
              <a:buSzPts val="2400"/>
              <a:buFont typeface="Arial"/>
              <a:buNone/>
            </a:pPr>
            <a:r>
              <a:t/>
            </a:r>
            <a:endParaRPr b="0" i="0" sz="3200" u="none">
              <a:solidFill>
                <a:schemeClr val="dk1"/>
              </a:solidFill>
              <a:latin typeface="Arial"/>
              <a:ea typeface="Arial"/>
              <a:cs typeface="Arial"/>
              <a:sym typeface="Arial"/>
            </a:endParaRPr>
          </a:p>
          <a:p>
            <a:pPr indent="-342900" lvl="0" marL="342900" marR="0" rtl="0" algn="l">
              <a:lnSpc>
                <a:spcPct val="90000"/>
              </a:lnSpc>
              <a:spcBef>
                <a:spcPts val="640"/>
              </a:spcBef>
              <a:spcAft>
                <a:spcPts val="0"/>
              </a:spcAft>
              <a:buClr>
                <a:schemeClr val="accent2"/>
              </a:buClr>
              <a:buSzPts val="2100"/>
              <a:buFont typeface="Arial"/>
              <a:buChar char="●"/>
            </a:pPr>
            <a:r>
              <a:rPr b="0" i="0" lang="en-US" sz="2800" u="none">
                <a:solidFill>
                  <a:schemeClr val="dk1"/>
                </a:solidFill>
                <a:latin typeface="Arial"/>
                <a:ea typeface="Arial"/>
                <a:cs typeface="Arial"/>
                <a:sym typeface="Arial"/>
              </a:rPr>
              <a:t>CGRO Mission </a:t>
            </a:r>
            <a:r>
              <a:rPr b="0" i="0" lang="en-US" sz="3200" u="none">
                <a:solidFill>
                  <a:schemeClr val="dk1"/>
                </a:solidFill>
                <a:latin typeface="Arial"/>
                <a:ea typeface="Arial"/>
                <a:cs typeface="Arial"/>
                <a:sym typeface="Arial"/>
              </a:rPr>
              <a:t>-</a:t>
            </a:r>
            <a:r>
              <a:rPr b="0" i="0" lang="en-US" sz="1800" u="none">
                <a:solidFill>
                  <a:schemeClr val="dk1"/>
                </a:solidFill>
                <a:latin typeface="Arial"/>
                <a:ea typeface="Arial"/>
                <a:cs typeface="Arial"/>
                <a:sym typeface="Arial"/>
              </a:rPr>
              <a:t> http://cossc.gsfc.nasa.gov</a:t>
            </a:r>
            <a:endParaRPr/>
          </a:p>
        </p:txBody>
      </p:sp>
      <p:sp>
        <p:nvSpPr>
          <p:cNvPr id="239" name="Google Shape;239;p34"/>
          <p:cNvSpPr txBox="1"/>
          <p:nvPr/>
        </p:nvSpPr>
        <p:spPr>
          <a:xfrm>
            <a:off x="685800" y="5715000"/>
            <a:ext cx="7772400" cy="685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64" name="Shape 64"/>
        <p:cNvGrpSpPr/>
        <p:nvPr/>
      </p:nvGrpSpPr>
      <p:grpSpPr>
        <a:xfrm>
          <a:off x="0" y="0"/>
          <a:ext cx="0" cy="0"/>
          <a:chOff x="0" y="0"/>
          <a:chExt cx="0" cy="0"/>
        </a:xfrm>
      </p:grpSpPr>
      <p:sp>
        <p:nvSpPr>
          <p:cNvPr id="65" name="Google Shape;65;p9"/>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Early Gamma-ray Astronomy</a:t>
            </a:r>
            <a:endParaRPr/>
          </a:p>
        </p:txBody>
      </p:sp>
      <p:sp>
        <p:nvSpPr>
          <p:cNvPr id="66" name="Google Shape;66;p9"/>
          <p:cNvSpPr txBox="1"/>
          <p:nvPr/>
        </p:nvSpPr>
        <p:spPr>
          <a:xfrm>
            <a:off x="669925" y="1798637"/>
            <a:ext cx="7407275" cy="423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3200"/>
              <a:buFont typeface="Times"/>
              <a:buNone/>
            </a:pPr>
            <a:r>
              <a:rPr b="0" i="0" lang="en-US" sz="3200" u="none">
                <a:solidFill>
                  <a:schemeClr val="accent2"/>
                </a:solidFill>
                <a:latin typeface="Times"/>
                <a:ea typeface="Times"/>
                <a:cs typeface="Times"/>
                <a:sym typeface="Times"/>
              </a:rPr>
              <a:t>• Gamma-ray Bursts</a:t>
            </a:r>
            <a:endParaRPr/>
          </a:p>
          <a:p>
            <a:pPr indent="-177800" lvl="1" marL="457200" marR="0" rtl="0" algn="l">
              <a:lnSpc>
                <a:spcPct val="100000"/>
              </a:lnSpc>
              <a:spcBef>
                <a:spcPts val="0"/>
              </a:spcBef>
              <a:spcAft>
                <a:spcPts val="0"/>
              </a:spcAft>
              <a:buClr>
                <a:schemeClr val="accent2"/>
              </a:buClr>
              <a:buSzPts val="2800"/>
              <a:buFont typeface="Times"/>
              <a:buChar char="•"/>
            </a:pPr>
            <a:r>
              <a:rPr b="0" i="0" lang="en-US" sz="2800" u="none" cap="none" strike="noStrike">
                <a:solidFill>
                  <a:schemeClr val="accent2"/>
                </a:solidFill>
                <a:latin typeface="Times"/>
                <a:ea typeface="Times"/>
                <a:cs typeface="Times"/>
                <a:sym typeface="Times"/>
              </a:rPr>
              <a:t> </a:t>
            </a:r>
            <a:r>
              <a:rPr b="0" i="0" lang="en-US" sz="2800" u="none" cap="none" strike="noStrike">
                <a:solidFill>
                  <a:schemeClr val="dk1"/>
                </a:solidFill>
                <a:latin typeface="Times"/>
                <a:ea typeface="Times"/>
                <a:cs typeface="Times"/>
                <a:sym typeface="Times"/>
              </a:rPr>
              <a:t>Vela Program : A Bomb or Not a Bomb?</a:t>
            </a:r>
            <a:endParaRPr/>
          </a:p>
          <a:p>
            <a:pPr indent="-177800" lvl="1" marL="457200" marR="0" rtl="0" algn="l">
              <a:lnSpc>
                <a:spcPct val="100000"/>
              </a:lnSpc>
              <a:spcBef>
                <a:spcPts val="0"/>
              </a:spcBef>
              <a:spcAft>
                <a:spcPts val="0"/>
              </a:spcAft>
              <a:buClr>
                <a:schemeClr val="dk1"/>
              </a:buClr>
              <a:buSzPts val="2800"/>
              <a:buFont typeface="Times"/>
              <a:buChar char="•"/>
            </a:pPr>
            <a:r>
              <a:rPr b="0" i="0" lang="en-US" sz="2800" u="none" cap="none" strike="noStrike">
                <a:solidFill>
                  <a:schemeClr val="dk1"/>
                </a:solidFill>
                <a:latin typeface="Times"/>
                <a:ea typeface="Times"/>
                <a:cs typeface="Times"/>
                <a:sym typeface="Times"/>
              </a:rPr>
              <a:t> A few hundred events, a few hundred theories</a:t>
            </a:r>
            <a:endParaRPr/>
          </a:p>
          <a:p>
            <a:pPr indent="0" lvl="0" marL="0" marR="0" rtl="0" algn="l">
              <a:lnSpc>
                <a:spcPct val="100000"/>
              </a:lnSpc>
              <a:spcBef>
                <a:spcPts val="0"/>
              </a:spcBef>
              <a:spcAft>
                <a:spcPts val="0"/>
              </a:spcAft>
              <a:buClr>
                <a:schemeClr val="dk1"/>
              </a:buClr>
              <a:buSzPts val="2800"/>
              <a:buFont typeface="Times New Roman"/>
              <a:buNone/>
            </a:pPr>
            <a:r>
              <a:t/>
            </a:r>
            <a:endParaRPr b="0" i="0" sz="2800" u="none">
              <a:solidFill>
                <a:schemeClr val="dk1"/>
              </a:solidFill>
              <a:latin typeface="Times"/>
              <a:ea typeface="Times"/>
              <a:cs typeface="Times"/>
              <a:sym typeface="Times"/>
            </a:endParaRPr>
          </a:p>
          <a:p>
            <a:pPr indent="-203200" lvl="0" marL="0" marR="0" rtl="0" algn="l">
              <a:lnSpc>
                <a:spcPct val="100000"/>
              </a:lnSpc>
              <a:spcBef>
                <a:spcPts val="0"/>
              </a:spcBef>
              <a:spcAft>
                <a:spcPts val="0"/>
              </a:spcAft>
              <a:buClr>
                <a:schemeClr val="accent2"/>
              </a:buClr>
              <a:buSzPts val="3200"/>
              <a:buFont typeface="Times"/>
              <a:buChar char="•"/>
            </a:pPr>
            <a:r>
              <a:rPr b="0" i="0" lang="en-US" sz="3200" u="none">
                <a:solidFill>
                  <a:schemeClr val="accent2"/>
                </a:solidFill>
                <a:latin typeface="Times"/>
                <a:ea typeface="Times"/>
                <a:cs typeface="Times"/>
                <a:sym typeface="Times"/>
              </a:rPr>
              <a:t> Gamma-ray Sources</a:t>
            </a:r>
            <a:endParaRPr/>
          </a:p>
          <a:p>
            <a:pPr indent="-203200" lvl="1" marL="457200" marR="0" rtl="0" algn="l">
              <a:lnSpc>
                <a:spcPct val="100000"/>
              </a:lnSpc>
              <a:spcBef>
                <a:spcPts val="0"/>
              </a:spcBef>
              <a:spcAft>
                <a:spcPts val="0"/>
              </a:spcAft>
              <a:buClr>
                <a:schemeClr val="dk1"/>
              </a:buClr>
              <a:buSzPts val="3200"/>
              <a:buFont typeface="Times"/>
              <a:buChar char="•"/>
            </a:pPr>
            <a:r>
              <a:rPr b="0" i="0" lang="en-US" sz="3200" u="none" cap="none" strike="noStrike">
                <a:solidFill>
                  <a:schemeClr val="dk1"/>
                </a:solidFill>
                <a:latin typeface="Times"/>
                <a:ea typeface="Times"/>
                <a:cs typeface="Times"/>
                <a:sym typeface="Times"/>
              </a:rPr>
              <a:t> </a:t>
            </a:r>
            <a:r>
              <a:rPr b="0" i="0" lang="en-US" sz="2800" u="none" cap="none" strike="noStrike">
                <a:solidFill>
                  <a:schemeClr val="dk1"/>
                </a:solidFill>
                <a:latin typeface="Times"/>
                <a:ea typeface="Times"/>
                <a:cs typeface="Times"/>
                <a:sym typeface="Times"/>
              </a:rPr>
              <a:t>SAS-2 – discovered 2 pulsars (1972)</a:t>
            </a:r>
            <a:endParaRPr/>
          </a:p>
          <a:p>
            <a:pPr indent="-203200" lvl="1" marL="457200" marR="0" rtl="0" algn="l">
              <a:lnSpc>
                <a:spcPct val="100000"/>
              </a:lnSpc>
              <a:spcBef>
                <a:spcPts val="0"/>
              </a:spcBef>
              <a:spcAft>
                <a:spcPts val="0"/>
              </a:spcAft>
              <a:buClr>
                <a:schemeClr val="dk1"/>
              </a:buClr>
              <a:buSzPts val="3200"/>
              <a:buFont typeface="Times"/>
              <a:buChar char="•"/>
            </a:pPr>
            <a:r>
              <a:rPr b="0" i="0" lang="en-US" sz="3200" u="none" cap="none" strike="noStrike">
                <a:solidFill>
                  <a:schemeClr val="dk1"/>
                </a:solidFill>
                <a:latin typeface="Times"/>
                <a:ea typeface="Times"/>
                <a:cs typeface="Times"/>
                <a:sym typeface="Times"/>
              </a:rPr>
              <a:t> </a:t>
            </a:r>
            <a:r>
              <a:rPr b="0" i="0" lang="en-US" sz="2800" u="none" cap="none" strike="noStrike">
                <a:solidFill>
                  <a:schemeClr val="dk1"/>
                </a:solidFill>
                <a:latin typeface="Times"/>
                <a:ea typeface="Times"/>
                <a:cs typeface="Times"/>
                <a:sym typeface="Times"/>
              </a:rPr>
              <a:t>COS-B – about 25 sources</a:t>
            </a:r>
            <a:r>
              <a:rPr b="0" i="0" lang="en-US" sz="3200" u="none" cap="none" strike="noStrike">
                <a:solidFill>
                  <a:schemeClr val="dk1"/>
                </a:solidFill>
                <a:latin typeface="Times"/>
                <a:ea typeface="Times"/>
                <a:cs typeface="Times"/>
                <a:sym typeface="Times"/>
              </a:rPr>
              <a:t> </a:t>
            </a:r>
            <a:r>
              <a:rPr b="0" i="0" lang="en-US" sz="2800" u="none" cap="none" strike="noStrike">
                <a:solidFill>
                  <a:schemeClr val="dk1"/>
                </a:solidFill>
                <a:latin typeface="Times"/>
                <a:ea typeface="Times"/>
                <a:cs typeface="Times"/>
                <a:sym typeface="Times"/>
              </a:rPr>
              <a:t>(1975-82)</a:t>
            </a:r>
            <a:endParaRPr/>
          </a:p>
          <a:p>
            <a:pPr indent="-203200" lvl="1" marL="457200" marR="0" rtl="0" algn="l">
              <a:lnSpc>
                <a:spcPct val="100000"/>
              </a:lnSpc>
              <a:spcBef>
                <a:spcPts val="0"/>
              </a:spcBef>
              <a:spcAft>
                <a:spcPts val="0"/>
              </a:spcAft>
              <a:buClr>
                <a:schemeClr val="dk1"/>
              </a:buClr>
              <a:buSzPts val="3200"/>
              <a:buFont typeface="Times"/>
              <a:buChar char="•"/>
            </a:pPr>
            <a:r>
              <a:rPr b="0" i="0" lang="en-US" sz="3200" u="none" cap="none" strike="noStrike">
                <a:solidFill>
                  <a:schemeClr val="dk1"/>
                </a:solidFill>
                <a:latin typeface="Times"/>
                <a:ea typeface="Times"/>
                <a:cs typeface="Times"/>
                <a:sym typeface="Times"/>
              </a:rPr>
              <a:t> </a:t>
            </a:r>
            <a:r>
              <a:rPr b="0" i="0" lang="en-US" sz="2800" u="none" cap="none" strike="noStrike">
                <a:solidFill>
                  <a:schemeClr val="dk1"/>
                </a:solidFill>
                <a:latin typeface="Times"/>
                <a:ea typeface="Times"/>
                <a:cs typeface="Times"/>
                <a:sym typeface="Times"/>
              </a:rPr>
              <a:t>Most unidentified, but 1 quasar</a:t>
            </a:r>
            <a:endParaRPr/>
          </a:p>
          <a:p>
            <a:pPr indent="-177800" lvl="1" marL="457200" marR="0" rtl="0" algn="l">
              <a:lnSpc>
                <a:spcPct val="100000"/>
              </a:lnSpc>
              <a:spcBef>
                <a:spcPts val="0"/>
              </a:spcBef>
              <a:spcAft>
                <a:spcPts val="0"/>
              </a:spcAft>
              <a:buClr>
                <a:schemeClr val="dk1"/>
              </a:buClr>
              <a:buSzPts val="2800"/>
              <a:buFont typeface="Times"/>
              <a:buChar char="•"/>
            </a:pPr>
            <a:r>
              <a:rPr b="0" i="0" lang="en-US" sz="2800" u="none" cap="none" strike="noStrike">
                <a:solidFill>
                  <a:schemeClr val="dk1"/>
                </a:solidFill>
                <a:latin typeface="Times"/>
                <a:ea typeface="Times"/>
                <a:cs typeface="Times"/>
                <a:sym typeface="Times"/>
              </a:rPr>
              <a:t> Diffuse extra-galactic background</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70" name="Shape 70"/>
        <p:cNvGrpSpPr/>
        <p:nvPr/>
      </p:nvGrpSpPr>
      <p:grpSpPr>
        <a:xfrm>
          <a:off x="0" y="0"/>
          <a:ext cx="0" cy="0"/>
          <a:chOff x="0" y="0"/>
          <a:chExt cx="0" cy="0"/>
        </a:xfrm>
      </p:grpSpPr>
      <p:sp>
        <p:nvSpPr>
          <p:cNvPr id="71" name="Google Shape;71;p10"/>
          <p:cNvSpPr txBox="1"/>
          <p:nvPr>
            <p:ph idx="4294967295" type="title"/>
          </p:nvPr>
        </p:nvSpPr>
        <p:spPr>
          <a:xfrm>
            <a:off x="304800" y="304800"/>
            <a:ext cx="84582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Vela Program (1969-1979)</a:t>
            </a:r>
            <a:endParaRPr/>
          </a:p>
        </p:txBody>
      </p:sp>
      <p:pic>
        <p:nvPicPr>
          <p:cNvPr id="72" name="Google Shape;72;p10"/>
          <p:cNvPicPr preferRelativeResize="0"/>
          <p:nvPr/>
        </p:nvPicPr>
        <p:blipFill rotWithShape="1">
          <a:blip r:embed="rId3">
            <a:alphaModFix/>
          </a:blip>
          <a:srcRect b="0" l="0" r="0" t="0"/>
          <a:stretch/>
        </p:blipFill>
        <p:spPr>
          <a:xfrm>
            <a:off x="152400" y="1676400"/>
            <a:ext cx="3895725" cy="4953000"/>
          </a:xfrm>
          <a:prstGeom prst="rect">
            <a:avLst/>
          </a:prstGeom>
          <a:noFill/>
          <a:ln>
            <a:noFill/>
          </a:ln>
        </p:spPr>
      </p:pic>
      <p:pic>
        <p:nvPicPr>
          <p:cNvPr id="73" name="Google Shape;73;p10"/>
          <p:cNvPicPr preferRelativeResize="0"/>
          <p:nvPr/>
        </p:nvPicPr>
        <p:blipFill rotWithShape="1">
          <a:blip r:embed="rId4">
            <a:alphaModFix/>
          </a:blip>
          <a:srcRect b="0" l="0" r="0" t="0"/>
          <a:stretch/>
        </p:blipFill>
        <p:spPr>
          <a:xfrm>
            <a:off x="4267200" y="2286000"/>
            <a:ext cx="4648200" cy="3584575"/>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77" name="Shape 77"/>
        <p:cNvGrpSpPr/>
        <p:nvPr/>
      </p:nvGrpSpPr>
      <p:grpSpPr>
        <a:xfrm>
          <a:off x="0" y="0"/>
          <a:ext cx="0" cy="0"/>
          <a:chOff x="0" y="0"/>
          <a:chExt cx="0" cy="0"/>
        </a:xfrm>
      </p:grpSpPr>
      <p:sp>
        <p:nvSpPr>
          <p:cNvPr id="78" name="Google Shape;78;p11"/>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CGRO (1991-2000)</a:t>
            </a:r>
            <a:endParaRPr/>
          </a:p>
        </p:txBody>
      </p:sp>
      <p:pic>
        <p:nvPicPr>
          <p:cNvPr id="79" name="Google Shape;79;p11"/>
          <p:cNvPicPr preferRelativeResize="0"/>
          <p:nvPr/>
        </p:nvPicPr>
        <p:blipFill rotWithShape="1">
          <a:blip r:embed="rId3">
            <a:alphaModFix/>
          </a:blip>
          <a:srcRect b="0" l="0" r="0" t="0"/>
          <a:stretch/>
        </p:blipFill>
        <p:spPr>
          <a:xfrm>
            <a:off x="685800" y="1981200"/>
            <a:ext cx="7596187" cy="4556125"/>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83" name="Shape 83"/>
        <p:cNvGrpSpPr/>
        <p:nvPr/>
      </p:nvGrpSpPr>
      <p:grpSpPr>
        <a:xfrm>
          <a:off x="0" y="0"/>
          <a:ext cx="0" cy="0"/>
          <a:chOff x="0" y="0"/>
          <a:chExt cx="0" cy="0"/>
        </a:xfrm>
      </p:grpSpPr>
      <p:sp>
        <p:nvSpPr>
          <p:cNvPr id="84" name="Google Shape;84;p12"/>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Dr. Arthur Holly Compton</a:t>
            </a:r>
            <a:endParaRPr/>
          </a:p>
        </p:txBody>
      </p:sp>
      <p:grpSp>
        <p:nvGrpSpPr>
          <p:cNvPr id="85" name="Google Shape;85;p12"/>
          <p:cNvGrpSpPr/>
          <p:nvPr/>
        </p:nvGrpSpPr>
        <p:grpSpPr>
          <a:xfrm>
            <a:off x="2239962" y="312737"/>
            <a:ext cx="4598987" cy="6232525"/>
            <a:chOff x="0" y="0"/>
            <a:chExt cx="2897" cy="3926"/>
          </a:xfrm>
        </p:grpSpPr>
        <p:sp>
          <p:nvSpPr>
            <p:cNvPr id="86" name="Google Shape;86;p12"/>
            <p:cNvSpPr/>
            <p:nvPr/>
          </p:nvSpPr>
          <p:spPr>
            <a:xfrm>
              <a:off x="0" y="0"/>
              <a:ext cx="2897"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 name="Google Shape;87;p12"/>
            <p:cNvSpPr txBox="1"/>
            <p:nvPr/>
          </p:nvSpPr>
          <p:spPr>
            <a:xfrm>
              <a:off x="0" y="0"/>
              <a:ext cx="2897" cy="392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pic>
        <p:nvPicPr>
          <p:cNvPr descr="Dr. Arthur Holly Compton" id="88" name="Google Shape;88;p12"/>
          <p:cNvPicPr preferRelativeResize="0"/>
          <p:nvPr/>
        </p:nvPicPr>
        <p:blipFill rotWithShape="1">
          <a:blip r:embed="rId3">
            <a:alphaModFix/>
          </a:blip>
          <a:srcRect b="0" l="0" r="0" t="0"/>
          <a:stretch/>
        </p:blipFill>
        <p:spPr>
          <a:xfrm>
            <a:off x="819150" y="1828800"/>
            <a:ext cx="3752850" cy="4716462"/>
          </a:xfrm>
          <a:prstGeom prst="rect">
            <a:avLst/>
          </a:prstGeom>
          <a:noFill/>
          <a:ln>
            <a:noFill/>
          </a:ln>
        </p:spPr>
      </p:pic>
      <p:sp>
        <p:nvSpPr>
          <p:cNvPr id="89" name="Google Shape;89;p12"/>
          <p:cNvSpPr txBox="1"/>
          <p:nvPr/>
        </p:nvSpPr>
        <p:spPr>
          <a:xfrm>
            <a:off x="5029200" y="2209800"/>
            <a:ext cx="3733800" cy="3260725"/>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1927 Nobel Prize for Compton Effect</a:t>
            </a:r>
            <a:endParaRPr/>
          </a:p>
          <a:p>
            <a:pPr indent="-203200" lvl="0" marL="0" marR="0" rtl="0" algn="l">
              <a:lnSpc>
                <a:spcPct val="100000"/>
              </a:lnSpc>
              <a:spcBef>
                <a:spcPts val="160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First experimental proof of dual wave and particle nature of light</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93" name="Shape 93"/>
        <p:cNvGrpSpPr/>
        <p:nvPr/>
      </p:nvGrpSpPr>
      <p:grpSpPr>
        <a:xfrm>
          <a:off x="0" y="0"/>
          <a:ext cx="0" cy="0"/>
          <a:chOff x="0" y="0"/>
          <a:chExt cx="0" cy="0"/>
        </a:xfrm>
      </p:grpSpPr>
      <p:sp>
        <p:nvSpPr>
          <p:cNvPr id="94" name="Google Shape;94;p13"/>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Sources of </a:t>
            </a:r>
            <a:r>
              <a:rPr b="0" i="0" lang="en-US" sz="4400" u="none">
                <a:solidFill>
                  <a:schemeClr val="dk2"/>
                </a:solidFill>
                <a:latin typeface="Noto Sans Symbols"/>
                <a:ea typeface="Noto Sans Symbols"/>
                <a:cs typeface="Noto Sans Symbols"/>
                <a:sym typeface="Noto Sans Symbols"/>
              </a:rPr>
              <a:t>γ</a:t>
            </a:r>
            <a:r>
              <a:rPr b="0" i="0" lang="en-US" sz="4400" u="none">
                <a:solidFill>
                  <a:schemeClr val="dk2"/>
                </a:solidFill>
                <a:latin typeface="Book Antiqua"/>
                <a:ea typeface="Book Antiqua"/>
                <a:cs typeface="Book Antiqua"/>
                <a:sym typeface="Book Antiqua"/>
              </a:rPr>
              <a:t>-ray Emission</a:t>
            </a:r>
            <a:endParaRPr/>
          </a:p>
        </p:txBody>
      </p:sp>
      <p:sp>
        <p:nvSpPr>
          <p:cNvPr id="95" name="Google Shape;95;p13"/>
          <p:cNvSpPr txBox="1"/>
          <p:nvPr/>
        </p:nvSpPr>
        <p:spPr>
          <a:xfrm>
            <a:off x="609600" y="2057400"/>
            <a:ext cx="4179887" cy="393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Times"/>
              <a:buNone/>
            </a:pPr>
            <a:r>
              <a:rPr b="1" i="0" lang="en-US" sz="3600" u="none">
                <a:solidFill>
                  <a:schemeClr val="dk1"/>
                </a:solidFill>
                <a:latin typeface="Times"/>
                <a:ea typeface="Times"/>
                <a:cs typeface="Times"/>
                <a:sym typeface="Times"/>
              </a:rPr>
              <a:t>• Black holes</a:t>
            </a:r>
            <a:endParaRPr/>
          </a:p>
          <a:p>
            <a:pPr indent="0" lvl="0" marL="0" marR="0" rtl="0" algn="l">
              <a:lnSpc>
                <a:spcPct val="100000"/>
              </a:lnSpc>
              <a:spcBef>
                <a:spcPts val="0"/>
              </a:spcBef>
              <a:spcAft>
                <a:spcPts val="0"/>
              </a:spcAft>
              <a:buClr>
                <a:schemeClr val="dk1"/>
              </a:buClr>
              <a:buSzPts val="3600"/>
              <a:buFont typeface="Times"/>
              <a:buNone/>
            </a:pPr>
            <a:r>
              <a:rPr b="1" i="0" lang="en-US" sz="3600" u="none">
                <a:solidFill>
                  <a:schemeClr val="dk1"/>
                </a:solidFill>
                <a:latin typeface="Times"/>
                <a:ea typeface="Times"/>
                <a:cs typeface="Times"/>
                <a:sym typeface="Times"/>
              </a:rPr>
              <a:t>• Active Galaxies</a:t>
            </a:r>
            <a:endParaRPr/>
          </a:p>
          <a:p>
            <a:pPr indent="0" lvl="0" marL="0" marR="0" rtl="0" algn="l">
              <a:lnSpc>
                <a:spcPct val="100000"/>
              </a:lnSpc>
              <a:spcBef>
                <a:spcPts val="0"/>
              </a:spcBef>
              <a:spcAft>
                <a:spcPts val="0"/>
              </a:spcAft>
              <a:buClr>
                <a:schemeClr val="dk1"/>
              </a:buClr>
              <a:buSzPts val="3600"/>
              <a:buFont typeface="Times"/>
              <a:buNone/>
            </a:pPr>
            <a:r>
              <a:rPr b="1" i="0" lang="en-US" sz="3600" u="none">
                <a:solidFill>
                  <a:schemeClr val="dk1"/>
                </a:solidFill>
                <a:latin typeface="Times"/>
                <a:ea typeface="Times"/>
                <a:cs typeface="Times"/>
                <a:sym typeface="Times"/>
              </a:rPr>
              <a:t>• Pulsars</a:t>
            </a:r>
            <a:endParaRPr/>
          </a:p>
          <a:p>
            <a:pPr indent="0" lvl="0" marL="0" marR="0" rtl="0" algn="l">
              <a:lnSpc>
                <a:spcPct val="100000"/>
              </a:lnSpc>
              <a:spcBef>
                <a:spcPts val="0"/>
              </a:spcBef>
              <a:spcAft>
                <a:spcPts val="0"/>
              </a:spcAft>
              <a:buClr>
                <a:schemeClr val="dk1"/>
              </a:buClr>
              <a:buSzPts val="3600"/>
              <a:buFont typeface="Times"/>
              <a:buNone/>
            </a:pPr>
            <a:r>
              <a:rPr b="1" i="0" lang="en-US" sz="3600" u="none">
                <a:solidFill>
                  <a:schemeClr val="dk1"/>
                </a:solidFill>
                <a:latin typeface="Times"/>
                <a:ea typeface="Times"/>
                <a:cs typeface="Times"/>
                <a:sym typeface="Times"/>
              </a:rPr>
              <a:t>•</a:t>
            </a:r>
            <a:r>
              <a:rPr b="1" i="0" lang="en-US" sz="3600" u="none">
                <a:solidFill>
                  <a:schemeClr val="accent2"/>
                </a:solidFill>
                <a:latin typeface="Times"/>
                <a:ea typeface="Times"/>
                <a:cs typeface="Times"/>
                <a:sym typeface="Times"/>
              </a:rPr>
              <a:t> </a:t>
            </a:r>
            <a:r>
              <a:rPr b="1" i="0" lang="en-US" sz="3600" u="none">
                <a:solidFill>
                  <a:schemeClr val="dk1"/>
                </a:solidFill>
                <a:latin typeface="Times"/>
                <a:ea typeface="Times"/>
                <a:cs typeface="Times"/>
                <a:sym typeface="Times"/>
              </a:rPr>
              <a:t>Gamma-ray bursts</a:t>
            </a:r>
            <a:endParaRPr/>
          </a:p>
          <a:p>
            <a:pPr indent="0" lvl="0" marL="0" marR="0" rtl="0" algn="l">
              <a:lnSpc>
                <a:spcPct val="100000"/>
              </a:lnSpc>
              <a:spcBef>
                <a:spcPts val="0"/>
              </a:spcBef>
              <a:spcAft>
                <a:spcPts val="0"/>
              </a:spcAft>
              <a:buClr>
                <a:schemeClr val="dk1"/>
              </a:buClr>
              <a:buSzPts val="3600"/>
              <a:buFont typeface="Times"/>
              <a:buNone/>
            </a:pPr>
            <a:r>
              <a:rPr b="1" i="0" lang="en-US" sz="3600" u="none">
                <a:solidFill>
                  <a:schemeClr val="dk1"/>
                </a:solidFill>
                <a:latin typeface="Times"/>
                <a:ea typeface="Times"/>
                <a:cs typeface="Times"/>
                <a:sym typeface="Times"/>
              </a:rPr>
              <a:t>• Diffuse emission</a:t>
            </a:r>
            <a:endParaRPr/>
          </a:p>
          <a:p>
            <a:pPr indent="0" lvl="0" marL="0" marR="0" rtl="0" algn="l">
              <a:lnSpc>
                <a:spcPct val="100000"/>
              </a:lnSpc>
              <a:spcBef>
                <a:spcPts val="0"/>
              </a:spcBef>
              <a:spcAft>
                <a:spcPts val="0"/>
              </a:spcAft>
              <a:buClr>
                <a:schemeClr val="dk1"/>
              </a:buClr>
              <a:buSzPts val="3600"/>
              <a:buFont typeface="Times"/>
              <a:buNone/>
            </a:pPr>
            <a:r>
              <a:rPr b="1" i="0" lang="en-US" sz="3600" u="none">
                <a:solidFill>
                  <a:schemeClr val="dk1"/>
                </a:solidFill>
                <a:latin typeface="Times"/>
                <a:ea typeface="Times"/>
                <a:cs typeface="Times"/>
                <a:sym typeface="Times"/>
              </a:rPr>
              <a:t>• Supernovae</a:t>
            </a:r>
            <a:endParaRPr/>
          </a:p>
          <a:p>
            <a:pPr indent="0" lvl="0" marL="0" marR="0" rtl="0" algn="l">
              <a:lnSpc>
                <a:spcPct val="100000"/>
              </a:lnSpc>
              <a:spcBef>
                <a:spcPts val="0"/>
              </a:spcBef>
              <a:spcAft>
                <a:spcPts val="0"/>
              </a:spcAft>
              <a:buClr>
                <a:schemeClr val="dk1"/>
              </a:buClr>
              <a:buSzPts val="3600"/>
              <a:buFont typeface="Times"/>
              <a:buNone/>
            </a:pPr>
            <a:r>
              <a:rPr b="1" i="0" lang="en-US" sz="3600" u="none">
                <a:solidFill>
                  <a:schemeClr val="dk1"/>
                </a:solidFill>
                <a:latin typeface="Times"/>
                <a:ea typeface="Times"/>
                <a:cs typeface="Times"/>
                <a:sym typeface="Times"/>
              </a:rPr>
              <a:t>• Unidentified</a:t>
            </a:r>
            <a:endParaRPr/>
          </a:p>
        </p:txBody>
      </p:sp>
      <p:pic>
        <p:nvPicPr>
          <p:cNvPr id="96" name="Google Shape;96;p13"/>
          <p:cNvPicPr preferRelativeResize="0"/>
          <p:nvPr/>
        </p:nvPicPr>
        <p:blipFill rotWithShape="1">
          <a:blip r:embed="rId3">
            <a:alphaModFix/>
          </a:blip>
          <a:srcRect b="0" l="0" r="0" t="0"/>
          <a:stretch/>
        </p:blipFill>
        <p:spPr>
          <a:xfrm>
            <a:off x="5181600" y="2141537"/>
            <a:ext cx="3581400" cy="2573337"/>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00" name="Shape 100"/>
        <p:cNvGrpSpPr/>
        <p:nvPr/>
      </p:nvGrpSpPr>
      <p:grpSpPr>
        <a:xfrm>
          <a:off x="0" y="0"/>
          <a:ext cx="0" cy="0"/>
          <a:chOff x="0" y="0"/>
          <a:chExt cx="0" cy="0"/>
        </a:xfrm>
      </p:grpSpPr>
      <p:sp>
        <p:nvSpPr>
          <p:cNvPr id="101" name="Google Shape;101;p14"/>
          <p:cNvSpPr txBox="1"/>
          <p:nvPr>
            <p:ph idx="4294967295" type="title"/>
          </p:nvPr>
        </p:nvSpPr>
        <p:spPr>
          <a:xfrm>
            <a:off x="609600" y="228600"/>
            <a:ext cx="78486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BATSE</a:t>
            </a:r>
            <a:endParaRPr/>
          </a:p>
        </p:txBody>
      </p:sp>
      <p:pic>
        <p:nvPicPr>
          <p:cNvPr id="102" name="Google Shape;102;p14"/>
          <p:cNvPicPr preferRelativeResize="0"/>
          <p:nvPr>
            <p:ph idx="2" type="chart"/>
          </p:nvPr>
        </p:nvPicPr>
        <p:blipFill rotWithShape="1">
          <a:blip r:embed="rId3">
            <a:alphaModFix/>
          </a:blip>
          <a:srcRect b="0" l="0" r="0" t="0"/>
          <a:stretch/>
        </p:blipFill>
        <p:spPr>
          <a:xfrm>
            <a:off x="1219200" y="1828800"/>
            <a:ext cx="6705600" cy="4778375"/>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5400000" scaled="0"/>
        </a:gradFill>
      </p:bgPr>
    </p:bg>
    <p:spTree>
      <p:nvGrpSpPr>
        <p:cNvPr id="106" name="Shape 106"/>
        <p:cNvGrpSpPr/>
        <p:nvPr/>
      </p:nvGrpSpPr>
      <p:grpSpPr>
        <a:xfrm>
          <a:off x="0" y="0"/>
          <a:ext cx="0" cy="0"/>
          <a:chOff x="0" y="0"/>
          <a:chExt cx="0" cy="0"/>
        </a:xfrm>
      </p:grpSpPr>
      <p:sp>
        <p:nvSpPr>
          <p:cNvPr id="107" name="Google Shape;107;p15"/>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 Antiqua"/>
              <a:buNone/>
            </a:pPr>
            <a:r>
              <a:rPr b="0" i="0" lang="en-US" sz="4400" u="none">
                <a:solidFill>
                  <a:schemeClr val="dk2"/>
                </a:solidFill>
                <a:latin typeface="Book Antiqua"/>
                <a:ea typeface="Book Antiqua"/>
                <a:cs typeface="Book Antiqua"/>
                <a:sym typeface="Book Antiqua"/>
              </a:rPr>
              <a:t>Gamma-Ray Bursts</a:t>
            </a:r>
            <a:endParaRPr/>
          </a:p>
        </p:txBody>
      </p:sp>
      <p:pic>
        <p:nvPicPr>
          <p:cNvPr id="108" name="Google Shape;108;p15"/>
          <p:cNvPicPr preferRelativeResize="0"/>
          <p:nvPr/>
        </p:nvPicPr>
        <p:blipFill rotWithShape="1">
          <a:blip r:embed="rId3">
            <a:alphaModFix/>
          </a:blip>
          <a:srcRect b="0" l="0" r="0" t="0"/>
          <a:stretch/>
        </p:blipFill>
        <p:spPr>
          <a:xfrm>
            <a:off x="2133600" y="1676400"/>
            <a:ext cx="5124450" cy="512445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ouble Lines">
  <a:themeElements>
    <a:clrScheme name="default">
      <a:dk1>
        <a:srgbClr val="FFFFFF"/>
      </a:dk1>
      <a:lt1>
        <a:srgbClr val="990066"/>
      </a:lt1>
      <a:dk2>
        <a:srgbClr val="00CCCC"/>
      </a:dk2>
      <a:lt2>
        <a:srgbClr val="000000"/>
      </a:lt2>
      <a:accent1>
        <a:srgbClr val="D60093"/>
      </a:accent1>
      <a:accent2>
        <a:srgbClr val="FFFF66"/>
      </a:accent2>
      <a:accent3>
        <a:srgbClr val="990066"/>
      </a:accent3>
      <a:accent4>
        <a:srgbClr val="D60093"/>
      </a:accent4>
      <a:accent5>
        <a:srgbClr val="FFFF66"/>
      </a:accent5>
      <a:accent6>
        <a:srgbClr val="990066"/>
      </a:accent6>
      <a:hlink>
        <a:srgbClr val="FF9933"/>
      </a:hlink>
      <a:folHlink>
        <a:srgbClr val="FFCC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