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6" name="Google Shape;16;p2"/>
            <p:cNvSpPr/>
            <p:nvPr/>
          </p:nvSpPr>
          <p:spPr>
            <a:xfrm>
              <a:off x="2061" y="1707"/>
              <a:ext cx="3699" cy="2613"/>
            </a:xfrm>
            <a:custGeom>
              <a:rect b="b" l="l" r="r" t="t"/>
              <a:pathLst>
                <a:path extrusionOk="0" h="2613" w="3699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851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17" name="Google Shape;17;p2"/>
            <p:cNvCxnSpPr/>
            <p:nvPr/>
          </p:nvCxnSpPr>
          <p:spPr>
            <a:xfrm>
              <a:off x="-652" y="978"/>
              <a:ext cx="4237" cy="3342"/>
            </a:xfrm>
            <a:prstGeom prst="curvedConnector2">
              <a:avLst/>
            </a:prstGeom>
            <a:noFill/>
            <a:ln cap="rnd" cmpd="sng" w="127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293812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"/>
              <a:buNone/>
              <a:defRPr b="0" i="0" sz="1400" u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1587"/>
            <a:ext cx="9132887" cy="6845300"/>
            <a:chOff x="0" y="1"/>
            <a:chExt cx="5753" cy="4312"/>
          </a:xfrm>
        </p:grpSpPr>
        <p:sp>
          <p:nvSpPr>
            <p:cNvPr id="7" name="Google Shape;7;p1"/>
            <p:cNvSpPr/>
            <p:nvPr/>
          </p:nvSpPr>
          <p:spPr>
            <a:xfrm>
              <a:off x="3394" y="999"/>
              <a:ext cx="2359" cy="3314"/>
            </a:xfrm>
            <a:custGeom>
              <a:rect b="b" l="l" r="r" t="t"/>
              <a:pathLst>
                <a:path extrusionOk="0" h="3314" w="2359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>
              <a:gsLst>
                <a:gs pos="0">
                  <a:schemeClr val="folHlink"/>
                </a:gs>
                <a:gs pos="100000">
                  <a:srgbClr val="2851CC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8" name="Google Shape;8;p1"/>
            <p:cNvCxnSpPr/>
            <p:nvPr/>
          </p:nvCxnSpPr>
          <p:spPr>
            <a:xfrm>
              <a:off x="0" y="1"/>
              <a:ext cx="5298" cy="4312"/>
            </a:xfrm>
            <a:prstGeom prst="curvedConnector2">
              <a:avLst/>
            </a:prstGeom>
            <a:noFill/>
            <a:ln cap="rnd" cmpd="sng" w="12700">
              <a:solidFill>
                <a:schemeClr val="fol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068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–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6096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CC66"/>
                </a:solidFill>
                <a:latin typeface="Arial"/>
                <a:ea typeface="Arial"/>
                <a:cs typeface="Arial"/>
                <a:sym typeface="Arial"/>
              </a:rPr>
              <a:t>Waves Light Up the Universe!</a:t>
            </a:r>
            <a:endParaRPr/>
          </a:p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219200" y="289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Phil Plait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762000" y="5715000"/>
            <a:ext cx="297815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Laura A. Whitlock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Sonoma State University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5943600" y="5715000"/>
            <a:ext cx="21193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Kara C. Granger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 Carrillo 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 Things About a 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Light Wave</a:t>
            </a:r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609600" y="1676400"/>
            <a:ext cx="792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" name="Google Shape;105;p13"/>
          <p:cNvSpPr txBox="1"/>
          <p:nvPr/>
        </p:nvSpPr>
        <p:spPr>
          <a:xfrm>
            <a:off x="685800" y="2286000"/>
            <a:ext cx="7748587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does not need a medium through which to travel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travels with its highest velocity in a vacuum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Its highest velocity is the speed of light, c,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 to 300,000 km/sec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frequency (or wavelength) of the wave determines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we call it radio, infrared, visible, ultraviolet,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X-ray or gamma-ray.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for the Slinky!</a:t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1066800" y="990600"/>
            <a:ext cx="7010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228600" y="1600200"/>
            <a:ext cx="8540750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Procedure: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experiments described below are best done in groups of 3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"shaker", "holder" and "observer/recorder".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 Longitudinal Waves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the spring out to a length of about 2 meters. With your free hand, grasp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stretched spring about 50 cm from one end. Pull the meter of spring together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 yourself and then release it. Notice the single wave, called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pulse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travel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the spring. In such a longitudinal pulse, the spring coils move back and forth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the same direction as the wave travels. The wave carries energy, but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spring remains stationary after the pulse has passed through it and reflected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0" lang="en-US" sz="1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Fun With the Slinky</a:t>
            </a:r>
            <a:endParaRPr/>
          </a:p>
        </p:txBody>
      </p:sp>
      <p:cxnSp>
        <p:nvCxnSpPr>
          <p:cNvPr id="118" name="Google Shape;118;p15"/>
          <p:cNvCxnSpPr/>
          <p:nvPr/>
        </p:nvCxnSpPr>
        <p:spPr>
          <a:xfrm>
            <a:off x="914400" y="838200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9" name="Google Shape;119;p15"/>
          <p:cNvSpPr txBox="1"/>
          <p:nvPr/>
        </p:nvSpPr>
        <p:spPr>
          <a:xfrm>
            <a:off x="152400" y="1066800"/>
            <a:ext cx="9001125" cy="531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 Transverse Waves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Practice moving your hand very quickly back and forth at right angles to the stretched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spring until you can produce a pulse that travels down only one side of the spring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(that is, the bump on the spring due to the pulse is only on the right or left side of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spring).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Does the pulse reflected from the far end return to you on the same side of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spring as the original, or on the opposite side? Why?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Have your partner send a pulse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same side at the same instant you do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that the two pulses meet. The interaction of the two pulses is called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(It will be easier to see what happens in the interaction if one pulse is larger than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other.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What happens when the two pulses reach the center of the spring?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Describe the size, shape, speed and direction of each pulse during and after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interaction.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 of the Slinky Fun </a:t>
            </a:r>
            <a:endParaRPr/>
          </a:p>
        </p:txBody>
      </p:sp>
      <p:cxnSp>
        <p:nvCxnSpPr>
          <p:cNvPr id="125" name="Google Shape;125;p16"/>
          <p:cNvCxnSpPr/>
          <p:nvPr/>
        </p:nvCxnSpPr>
        <p:spPr>
          <a:xfrm>
            <a:off x="914400" y="914400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304800" y="1219200"/>
            <a:ext cx="8569325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Send a pulse down the right side and have your partner send another down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left side at the same 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What happens when two pulses </a:t>
            </a:r>
            <a:r>
              <a:rPr b="1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on opposite sides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of the spring meet?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From your observations, what can you say about the displacement caused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 the addition of two pulses at the same point?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By vibrating your hand steadily back and forth, you can produce a train of pulses,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or a periodic wave. The distance between any two neighboring crests on such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periodic wave is the wavelength. The rate at which you vibrate the spring will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determine the frequency of the periodic wave. Produce various short bursts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periodic waves so that you can answer the following question.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How does the wavelength depend on the frequency?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1676400" y="5607050"/>
            <a:ext cx="5638800" cy="10223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0000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33CCFF"/>
                </a:solidFill>
                <a:latin typeface="Impact"/>
              </a:rPr>
              <a:t>Feel It, Remember It!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 Radiation Carries Energy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457200" y="1066800"/>
            <a:ext cx="80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" name="Google Shape;134;p17"/>
          <p:cNvSpPr txBox="1"/>
          <p:nvPr/>
        </p:nvSpPr>
        <p:spPr>
          <a:xfrm>
            <a:off x="457200" y="1295400"/>
            <a:ext cx="7369175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Quantum mechanics tells us that for photons E = h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But remember that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= c/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Putting these equations together, we see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E = hc/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85800" y="4572000"/>
            <a:ext cx="8166100" cy="419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 Black"/>
              </a:rPr>
              <a:t>high frequency = high energy = short wavelength</a:t>
            </a:r>
          </a:p>
        </p:txBody>
      </p:sp>
      <p:sp>
        <p:nvSpPr>
          <p:cNvPr id="136" name="Google Shape;136;p17"/>
          <p:cNvSpPr/>
          <p:nvPr/>
        </p:nvSpPr>
        <p:spPr>
          <a:xfrm>
            <a:off x="914400" y="5638800"/>
            <a:ext cx="7772400" cy="419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 Black"/>
              </a:rPr>
              <a:t>low frequency = low energy = long wavelength</a:t>
            </a:r>
          </a:p>
        </p:txBody>
      </p:sp>
      <p:cxnSp>
        <p:nvCxnSpPr>
          <p:cNvPr id="137" name="Google Shape;137;p17"/>
          <p:cNvCxnSpPr/>
          <p:nvPr/>
        </p:nvCxnSpPr>
        <p:spPr>
          <a:xfrm>
            <a:off x="1752600" y="4191000"/>
            <a:ext cx="52578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Spin-A-Spectrum</a:t>
            </a:r>
            <a:endParaRPr/>
          </a:p>
        </p:txBody>
      </p:sp>
      <p:cxnSp>
        <p:nvCxnSpPr>
          <p:cNvPr id="143" name="Google Shape;143;p18"/>
          <p:cNvCxnSpPr/>
          <p:nvPr/>
        </p:nvCxnSpPr>
        <p:spPr>
          <a:xfrm>
            <a:off x="762000" y="1066800"/>
            <a:ext cx="777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5257800" y="2133600"/>
            <a:ext cx="3560762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Regions of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EM spectrum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Energy, Frequency,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Wavelength of 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region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Objects in the universe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best observed in each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region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Mystery #1</a:t>
            </a:r>
            <a:endParaRPr/>
          </a:p>
        </p:txBody>
      </p:sp>
      <p:cxnSp>
        <p:nvCxnSpPr>
          <p:cNvPr id="151" name="Google Shape;151;p19"/>
          <p:cNvCxnSpPr/>
          <p:nvPr/>
        </p:nvCxnSpPr>
        <p:spPr>
          <a:xfrm>
            <a:off x="762000" y="9906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2" name="Google Shape;152;p19"/>
          <p:cNvSpPr txBox="1"/>
          <p:nvPr/>
        </p:nvSpPr>
        <p:spPr>
          <a:xfrm>
            <a:off x="80962" y="1295400"/>
            <a:ext cx="9063037" cy="447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North Point broadcasting bureau was about to bring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radio station, FM100.3 on the radio dial, back on-air after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short period of maintenance and updating during the Fall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2000. As it approached twelve, radios were switched on all over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town. The police chief dialed into the radio station’s frequency,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he was waiting at a stop light, but the reception was distorted.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“How disappointing,” he thought, “the updating was supposed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improve things - but I think this is clearly worse!” The Chief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radioed into the station to see if anyone else had reported any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problems.  The dispatcher laughed, then said, “Try pulling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forward a couple of meters.” Has the dispatcher lost his mind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 probably his job)? Or is there a method to his madness?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  <a:endParaRPr/>
          </a:p>
        </p:txBody>
      </p:sp>
      <p:cxnSp>
        <p:nvCxnSpPr>
          <p:cNvPr id="158" name="Google Shape;158;p20"/>
          <p:cNvCxnSpPr/>
          <p:nvPr/>
        </p:nvCxnSpPr>
        <p:spPr>
          <a:xfrm>
            <a:off x="838200" y="1295400"/>
            <a:ext cx="74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76400"/>
            <a:ext cx="40259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#1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533400" y="1371600"/>
            <a:ext cx="807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334962" y="1905000"/>
            <a:ext cx="8440737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radio wave at a frequency of 100.3 MHz corresponds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wavelength of 2.99 meters. Usually, you lose the signal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your antenna is sitting where the wave you are trying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detect is destructively interfering with itself. So, to increase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signal, you just need to pull forward about 1/2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wavelength, or about 1.5 meters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Mystery #2</a:t>
            </a:r>
            <a:endParaRPr/>
          </a:p>
        </p:txBody>
      </p:sp>
      <p:cxnSp>
        <p:nvCxnSpPr>
          <p:cNvPr id="172" name="Google Shape;172;p22"/>
          <p:cNvCxnSpPr/>
          <p:nvPr/>
        </p:nvCxnSpPr>
        <p:spPr>
          <a:xfrm>
            <a:off x="762000" y="1143000"/>
            <a:ext cx="7696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52400" y="1295400"/>
            <a:ext cx="8839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satellite had reported a major gamma-ray burst, with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total radiant energy of over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Joules, occurred at a location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5 x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km away from the AstroFleet outpost on planet Beta Omega. Knowing such an event would be catastrophic to life there, the Emergency Recovery Crew was dispatched.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Arriving at the planet, the scene was overwhelming. Even inside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protective confines of the outpost lab, the short wavelength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waves (gamma rays are less than _______m) had penetrated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killed. The energy of each photon (a 5 x 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gamma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ray has ______eV of energy) was just too much. “Why didn’t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evacuate before this happened?”, cried Engineer Rowell.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 guess there was just not enough time to react.”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228600" y="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Universe is a VERY Big Place</a:t>
            </a:r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533400" y="1066800"/>
            <a:ext cx="7924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" name="Google Shape;42;p5"/>
          <p:cNvSpPr txBox="1"/>
          <p:nvPr/>
        </p:nvSpPr>
        <p:spPr>
          <a:xfrm>
            <a:off x="798512" y="1350962"/>
            <a:ext cx="7866062" cy="465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billion light-years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about 100,000,000,000,000,000,000,000 kilometers)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full of VERY big numbers!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2.7 - 10,000,000,000 Kelvin temperatures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0.000000001 - 1,000,000,000,000 Gauss magnetic fields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100,000,000,000 - 1,000,000,000,000 stars in a galaxy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1,000,000,000,000 galaxies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Hints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685800" y="1295400"/>
            <a:ext cx="7848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05000"/>
            <a:ext cx="73152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#2</a:t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838200" y="1295400"/>
            <a:ext cx="74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2109787" y="2420937"/>
            <a:ext cx="4773612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-12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"/>
              <a:buNone/>
            </a:pPr>
            <a:r>
              <a:t/>
            </a:r>
            <a:endParaRPr b="0" i="0" sz="3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2.5 x10</a:t>
            </a:r>
            <a:r>
              <a:rPr b="0" baseline="3000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 or 25 MeV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Waves Light Up the Universe!</a:t>
            </a:r>
            <a:endParaRPr/>
          </a:p>
        </p:txBody>
      </p:sp>
      <p:cxnSp>
        <p:nvCxnSpPr>
          <p:cNvPr id="193" name="Google Shape;193;p25"/>
          <p:cNvCxnSpPr/>
          <p:nvPr/>
        </p:nvCxnSpPr>
        <p:spPr>
          <a:xfrm>
            <a:off x="990600" y="1066800"/>
            <a:ext cx="708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371600"/>
            <a:ext cx="6896100" cy="525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04800" y="-762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Scientific Notation is Required!</a:t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762000" y="9144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0200"/>
            <a:ext cx="640238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 for Scientific Notation</a:t>
            </a:r>
            <a:endParaRPr/>
          </a:p>
        </p:txBody>
      </p:sp>
      <p:sp>
        <p:nvSpPr>
          <p:cNvPr id="55" name="Google Shape;55;p7"/>
          <p:cNvSpPr txBox="1"/>
          <p:nvPr/>
        </p:nvSpPr>
        <p:spPr>
          <a:xfrm>
            <a:off x="1219200" y="1731962"/>
            <a:ext cx="635476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10 x 10 x 10 x 10 …   [n times]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1/(10 x 10 x 10 ….)    [n times]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7"/>
          <p:cNvCxnSpPr/>
          <p:nvPr/>
        </p:nvCxnSpPr>
        <p:spPr>
          <a:xfrm>
            <a:off x="838200" y="1295400"/>
            <a:ext cx="74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7"/>
          <p:cNvSpPr txBox="1"/>
          <p:nvPr/>
        </p:nvSpPr>
        <p:spPr>
          <a:xfrm>
            <a:off x="2276475" y="3856037"/>
            <a:ext cx="3790950" cy="20605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 Multiply &amp; Divide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•10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 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÷10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10 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 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 now, we can say….</a:t>
            </a:r>
            <a:endParaRPr/>
          </a:p>
        </p:txBody>
      </p:sp>
      <p:cxnSp>
        <p:nvCxnSpPr>
          <p:cNvPr id="63" name="Google Shape;63;p8"/>
          <p:cNvCxnSpPr/>
          <p:nvPr/>
        </p:nvCxnSpPr>
        <p:spPr>
          <a:xfrm>
            <a:off x="685800" y="1143000"/>
            <a:ext cx="7620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" name="Google Shape;64;p8"/>
          <p:cNvSpPr txBox="1"/>
          <p:nvPr/>
        </p:nvSpPr>
        <p:spPr>
          <a:xfrm>
            <a:off x="2286000" y="1371600"/>
            <a:ext cx="47275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stars in a galaxy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Gauss magnetic fields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wavelengths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10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Hz frequencies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1279525" y="3449637"/>
            <a:ext cx="618331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now, we can ask….</a:t>
            </a:r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685800" y="4267200"/>
            <a:ext cx="7620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7" name="Google Shape;67;p8"/>
          <p:cNvSpPr/>
          <p:nvPr/>
        </p:nvSpPr>
        <p:spPr>
          <a:xfrm>
            <a:off x="1219200" y="4800600"/>
            <a:ext cx="6629400" cy="1447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A603AB"/>
                    </a:gs>
                    <a:gs pos="21000">
                      <a:srgbClr val="0819FB"/>
                    </a:gs>
                    <a:gs pos="35000">
                      <a:srgbClr val="1A8D48"/>
                    </a:gs>
                    <a:gs pos="52000">
                      <a:srgbClr val="FFFF00"/>
                    </a:gs>
                    <a:gs pos="72999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10800000" scaled="0"/>
                </a:gradFill>
                <a:latin typeface="Arial Black"/>
              </a:rPr>
              <a:t>Who's Got the Power?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228600" y="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 Spectrum Probes the Universe</a:t>
            </a:r>
            <a:endParaRPr/>
          </a:p>
        </p:txBody>
      </p:sp>
      <p:cxnSp>
        <p:nvCxnSpPr>
          <p:cNvPr id="73" name="Google Shape;73;p9"/>
          <p:cNvCxnSpPr/>
          <p:nvPr/>
        </p:nvCxnSpPr>
        <p:spPr>
          <a:xfrm>
            <a:off x="457200" y="990600"/>
            <a:ext cx="807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524000"/>
            <a:ext cx="6534150" cy="5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 Radiation Travels as a Wave</a:t>
            </a:r>
            <a:endParaRPr/>
          </a:p>
        </p:txBody>
      </p:sp>
      <p:cxnSp>
        <p:nvCxnSpPr>
          <p:cNvPr id="80" name="Google Shape;80;p10"/>
          <p:cNvCxnSpPr/>
          <p:nvPr/>
        </p:nvCxnSpPr>
        <p:spPr>
          <a:xfrm>
            <a:off x="533400" y="990600"/>
            <a:ext cx="800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4038600" cy="32861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2" name="Google Shape;82;p10"/>
          <p:cNvSpPr txBox="1"/>
          <p:nvPr/>
        </p:nvSpPr>
        <p:spPr>
          <a:xfrm>
            <a:off x="5105400" y="2514600"/>
            <a:ext cx="3581400" cy="181768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 = 3 x 10</a:t>
            </a:r>
            <a:r>
              <a:rPr b="0" baseline="3000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m/s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1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It’s not just a good idea, it’s the law!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Understanding Waves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762000" y="1066800"/>
            <a:ext cx="762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/>
        </p:nvSpPr>
        <p:spPr>
          <a:xfrm>
            <a:off x="457200" y="1274762"/>
            <a:ext cx="8047037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Longitudinal waves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displacement is in same direction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wave motion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 sound waves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Obeys the equation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λν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v, where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wavelength,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frequency, and v is the velocity.</a:t>
            </a:r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438400"/>
            <a:ext cx="5575300" cy="1600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lin ang="1080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Understanding Waves</a:t>
            </a:r>
            <a:endParaRPr/>
          </a:p>
        </p:txBody>
      </p:sp>
      <p:cxnSp>
        <p:nvCxnSpPr>
          <p:cNvPr id="96" name="Google Shape;96;p12"/>
          <p:cNvCxnSpPr/>
          <p:nvPr/>
        </p:nvCxnSpPr>
        <p:spPr>
          <a:xfrm>
            <a:off x="838200" y="990600"/>
            <a:ext cx="746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/>
        </p:nvSpPr>
        <p:spPr>
          <a:xfrm>
            <a:off x="593725" y="1485900"/>
            <a:ext cx="7788275" cy="520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Transverse Waves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displacement is perpendicular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direction of motion of the wave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 Light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Obeys the equation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λν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v, where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wavelength,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ν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frequency, and v is the velocity.</a:t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14600"/>
            <a:ext cx="5575300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aring">
  <a:themeElements>
    <a:clrScheme name="default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FFFF00"/>
      </a:accent2>
      <a:accent3>
        <a:srgbClr val="0000FF"/>
      </a:accent3>
      <a:accent4>
        <a:srgbClr val="00FFFF"/>
      </a:accent4>
      <a:accent5>
        <a:srgbClr val="FFFF00"/>
      </a:accent5>
      <a:accent6>
        <a:srgbClr val="0000FF"/>
      </a:accent6>
      <a:hlink>
        <a:srgbClr val="FF0033"/>
      </a:hlink>
      <a:folHlink>
        <a:srgbClr val="33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