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9" r:id="rId3"/>
    <p:sldId id="267" r:id="rId4"/>
    <p:sldId id="257" r:id="rId5"/>
    <p:sldId id="272" r:id="rId6"/>
    <p:sldId id="275" r:id="rId7"/>
    <p:sldId id="273" r:id="rId8"/>
    <p:sldId id="276" r:id="rId9"/>
    <p:sldId id="268" r:id="rId10"/>
    <p:sldId id="269" r:id="rId11"/>
    <p:sldId id="271" r:id="rId12"/>
    <p:sldId id="277" r:id="rId13"/>
    <p:sldId id="261" r:id="rId14"/>
    <p:sldId id="262" r:id="rId15"/>
    <p:sldId id="263" r:id="rId16"/>
    <p:sldId id="264" r:id="rId17"/>
    <p:sldId id="274" r:id="rId18"/>
    <p:sldId id="286" r:id="rId19"/>
    <p:sldId id="287" r:id="rId20"/>
    <p:sldId id="278" r:id="rId21"/>
    <p:sldId id="266" r:id="rId22"/>
    <p:sldId id="265" r:id="rId23"/>
    <p:sldId id="279" r:id="rId24"/>
    <p:sldId id="280" r:id="rId25"/>
    <p:sldId id="281" r:id="rId26"/>
    <p:sldId id="282" r:id="rId27"/>
    <p:sldId id="283" r:id="rId28"/>
    <p:sldId id="285"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5" autoAdjust="0"/>
  </p:normalViewPr>
  <p:slideViewPr>
    <p:cSldViewPr snapToGrid="0" snapToObjects="1">
      <p:cViewPr varScale="1">
        <p:scale>
          <a:sx n="97" d="100"/>
          <a:sy n="97" d="100"/>
        </p:scale>
        <p:origin x="-18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1A3D7-11E4-8E4E-A812-A8E1130C3FFF}" type="datetimeFigureOut">
              <a:rPr lang="en-US" smtClean="0"/>
              <a:t>11/26/16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CBAA98-3A7E-FC43-9755-DA38F6AB69B7}" type="slidenum">
              <a:rPr lang="en-US" smtClean="0"/>
              <a:t>‹#›</a:t>
            </a:fld>
            <a:endParaRPr lang="en-US"/>
          </a:p>
        </p:txBody>
      </p:sp>
    </p:spTree>
    <p:extLst>
      <p:ext uri="{BB962C8B-B14F-4D97-AF65-F5344CB8AC3E}">
        <p14:creationId xmlns:p14="http://schemas.microsoft.com/office/powerpoint/2010/main" val="1943653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many people use spreadsheets</a:t>
            </a:r>
            <a:r>
              <a:rPr lang="en-US" baseline="0" dirty="0" smtClean="0"/>
              <a:t> in their work?</a:t>
            </a:r>
          </a:p>
          <a:p>
            <a:pPr marL="171450" indent="-171450">
              <a:buFontTx/>
              <a:buChar char="-"/>
            </a:pPr>
            <a:r>
              <a:rPr lang="en-US" baseline="0" dirty="0" smtClean="0"/>
              <a:t>How many people have done something with spreadsheets that made them frustrated or sad?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8CBAA98-3A7E-FC43-9755-DA38F6AB69B7}" type="slidenum">
              <a:rPr lang="en-US" smtClean="0"/>
              <a:t>4</a:t>
            </a:fld>
            <a:endParaRPr lang="en-US"/>
          </a:p>
        </p:txBody>
      </p:sp>
    </p:spTree>
    <p:extLst>
      <p:ext uri="{BB962C8B-B14F-4D97-AF65-F5344CB8AC3E}">
        <p14:creationId xmlns:p14="http://schemas.microsoft.com/office/powerpoint/2010/main" val="42708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know the rules for structured data, but what</a:t>
            </a:r>
            <a:r>
              <a:rPr lang="en-US" baseline="0" dirty="0" smtClean="0"/>
              <a:t> are the rules while you’re cleaning data from human readable to computer readable?</a:t>
            </a:r>
            <a:endParaRPr lang="en-US" dirty="0"/>
          </a:p>
        </p:txBody>
      </p:sp>
      <p:sp>
        <p:nvSpPr>
          <p:cNvPr id="4" name="Slide Number Placeholder 3"/>
          <p:cNvSpPr>
            <a:spLocks noGrp="1"/>
          </p:cNvSpPr>
          <p:nvPr>
            <p:ph type="sldNum" sz="quarter" idx="10"/>
          </p:nvPr>
        </p:nvSpPr>
        <p:spPr/>
        <p:txBody>
          <a:bodyPr/>
          <a:lstStyle/>
          <a:p>
            <a:fld id="{48CBAA98-3A7E-FC43-9755-DA38F6AB69B7}" type="slidenum">
              <a:rPr lang="en-US" smtClean="0"/>
              <a:t>21</a:t>
            </a:fld>
            <a:endParaRPr lang="en-US"/>
          </a:p>
        </p:txBody>
      </p:sp>
    </p:spTree>
    <p:extLst>
      <p:ext uri="{BB962C8B-B14F-4D97-AF65-F5344CB8AC3E}">
        <p14:creationId xmlns:p14="http://schemas.microsoft.com/office/powerpoint/2010/main" val="333460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7AA689-D3FF-014C-9853-4F3212E4B6C2}" type="datetimeFigureOut">
              <a:rPr lang="en-US" smtClean="0"/>
              <a:t>11/26/16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415210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AA689-D3FF-014C-9853-4F3212E4B6C2}" type="datetimeFigureOut">
              <a:rPr lang="en-US" smtClean="0"/>
              <a:t>11/26/16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151234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AA689-D3FF-014C-9853-4F3212E4B6C2}" type="datetimeFigureOut">
              <a:rPr lang="en-US" smtClean="0"/>
              <a:t>11/26/16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2445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AA689-D3FF-014C-9853-4F3212E4B6C2}" type="datetimeFigureOut">
              <a:rPr lang="en-US" smtClean="0"/>
              <a:t>11/26/16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218027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AA689-D3FF-014C-9853-4F3212E4B6C2}" type="datetimeFigureOut">
              <a:rPr lang="en-US" smtClean="0"/>
              <a:t>11/26/16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351367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7AA689-D3FF-014C-9853-4F3212E4B6C2}" type="datetimeFigureOut">
              <a:rPr lang="en-US" smtClean="0"/>
              <a:t>11/26/16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3035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7AA689-D3FF-014C-9853-4F3212E4B6C2}" type="datetimeFigureOut">
              <a:rPr lang="en-US" smtClean="0"/>
              <a:t>11/26/16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232387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7AA689-D3FF-014C-9853-4F3212E4B6C2}" type="datetimeFigureOut">
              <a:rPr lang="en-US" smtClean="0"/>
              <a:t>11/26/16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262560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A689-D3FF-014C-9853-4F3212E4B6C2}" type="datetimeFigureOut">
              <a:rPr lang="en-US" smtClean="0"/>
              <a:t>11/26/16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177904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AA689-D3FF-014C-9853-4F3212E4B6C2}" type="datetimeFigureOut">
              <a:rPr lang="en-US" smtClean="0"/>
              <a:t>11/26/16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47874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AA689-D3FF-014C-9853-4F3212E4B6C2}" type="datetimeFigureOut">
              <a:rPr lang="en-US" smtClean="0"/>
              <a:t>11/26/16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51510-135E-FD45-A41A-5711295B7584}" type="slidenum">
              <a:rPr lang="en-US" smtClean="0"/>
              <a:t>‹#›</a:t>
            </a:fld>
            <a:endParaRPr lang="en-US"/>
          </a:p>
        </p:txBody>
      </p:sp>
    </p:spTree>
    <p:extLst>
      <p:ext uri="{BB962C8B-B14F-4D97-AF65-F5344CB8AC3E}">
        <p14:creationId xmlns:p14="http://schemas.microsoft.com/office/powerpoint/2010/main" val="28165757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AA689-D3FF-014C-9853-4F3212E4B6C2}" type="datetimeFigureOut">
              <a:rPr lang="en-US" smtClean="0"/>
              <a:t>11/26/16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1510-135E-FD45-A41A-5711295B7584}" type="slidenum">
              <a:rPr lang="en-US" smtClean="0"/>
              <a:t>‹#›</a:t>
            </a:fld>
            <a:endParaRPr lang="en-US"/>
          </a:p>
        </p:txBody>
      </p:sp>
    </p:spTree>
    <p:extLst>
      <p:ext uri="{BB962C8B-B14F-4D97-AF65-F5344CB8AC3E}">
        <p14:creationId xmlns:p14="http://schemas.microsoft.com/office/powerpoint/2010/main" val="3663885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Carpentry</a:t>
            </a:r>
            <a:endParaRPr lang="en-US" dirty="0"/>
          </a:p>
        </p:txBody>
      </p:sp>
      <p:sp>
        <p:nvSpPr>
          <p:cNvPr id="3" name="Subtitle 2"/>
          <p:cNvSpPr>
            <a:spLocks noGrp="1"/>
          </p:cNvSpPr>
          <p:nvPr>
            <p:ph type="subTitle" idx="1"/>
          </p:nvPr>
        </p:nvSpPr>
        <p:spPr/>
        <p:txBody>
          <a:bodyPr/>
          <a:lstStyle/>
          <a:p>
            <a:r>
              <a:rPr lang="en-US" dirty="0" smtClean="0"/>
              <a:t>Data Organization in Spreadsheets</a:t>
            </a:r>
            <a:endParaRPr lang="en-US" dirty="0"/>
          </a:p>
        </p:txBody>
      </p:sp>
      <p:pic>
        <p:nvPicPr>
          <p:cNvPr id="5" name="Picture 4" descr="DC1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138" y="466725"/>
            <a:ext cx="1811062" cy="1136650"/>
          </a:xfrm>
          <a:prstGeom prst="rect">
            <a:avLst/>
          </a:prstGeom>
        </p:spPr>
      </p:pic>
    </p:spTree>
    <p:extLst>
      <p:ext uri="{BB962C8B-B14F-4D97-AF65-F5344CB8AC3E}">
        <p14:creationId xmlns:p14="http://schemas.microsoft.com/office/powerpoint/2010/main" val="3252054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74638"/>
            <a:ext cx="8229600" cy="1143000"/>
          </a:xfrm>
        </p:spPr>
        <p:txBody>
          <a:bodyPr/>
          <a:lstStyle/>
          <a:p>
            <a:r>
              <a:rPr lang="en-US" dirty="0" smtClean="0"/>
              <a:t>Why don’t we teach this?</a:t>
            </a:r>
            <a:endParaRPr lang="en-US" dirty="0"/>
          </a:p>
        </p:txBody>
      </p:sp>
      <p:sp>
        <p:nvSpPr>
          <p:cNvPr id="3" name="Content Placeholder 2"/>
          <p:cNvSpPr>
            <a:spLocks noGrp="1"/>
          </p:cNvSpPr>
          <p:nvPr>
            <p:ph idx="1"/>
          </p:nvPr>
        </p:nvSpPr>
        <p:spPr>
          <a:xfrm>
            <a:off x="457200" y="1600200"/>
            <a:ext cx="8458200" cy="4483099"/>
          </a:xfrm>
        </p:spPr>
        <p:txBody>
          <a:bodyPr>
            <a:normAutofit fontScale="70000" lnSpcReduction="20000"/>
          </a:bodyPr>
          <a:lstStyle/>
          <a:p>
            <a:pPr marL="0" indent="0">
              <a:buNone/>
            </a:pPr>
            <a:r>
              <a:rPr lang="en-US" dirty="0" smtClean="0"/>
              <a:t>This lesson is designed to help you move beyond spreadsheets to use other tools that allow you to work more effectively and reproducibly</a:t>
            </a:r>
          </a:p>
          <a:p>
            <a:pPr marL="0" indent="0">
              <a:buNone/>
            </a:pPr>
            <a:endParaRPr lang="en-US" dirty="0" smtClean="0"/>
          </a:p>
          <a:p>
            <a:r>
              <a:rPr lang="en-US" dirty="0" smtClean="0"/>
              <a:t>Data </a:t>
            </a:r>
            <a:r>
              <a:rPr lang="en-US" dirty="0"/>
              <a:t>analysis in spreadsheets usually </a:t>
            </a:r>
            <a:r>
              <a:rPr lang="en-US" dirty="0" smtClean="0"/>
              <a:t>requires </a:t>
            </a:r>
            <a:r>
              <a:rPr lang="en-US" b="1" dirty="0" smtClean="0"/>
              <a:t>a </a:t>
            </a:r>
            <a:r>
              <a:rPr lang="en-US" b="1" dirty="0"/>
              <a:t>lot of </a:t>
            </a:r>
            <a:r>
              <a:rPr lang="en-US" b="1" dirty="0" smtClean="0"/>
              <a:t>manual work</a:t>
            </a:r>
            <a:r>
              <a:rPr lang="en-US" dirty="0" smtClean="0"/>
              <a:t>. </a:t>
            </a:r>
            <a:r>
              <a:rPr lang="en-US" dirty="0"/>
              <a:t>If you want to change a parameter or run an analyses with </a:t>
            </a:r>
            <a:r>
              <a:rPr lang="en-US" dirty="0" smtClean="0"/>
              <a:t>a new </a:t>
            </a:r>
            <a:r>
              <a:rPr lang="en-US" dirty="0"/>
              <a:t>dataset, you usually have to redo everything by hand. (We </a:t>
            </a:r>
            <a:r>
              <a:rPr lang="en-US" dirty="0" smtClean="0"/>
              <a:t>do know </a:t>
            </a:r>
            <a:r>
              <a:rPr lang="en-US" dirty="0"/>
              <a:t>that you can create macros, but see the next point.)</a:t>
            </a:r>
          </a:p>
          <a:p>
            <a:endParaRPr lang="en-US" dirty="0"/>
          </a:p>
          <a:p>
            <a:r>
              <a:rPr lang="en-US" dirty="0" smtClean="0"/>
              <a:t>It </a:t>
            </a:r>
            <a:r>
              <a:rPr lang="en-US" dirty="0"/>
              <a:t>is also </a:t>
            </a:r>
            <a:r>
              <a:rPr lang="en-US" b="1" dirty="0"/>
              <a:t>difficult to </a:t>
            </a:r>
            <a:r>
              <a:rPr lang="en-US" b="1" dirty="0" smtClean="0"/>
              <a:t>track </a:t>
            </a:r>
            <a:r>
              <a:rPr lang="en-US" b="1" dirty="0"/>
              <a:t>or reproduce statistical or </a:t>
            </a:r>
            <a:r>
              <a:rPr lang="en-US" b="1" dirty="0" smtClean="0"/>
              <a:t>plotting analyses</a:t>
            </a:r>
            <a:r>
              <a:rPr lang="en-US" dirty="0" smtClean="0"/>
              <a:t> </a:t>
            </a:r>
            <a:r>
              <a:rPr lang="en-US" dirty="0"/>
              <a:t>done in spreadsheet programs when you want to go back </a:t>
            </a:r>
            <a:r>
              <a:rPr lang="en-US" dirty="0" smtClean="0"/>
              <a:t>to your </a:t>
            </a:r>
            <a:r>
              <a:rPr lang="en-US" dirty="0"/>
              <a:t>work or someone asks for details of your analysis.</a:t>
            </a:r>
          </a:p>
        </p:txBody>
      </p:sp>
    </p:spTree>
    <p:extLst>
      <p:ext uri="{BB962C8B-B14F-4D97-AF65-F5344CB8AC3E}">
        <p14:creationId xmlns:p14="http://schemas.microsoft.com/office/powerpoint/2010/main" val="411253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a:t>
            </a:r>
            <a:endParaRPr lang="en-US" dirty="0"/>
          </a:p>
        </p:txBody>
      </p:sp>
      <p:sp>
        <p:nvSpPr>
          <p:cNvPr id="3" name="Content Placeholder 2"/>
          <p:cNvSpPr>
            <a:spLocks noGrp="1"/>
          </p:cNvSpPr>
          <p:nvPr>
            <p:ph idx="1"/>
          </p:nvPr>
        </p:nvSpPr>
        <p:spPr/>
        <p:txBody>
          <a:bodyPr>
            <a:normAutofit/>
          </a:bodyPr>
          <a:lstStyle/>
          <a:p>
            <a:r>
              <a:rPr lang="en-US" dirty="0" smtClean="0"/>
              <a:t>Principles of data organization in spreadsheets for computational work</a:t>
            </a:r>
          </a:p>
          <a:p>
            <a:r>
              <a:rPr lang="en-US" dirty="0" smtClean="0"/>
              <a:t>Guidelines for data cleaning</a:t>
            </a:r>
          </a:p>
          <a:p>
            <a:r>
              <a:rPr lang="en-US" dirty="0" smtClean="0"/>
              <a:t>Saving and sharing data</a:t>
            </a:r>
            <a:endParaRPr lang="en-US" dirty="0"/>
          </a:p>
        </p:txBody>
      </p:sp>
    </p:spTree>
    <p:extLst>
      <p:ext uri="{BB962C8B-B14F-4D97-AF65-F5344CB8AC3E}">
        <p14:creationId xmlns:p14="http://schemas.microsoft.com/office/powerpoint/2010/main" val="346481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organization</a:t>
            </a:r>
            <a:endParaRPr lang="en-US" dirty="0"/>
          </a:p>
        </p:txBody>
      </p:sp>
    </p:spTree>
    <p:extLst>
      <p:ext uri="{BB962C8B-B14F-4D97-AF65-F5344CB8AC3E}">
        <p14:creationId xmlns:p14="http://schemas.microsoft.com/office/powerpoint/2010/main" val="184653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r>
              <a:rPr lang="en-US" dirty="0" smtClean="0"/>
              <a:t>The tools we’ll teach in this workshop will let you do more effective and reproducible work</a:t>
            </a:r>
            <a:endParaRPr lang="en-US" dirty="0"/>
          </a:p>
        </p:txBody>
      </p:sp>
    </p:spTree>
    <p:extLst>
      <p:ext uri="{BB962C8B-B14F-4D97-AF65-F5344CB8AC3E}">
        <p14:creationId xmlns:p14="http://schemas.microsoft.com/office/powerpoint/2010/main" val="38536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it all starts with good data organization…</a:t>
            </a:r>
            <a:endParaRPr lang="en-US" dirty="0"/>
          </a:p>
        </p:txBody>
      </p:sp>
      <p:sp>
        <p:nvSpPr>
          <p:cNvPr id="3" name="Content Placeholder 2"/>
          <p:cNvSpPr>
            <a:spLocks noGrp="1"/>
          </p:cNvSpPr>
          <p:nvPr>
            <p:ph idx="1"/>
          </p:nvPr>
        </p:nvSpPr>
        <p:spPr>
          <a:xfrm>
            <a:off x="457200" y="2311400"/>
            <a:ext cx="8229600" cy="3814763"/>
          </a:xfrm>
        </p:spPr>
        <p:txBody>
          <a:bodyPr/>
          <a:lstStyle/>
          <a:p>
            <a:r>
              <a:rPr lang="en-US" dirty="0" smtClean="0"/>
              <a:t>We organize data like humans</a:t>
            </a:r>
          </a:p>
          <a:p>
            <a:endParaRPr lang="en-US" dirty="0"/>
          </a:p>
          <a:p>
            <a:r>
              <a:rPr lang="en-US" dirty="0" smtClean="0"/>
              <a:t>We need to organize data for computers</a:t>
            </a:r>
            <a:endParaRPr lang="en-US" dirty="0"/>
          </a:p>
        </p:txBody>
      </p:sp>
    </p:spTree>
    <p:extLst>
      <p:ext uri="{BB962C8B-B14F-4D97-AF65-F5344CB8AC3E}">
        <p14:creationId xmlns:p14="http://schemas.microsoft.com/office/powerpoint/2010/main" val="108631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700"/>
            <a:ext cx="4102100" cy="1143000"/>
          </a:xfrm>
        </p:spPr>
        <p:txBody>
          <a:bodyPr/>
          <a:lstStyle/>
          <a:p>
            <a:r>
              <a:rPr lang="en-US" dirty="0" smtClean="0"/>
              <a:t>Humans</a:t>
            </a:r>
            <a:endParaRPr lang="en-US" dirty="0"/>
          </a:p>
        </p:txBody>
      </p:sp>
      <p:sp>
        <p:nvSpPr>
          <p:cNvPr id="4" name="Title 1"/>
          <p:cNvSpPr txBox="1">
            <a:spLocks/>
          </p:cNvSpPr>
          <p:nvPr/>
        </p:nvSpPr>
        <p:spPr>
          <a:xfrm>
            <a:off x="4711700" y="393700"/>
            <a:ext cx="41021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Computers</a:t>
            </a:r>
            <a:endParaRPr lang="en-US" dirty="0"/>
          </a:p>
        </p:txBody>
      </p:sp>
      <p:pic>
        <p:nvPicPr>
          <p:cNvPr id="6" name="Picture 5" descr="Screen Shot 2016-11-26 at 5.36.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536700"/>
            <a:ext cx="3811457" cy="3822700"/>
          </a:xfrm>
          <a:prstGeom prst="rect">
            <a:avLst/>
          </a:prstGeom>
        </p:spPr>
      </p:pic>
      <p:pic>
        <p:nvPicPr>
          <p:cNvPr id="10" name="Picture 9" descr="Screen Shot 2016-11-26 at 5.53.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790" y="1663700"/>
            <a:ext cx="5139209" cy="3365500"/>
          </a:xfrm>
          <a:prstGeom prst="rect">
            <a:avLst/>
          </a:prstGeom>
        </p:spPr>
      </p:pic>
    </p:spTree>
    <p:extLst>
      <p:ext uri="{BB962C8B-B14F-4D97-AF65-F5344CB8AC3E}">
        <p14:creationId xmlns:p14="http://schemas.microsoft.com/office/powerpoint/2010/main" val="3900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for structuring data in spreadsheets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Put </a:t>
            </a:r>
            <a:r>
              <a:rPr lang="en-US" dirty="0"/>
              <a:t>all your </a:t>
            </a:r>
            <a:r>
              <a:rPr lang="en-US" b="1" dirty="0" smtClean="0"/>
              <a:t>variables </a:t>
            </a:r>
            <a:r>
              <a:rPr lang="en-US" b="1" dirty="0"/>
              <a:t>in </a:t>
            </a:r>
            <a:r>
              <a:rPr lang="en-US" b="1" dirty="0" smtClean="0"/>
              <a:t>columns</a:t>
            </a:r>
          </a:p>
          <a:p>
            <a:pPr marL="0" indent="0">
              <a:buNone/>
            </a:pPr>
            <a:r>
              <a:rPr lang="en-US" b="1" dirty="0"/>
              <a:t>	</a:t>
            </a:r>
            <a:r>
              <a:rPr lang="en-US" dirty="0" smtClean="0"/>
              <a:t>the </a:t>
            </a:r>
            <a:r>
              <a:rPr lang="en-US" dirty="0"/>
              <a:t>thing you're measuring</a:t>
            </a:r>
            <a:r>
              <a:rPr lang="en-US" dirty="0" smtClean="0"/>
              <a:t>, </a:t>
            </a:r>
            <a:r>
              <a:rPr lang="en-US" dirty="0"/>
              <a:t>like 'weight' or </a:t>
            </a:r>
            <a:r>
              <a:rPr lang="en-US" dirty="0" smtClean="0"/>
              <a:t>   </a:t>
            </a:r>
          </a:p>
          <a:p>
            <a:pPr marL="0" indent="0">
              <a:buNone/>
            </a:pPr>
            <a:r>
              <a:rPr lang="en-US" dirty="0"/>
              <a:t> </a:t>
            </a:r>
            <a:r>
              <a:rPr lang="en-US" dirty="0" smtClean="0"/>
              <a:t>    '</a:t>
            </a:r>
            <a:r>
              <a:rPr lang="en-US" dirty="0"/>
              <a:t>temperature'.</a:t>
            </a:r>
          </a:p>
          <a:p>
            <a:r>
              <a:rPr lang="en-US" dirty="0" smtClean="0"/>
              <a:t>Put </a:t>
            </a:r>
            <a:r>
              <a:rPr lang="en-US" dirty="0"/>
              <a:t>each </a:t>
            </a:r>
            <a:r>
              <a:rPr lang="en-US" b="1" dirty="0" smtClean="0"/>
              <a:t>observation </a:t>
            </a:r>
            <a:r>
              <a:rPr lang="en-US" b="1" dirty="0"/>
              <a:t>in its own </a:t>
            </a:r>
            <a:r>
              <a:rPr lang="en-US" b="1" dirty="0" smtClean="0"/>
              <a:t>row</a:t>
            </a:r>
            <a:r>
              <a:rPr lang="en-US" dirty="0" smtClean="0"/>
              <a:t>.</a:t>
            </a:r>
            <a:endParaRPr lang="en-US" dirty="0"/>
          </a:p>
          <a:p>
            <a:r>
              <a:rPr lang="en-US" b="1" dirty="0" smtClean="0"/>
              <a:t>Don't </a:t>
            </a:r>
            <a:r>
              <a:rPr lang="en-US" b="1" dirty="0"/>
              <a:t>combine multiple pieces of information in </a:t>
            </a:r>
            <a:r>
              <a:rPr lang="en-US" b="1" dirty="0" smtClean="0"/>
              <a:t>one cell</a:t>
            </a:r>
            <a:r>
              <a:rPr lang="en-US" dirty="0" smtClean="0"/>
              <a:t>.</a:t>
            </a:r>
          </a:p>
          <a:p>
            <a:pPr marL="0" indent="0">
              <a:buNone/>
            </a:pPr>
            <a:r>
              <a:rPr lang="en-US" dirty="0" smtClean="0"/>
              <a:t>	Sometimes </a:t>
            </a:r>
            <a:r>
              <a:rPr lang="en-US" dirty="0"/>
              <a:t>it just seems like one thing, but think if </a:t>
            </a:r>
            <a:endParaRPr lang="en-US" dirty="0" smtClean="0"/>
          </a:p>
          <a:p>
            <a:pPr marL="0" indent="0">
              <a:buNone/>
            </a:pPr>
            <a:r>
              <a:rPr lang="en-US" dirty="0"/>
              <a:t>	</a:t>
            </a:r>
            <a:r>
              <a:rPr lang="en-US" dirty="0" smtClean="0"/>
              <a:t>that’s the </a:t>
            </a:r>
            <a:r>
              <a:rPr lang="en-US" dirty="0"/>
              <a:t>only </a:t>
            </a:r>
            <a:r>
              <a:rPr lang="en-US" dirty="0" smtClean="0"/>
              <a:t>way </a:t>
            </a:r>
            <a:r>
              <a:rPr lang="en-US" dirty="0"/>
              <a:t>you'll want to be able to use or </a:t>
            </a:r>
            <a:endParaRPr lang="en-US" dirty="0" smtClean="0"/>
          </a:p>
          <a:p>
            <a:pPr marL="0" indent="0">
              <a:buNone/>
            </a:pPr>
            <a:r>
              <a:rPr lang="en-US" dirty="0"/>
              <a:t>	</a:t>
            </a:r>
            <a:r>
              <a:rPr lang="en-US" dirty="0" smtClean="0"/>
              <a:t>sort </a:t>
            </a:r>
            <a:r>
              <a:rPr lang="en-US" dirty="0"/>
              <a:t>that data</a:t>
            </a:r>
            <a:r>
              <a:rPr lang="en-US" dirty="0" smtClean="0"/>
              <a:t>.</a:t>
            </a:r>
          </a:p>
          <a:p>
            <a:r>
              <a:rPr lang="en-US" dirty="0" smtClean="0"/>
              <a:t>Meaningful </a:t>
            </a:r>
            <a:r>
              <a:rPr lang="en-US" b="1" dirty="0" smtClean="0"/>
              <a:t>column names </a:t>
            </a:r>
            <a:r>
              <a:rPr lang="en-US" dirty="0" smtClean="0"/>
              <a:t>with no spaces or special characters</a:t>
            </a:r>
          </a:p>
        </p:txBody>
      </p:sp>
    </p:spTree>
    <p:extLst>
      <p:ext uri="{BB962C8B-B14F-4D97-AF65-F5344CB8AC3E}">
        <p14:creationId xmlns:p14="http://schemas.microsoft.com/office/powerpoint/2010/main" val="186072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our messy spreadsheet</a:t>
            </a:r>
          </a:p>
          <a:p>
            <a:r>
              <a:rPr lang="en-US" dirty="0" smtClean="0"/>
              <a:t>Pair with a person next you and look for the things that are wrong with the spreadsheet.</a:t>
            </a:r>
            <a:endParaRPr lang="en-US" dirty="0"/>
          </a:p>
        </p:txBody>
      </p:sp>
    </p:spTree>
    <p:extLst>
      <p:ext uri="{BB962C8B-B14F-4D97-AF65-F5344CB8AC3E}">
        <p14:creationId xmlns:p14="http://schemas.microsoft.com/office/powerpoint/2010/main" val="23845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our messy spreadsheet</a:t>
            </a:r>
          </a:p>
          <a:p>
            <a:r>
              <a:rPr lang="en-US" dirty="0" smtClean="0"/>
              <a:t>Pair with a person next you and look for the things that are wrong with the spreadsheet.</a:t>
            </a:r>
          </a:p>
          <a:p>
            <a:pPr marL="0" indent="0">
              <a:buNone/>
            </a:pPr>
            <a:endParaRPr lang="en-US" dirty="0" smtClean="0"/>
          </a:p>
          <a:p>
            <a:r>
              <a:rPr lang="en-US" dirty="0" smtClean="0"/>
              <a:t>Discuss as a group: What problems did people find? See more information on the ‘common-mistakes’ page.</a:t>
            </a:r>
            <a:endParaRPr lang="en-US" dirty="0"/>
          </a:p>
        </p:txBody>
      </p:sp>
    </p:spTree>
    <p:extLst>
      <p:ext uri="{BB962C8B-B14F-4D97-AF65-F5344CB8AC3E}">
        <p14:creationId xmlns:p14="http://schemas.microsoft.com/office/powerpoint/2010/main" val="88102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as data</a:t>
            </a:r>
            <a:endParaRPr lang="en-US" dirty="0"/>
          </a:p>
        </p:txBody>
      </p:sp>
      <p:sp>
        <p:nvSpPr>
          <p:cNvPr id="3" name="Content Placeholder 2"/>
          <p:cNvSpPr>
            <a:spLocks noGrp="1"/>
          </p:cNvSpPr>
          <p:nvPr>
            <p:ph idx="1"/>
          </p:nvPr>
        </p:nvSpPr>
        <p:spPr>
          <a:xfrm>
            <a:off x="457200" y="1325225"/>
            <a:ext cx="8229600" cy="4525963"/>
          </a:xfrm>
        </p:spPr>
        <p:txBody>
          <a:bodyPr>
            <a:normAutofit/>
          </a:bodyPr>
          <a:lstStyle/>
          <a:p>
            <a:pPr marL="0" indent="0">
              <a:buNone/>
            </a:pPr>
            <a:r>
              <a:rPr lang="en-US" sz="2800" dirty="0" smtClean="0"/>
              <a:t>Instead of using one column for dates, treat it as three separate sets of information</a:t>
            </a:r>
          </a:p>
          <a:p>
            <a:pPr>
              <a:buFontTx/>
              <a:buChar char="-"/>
            </a:pPr>
            <a:r>
              <a:rPr lang="en-US" sz="2800" dirty="0" smtClean="0"/>
              <a:t>Day, Month and Year</a:t>
            </a:r>
            <a:endParaRPr lang="en-US" sz="2800" dirty="0"/>
          </a:p>
          <a:p>
            <a:pPr marL="0" indent="0">
              <a:buNone/>
            </a:pPr>
            <a:r>
              <a:rPr lang="en-US" sz="2800" dirty="0" smtClean="0"/>
              <a:t>No date formatting issues and easier access to elements of the date</a:t>
            </a:r>
            <a:endParaRPr lang="en-US" sz="2800" dirty="0"/>
          </a:p>
        </p:txBody>
      </p:sp>
      <p:pic>
        <p:nvPicPr>
          <p:cNvPr id="4" name="Picture 3" descr="Screen Shot 2016-11-28 at 5.49.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3931029"/>
            <a:ext cx="7759700" cy="2806700"/>
          </a:xfrm>
          <a:prstGeom prst="rect">
            <a:avLst/>
          </a:prstGeom>
        </p:spPr>
      </p:pic>
    </p:spTree>
    <p:extLst>
      <p:ext uri="{BB962C8B-B14F-4D97-AF65-F5344CB8AC3E}">
        <p14:creationId xmlns:p14="http://schemas.microsoft.com/office/powerpoint/2010/main" val="58082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63303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data cleaning</a:t>
            </a:r>
            <a:endParaRPr lang="en-US" dirty="0"/>
          </a:p>
        </p:txBody>
      </p:sp>
    </p:spTree>
    <p:extLst>
      <p:ext uri="{BB962C8B-B14F-4D97-AF65-F5344CB8AC3E}">
        <p14:creationId xmlns:p14="http://schemas.microsoft.com/office/powerpoint/2010/main" val="354434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700"/>
            <a:ext cx="4102100" cy="1143000"/>
          </a:xfrm>
        </p:spPr>
        <p:txBody>
          <a:bodyPr/>
          <a:lstStyle/>
          <a:p>
            <a:r>
              <a:rPr lang="en-US" dirty="0" smtClean="0"/>
              <a:t>Humans</a:t>
            </a:r>
            <a:endParaRPr lang="en-US" dirty="0"/>
          </a:p>
        </p:txBody>
      </p:sp>
      <p:sp>
        <p:nvSpPr>
          <p:cNvPr id="4" name="Title 1"/>
          <p:cNvSpPr txBox="1">
            <a:spLocks/>
          </p:cNvSpPr>
          <p:nvPr/>
        </p:nvSpPr>
        <p:spPr>
          <a:xfrm>
            <a:off x="4711700" y="393700"/>
            <a:ext cx="41021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Computers</a:t>
            </a:r>
            <a:endParaRPr lang="en-US" dirty="0"/>
          </a:p>
        </p:txBody>
      </p:sp>
      <p:pic>
        <p:nvPicPr>
          <p:cNvPr id="6" name="Picture 5" descr="Screen Shot 2016-11-26 at 5.36.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1536700"/>
            <a:ext cx="3811457" cy="3822700"/>
          </a:xfrm>
          <a:prstGeom prst="rect">
            <a:avLst/>
          </a:prstGeom>
        </p:spPr>
      </p:pic>
      <p:pic>
        <p:nvPicPr>
          <p:cNvPr id="10" name="Picture 9" descr="Screen Shot 2016-11-26 at 5.53.4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790" y="1663700"/>
            <a:ext cx="5139209" cy="3365500"/>
          </a:xfrm>
          <a:prstGeom prst="rect">
            <a:avLst/>
          </a:prstGeom>
        </p:spPr>
      </p:pic>
      <p:sp>
        <p:nvSpPr>
          <p:cNvPr id="3" name="Right Arrow 2"/>
          <p:cNvSpPr/>
          <p:nvPr/>
        </p:nvSpPr>
        <p:spPr>
          <a:xfrm>
            <a:off x="3445990" y="914400"/>
            <a:ext cx="1608610" cy="254000"/>
          </a:xfrm>
          <a:prstGeom prst="rightArrow">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04790" y="20935"/>
            <a:ext cx="50555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8424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data cleaning</a:t>
            </a:r>
            <a:endParaRPr lang="en-US" dirty="0"/>
          </a:p>
        </p:txBody>
      </p:sp>
      <p:sp>
        <p:nvSpPr>
          <p:cNvPr id="3" name="Content Placeholder 2"/>
          <p:cNvSpPr>
            <a:spLocks noGrp="1"/>
          </p:cNvSpPr>
          <p:nvPr>
            <p:ph idx="1"/>
          </p:nvPr>
        </p:nvSpPr>
        <p:spPr/>
        <p:txBody>
          <a:bodyPr>
            <a:normAutofit fontScale="92500"/>
          </a:bodyPr>
          <a:lstStyle/>
          <a:p>
            <a:r>
              <a:rPr lang="en-US" b="1" dirty="0" smtClean="0"/>
              <a:t>Leave </a:t>
            </a:r>
            <a:r>
              <a:rPr lang="en-US" b="1" dirty="0"/>
              <a:t>the raw data </a:t>
            </a:r>
            <a:r>
              <a:rPr lang="en-US" b="1" dirty="0" smtClean="0"/>
              <a:t>raw</a:t>
            </a:r>
          </a:p>
          <a:p>
            <a:pPr marL="457200" lvl="1" indent="0">
              <a:buNone/>
            </a:pPr>
            <a:r>
              <a:rPr lang="en-US" dirty="0" smtClean="0"/>
              <a:t>If you don’t have an original of the data you can never replicate your analyses to know they’re correct</a:t>
            </a:r>
          </a:p>
          <a:p>
            <a:r>
              <a:rPr lang="en-US" b="1" dirty="0" smtClean="0"/>
              <a:t>Keep track of the cleaning steps</a:t>
            </a:r>
          </a:p>
          <a:p>
            <a:pPr marL="457200" lvl="1" indent="0">
              <a:buNone/>
            </a:pPr>
            <a:r>
              <a:rPr lang="en-US" dirty="0" smtClean="0"/>
              <a:t>Take notes, or have a script</a:t>
            </a:r>
          </a:p>
          <a:p>
            <a:r>
              <a:rPr lang="en-US" dirty="0" smtClean="0"/>
              <a:t>Save </a:t>
            </a:r>
            <a:r>
              <a:rPr lang="en-US" dirty="0"/>
              <a:t>the cleaned data </a:t>
            </a:r>
            <a:r>
              <a:rPr lang="en-US" dirty="0" smtClean="0"/>
              <a:t>in a </a:t>
            </a:r>
            <a:r>
              <a:rPr lang="en-US" b="1" dirty="0" smtClean="0"/>
              <a:t>text </a:t>
            </a:r>
            <a:r>
              <a:rPr lang="en-US" b="1" dirty="0"/>
              <a:t>based </a:t>
            </a:r>
            <a:r>
              <a:rPr lang="en-US" b="1" dirty="0" smtClean="0"/>
              <a:t>format</a:t>
            </a:r>
            <a:r>
              <a:rPr lang="en-US" b="1" dirty="0"/>
              <a:t> </a:t>
            </a:r>
            <a:r>
              <a:rPr lang="en-US" dirty="0" smtClean="0"/>
              <a:t>like comma separated values (CSV)</a:t>
            </a:r>
          </a:p>
          <a:p>
            <a:pPr marL="457200" lvl="1" indent="0">
              <a:buNone/>
            </a:pPr>
            <a:r>
              <a:rPr lang="en-US" dirty="0" smtClean="0"/>
              <a:t>This ensures </a:t>
            </a:r>
            <a:r>
              <a:rPr lang="en-US" dirty="0"/>
              <a:t>that anyone can use the data, and is the format required </a:t>
            </a:r>
            <a:r>
              <a:rPr lang="en-US" dirty="0" smtClean="0"/>
              <a:t>by most </a:t>
            </a:r>
            <a:r>
              <a:rPr lang="en-US" dirty="0"/>
              <a:t>data repositories.</a:t>
            </a:r>
          </a:p>
        </p:txBody>
      </p:sp>
    </p:spTree>
    <p:extLst>
      <p:ext uri="{BB962C8B-B14F-4D97-AF65-F5344CB8AC3E}">
        <p14:creationId xmlns:p14="http://schemas.microsoft.com/office/powerpoint/2010/main" val="335163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With the messy spreadsheet, start to clean up one section of the data following the data cleaning guidelines.</a:t>
            </a:r>
            <a:endParaRPr lang="en-US" dirty="0"/>
          </a:p>
        </p:txBody>
      </p:sp>
    </p:spTree>
    <p:extLst>
      <p:ext uri="{BB962C8B-B14F-4D97-AF65-F5344CB8AC3E}">
        <p14:creationId xmlns:p14="http://schemas.microsoft.com/office/powerpoint/2010/main" val="4276903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Content Placeholder 2"/>
          <p:cNvSpPr>
            <a:spLocks noGrp="1"/>
          </p:cNvSpPr>
          <p:nvPr>
            <p:ph idx="1"/>
          </p:nvPr>
        </p:nvSpPr>
        <p:spPr>
          <a:xfrm>
            <a:off x="457200" y="1600200"/>
            <a:ext cx="8229600" cy="4525963"/>
          </a:xfrm>
        </p:spPr>
        <p:txBody>
          <a:bodyPr/>
          <a:lstStyle/>
          <a:p>
            <a:r>
              <a:rPr lang="en-US" dirty="0" smtClean="0"/>
              <a:t>With the messy spreadsheet, start to clean up one section of the data following the data cleaning guidelines.</a:t>
            </a:r>
          </a:p>
          <a:p>
            <a:r>
              <a:rPr lang="en-US" dirty="0" smtClean="0"/>
              <a:t>Trade notes with the person next to you. Imagine them as the you of 6 months from now. Can they figure out what you did? (Past you is terrible at answering email)</a:t>
            </a:r>
          </a:p>
          <a:p>
            <a:endParaRPr lang="en-US" dirty="0"/>
          </a:p>
          <a:p>
            <a:pPr marL="0" indent="0">
              <a:buNone/>
            </a:pPr>
            <a:endParaRPr lang="en-US" dirty="0"/>
          </a:p>
        </p:txBody>
      </p:sp>
    </p:spTree>
    <p:extLst>
      <p:ext uri="{BB962C8B-B14F-4D97-AF65-F5344CB8AC3E}">
        <p14:creationId xmlns:p14="http://schemas.microsoft.com/office/powerpoint/2010/main" val="127692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saving and sharing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014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data saving and sharing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Export your data </a:t>
            </a:r>
            <a:r>
              <a:rPr lang="en-US" dirty="0" smtClean="0"/>
              <a:t>as comma or tab separated values (CSV or TSV). This format is the one that can be read by other programs and does not rely on particular software.</a:t>
            </a:r>
          </a:p>
          <a:p>
            <a:r>
              <a:rPr lang="en-US" dirty="0" smtClean="0"/>
              <a:t>Raw data, and anything you don’t want to have to redo, should be </a:t>
            </a:r>
            <a:r>
              <a:rPr lang="en-US" b="1" dirty="0" smtClean="0"/>
              <a:t>backed up</a:t>
            </a:r>
            <a:r>
              <a:rPr lang="en-US" dirty="0" smtClean="0"/>
              <a:t>. </a:t>
            </a:r>
          </a:p>
          <a:p>
            <a:r>
              <a:rPr lang="en-US" dirty="0" smtClean="0"/>
              <a:t>Give data </a:t>
            </a:r>
            <a:r>
              <a:rPr lang="en-US" b="1" dirty="0" smtClean="0"/>
              <a:t>meaningful file names</a:t>
            </a:r>
            <a:r>
              <a:rPr lang="en-US" dirty="0" smtClean="0"/>
              <a:t>. Using dates in the names helps for making them unique and findable.</a:t>
            </a:r>
          </a:p>
          <a:p>
            <a:r>
              <a:rPr lang="en-US" dirty="0" smtClean="0"/>
              <a:t>Data about the data (</a:t>
            </a:r>
            <a:r>
              <a:rPr lang="en-US" b="1" dirty="0" smtClean="0"/>
              <a:t>metadata</a:t>
            </a:r>
            <a:r>
              <a:rPr lang="en-US" dirty="0" smtClean="0"/>
              <a:t>) also should be tracked and saved.</a:t>
            </a:r>
          </a:p>
          <a:p>
            <a:r>
              <a:rPr lang="en-US" dirty="0" smtClean="0"/>
              <a:t>Data should be </a:t>
            </a:r>
            <a:r>
              <a:rPr lang="en-US" b="1" dirty="0" smtClean="0"/>
              <a:t>available to someone other than just you</a:t>
            </a:r>
            <a:r>
              <a:rPr lang="en-US" dirty="0" smtClean="0"/>
              <a:t>. (Pass the ‘decide to bike around the world’ test)</a:t>
            </a:r>
          </a:p>
          <a:p>
            <a:endParaRPr lang="en-US" dirty="0"/>
          </a:p>
        </p:txBody>
      </p:sp>
    </p:spTree>
    <p:extLst>
      <p:ext uri="{BB962C8B-B14F-4D97-AF65-F5344CB8AC3E}">
        <p14:creationId xmlns:p14="http://schemas.microsoft.com/office/powerpoint/2010/main" val="36316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Think about the data you have right now. Is it backed up? If so, how? Do people other than you have access to the data and could they understand what it is?</a:t>
            </a:r>
            <a:endParaRPr lang="en-US" dirty="0"/>
          </a:p>
        </p:txBody>
      </p:sp>
    </p:spTree>
    <p:extLst>
      <p:ext uri="{BB962C8B-B14F-4D97-AF65-F5344CB8AC3E}">
        <p14:creationId xmlns:p14="http://schemas.microsoft.com/office/powerpoint/2010/main" val="411453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Think about the data you have right now. Is it backed up? If so, how? Do people other than you have access to the data and could they understand what it is?</a:t>
            </a:r>
          </a:p>
          <a:p>
            <a:endParaRPr lang="en-US" dirty="0"/>
          </a:p>
          <a:p>
            <a:r>
              <a:rPr lang="en-US" dirty="0" smtClean="0"/>
              <a:t>Discuss as a group: What were some options you had for saving and sharing data? (There’s no one solution and it depends on data type and size)</a:t>
            </a:r>
            <a:endParaRPr lang="en-US" dirty="0"/>
          </a:p>
        </p:txBody>
      </p:sp>
    </p:spTree>
    <p:extLst>
      <p:ext uri="{BB962C8B-B14F-4D97-AF65-F5344CB8AC3E}">
        <p14:creationId xmlns:p14="http://schemas.microsoft.com/office/powerpoint/2010/main" val="4201800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124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49300" y="1854200"/>
            <a:ext cx="7823200" cy="4525963"/>
          </a:xfrm>
        </p:spPr>
        <p:txBody>
          <a:bodyPr/>
          <a:lstStyle/>
          <a:p>
            <a:pPr marL="0" indent="0" algn="ctr">
              <a:buNone/>
            </a:pPr>
            <a:r>
              <a:rPr lang="en-US" dirty="0" smtClean="0"/>
              <a:t>Good data organization is the foundation of any research project. </a:t>
            </a:r>
            <a:r>
              <a:rPr lang="en-US" dirty="0" smtClean="0"/>
              <a:t>Much of your time as a researcher is spent in ‘data wrangling’.</a:t>
            </a:r>
            <a:endParaRPr lang="en-US" dirty="0" smtClean="0"/>
          </a:p>
          <a:p>
            <a:pPr marL="0" indent="0" algn="ctr">
              <a:buNone/>
            </a:pPr>
            <a:endParaRPr lang="en-US" dirty="0" smtClean="0"/>
          </a:p>
        </p:txBody>
      </p:sp>
    </p:spTree>
    <p:extLst>
      <p:ext uri="{BB962C8B-B14F-4D97-AF65-F5344CB8AC3E}">
        <p14:creationId xmlns:p14="http://schemas.microsoft.com/office/powerpoint/2010/main" val="254740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49"/>
            <a:ext cx="8229600" cy="1836737"/>
          </a:xfrm>
        </p:spPr>
        <p:txBody>
          <a:bodyPr>
            <a:normAutofit/>
          </a:bodyPr>
          <a:lstStyle/>
          <a:p>
            <a:r>
              <a:rPr lang="en-US" dirty="0" smtClean="0"/>
              <a:t>Data entry and organization is the start of any computational project</a:t>
            </a:r>
            <a:endParaRPr lang="en-US" dirty="0"/>
          </a:p>
        </p:txBody>
      </p:sp>
      <p:sp>
        <p:nvSpPr>
          <p:cNvPr id="3" name="Content Placeholder 2"/>
          <p:cNvSpPr>
            <a:spLocks noGrp="1"/>
          </p:cNvSpPr>
          <p:nvPr>
            <p:ph idx="1"/>
          </p:nvPr>
        </p:nvSpPr>
        <p:spPr>
          <a:xfrm>
            <a:off x="1" y="5695256"/>
            <a:ext cx="9144000" cy="1123462"/>
          </a:xfrm>
        </p:spPr>
        <p:txBody>
          <a:bodyPr>
            <a:normAutofit/>
          </a:bodyPr>
          <a:lstStyle/>
          <a:p>
            <a:pPr marL="0" indent="0" algn="ctr">
              <a:buNone/>
            </a:pPr>
            <a:r>
              <a:rPr lang="en-US" sz="2800" dirty="0" smtClean="0"/>
              <a:t>We often start by entering data into spreadsheets </a:t>
            </a:r>
          </a:p>
          <a:p>
            <a:pPr marL="0" indent="0" algn="ctr">
              <a:buNone/>
            </a:pPr>
            <a:r>
              <a:rPr lang="en-US" sz="2800" dirty="0" smtClean="0"/>
              <a:t>or getting tabular data from others or instruments</a:t>
            </a:r>
            <a:endParaRPr lang="en-US" sz="2800" dirty="0"/>
          </a:p>
        </p:txBody>
      </p:sp>
      <p:pic>
        <p:nvPicPr>
          <p:cNvPr id="4" name="Picture 3" descr="2_datasheet_example.jpg"/>
          <p:cNvPicPr>
            <a:picLocks noChangeAspect="1"/>
          </p:cNvPicPr>
          <p:nvPr/>
        </p:nvPicPr>
        <p:blipFill rotWithShape="1">
          <a:blip r:embed="rId3">
            <a:extLst>
              <a:ext uri="{28A0092B-C50C-407E-A947-70E740481C1C}">
                <a14:useLocalDpi xmlns:a14="http://schemas.microsoft.com/office/drawing/2010/main" val="0"/>
              </a:ext>
            </a:extLst>
          </a:blip>
          <a:srcRect r="52351" b="50000"/>
          <a:stretch/>
        </p:blipFill>
        <p:spPr>
          <a:xfrm>
            <a:off x="1442663" y="1875680"/>
            <a:ext cx="6243076" cy="3644011"/>
          </a:xfrm>
          <a:prstGeom prst="rect">
            <a:avLst/>
          </a:prstGeom>
        </p:spPr>
      </p:pic>
    </p:spTree>
    <p:extLst>
      <p:ext uri="{BB962C8B-B14F-4D97-AF65-F5344CB8AC3E}">
        <p14:creationId xmlns:p14="http://schemas.microsoft.com/office/powerpoint/2010/main" val="428421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774700"/>
            <a:ext cx="8229600" cy="4525963"/>
          </a:xfrm>
        </p:spPr>
        <p:txBody>
          <a:bodyPr>
            <a:normAutofit/>
          </a:bodyPr>
          <a:lstStyle/>
          <a:p>
            <a:pPr marL="0" indent="0" algn="ctr">
              <a:buNone/>
            </a:pPr>
            <a:r>
              <a:rPr lang="en-US" sz="3600" dirty="0" smtClean="0"/>
              <a:t>How many people use spreadsheets</a:t>
            </a:r>
            <a:r>
              <a:rPr lang="en-US" sz="3600" baseline="0" dirty="0" smtClean="0"/>
              <a:t> in their work?</a:t>
            </a:r>
          </a:p>
          <a:p>
            <a:pPr marL="0" indent="0">
              <a:buNone/>
            </a:pPr>
            <a:endParaRPr lang="en-US" sz="3600" dirty="0"/>
          </a:p>
        </p:txBody>
      </p:sp>
    </p:spTree>
    <p:extLst>
      <p:ext uri="{BB962C8B-B14F-4D97-AF65-F5344CB8AC3E}">
        <p14:creationId xmlns:p14="http://schemas.microsoft.com/office/powerpoint/2010/main" val="70432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653" y="292101"/>
            <a:ext cx="7848600" cy="2159000"/>
          </a:xfrm>
        </p:spPr>
        <p:txBody>
          <a:bodyPr>
            <a:normAutofit/>
          </a:bodyPr>
          <a:lstStyle/>
          <a:p>
            <a:pPr marL="0" indent="0" algn="ctr">
              <a:buNone/>
            </a:pPr>
            <a:r>
              <a:rPr lang="en-US" sz="3600" dirty="0" smtClean="0"/>
              <a:t>How many people have done something in spreadsheets that made them frustrated or sad</a:t>
            </a:r>
            <a:r>
              <a:rPr lang="en-US" sz="3600" baseline="0" dirty="0" smtClean="0"/>
              <a:t>?</a:t>
            </a:r>
          </a:p>
          <a:p>
            <a:pPr marL="0" indent="0">
              <a:buNone/>
            </a:pPr>
            <a:endParaRPr lang="en-US" sz="3600" dirty="0"/>
          </a:p>
        </p:txBody>
      </p:sp>
    </p:spTree>
    <p:extLst>
      <p:ext uri="{BB962C8B-B14F-4D97-AF65-F5344CB8AC3E}">
        <p14:creationId xmlns:p14="http://schemas.microsoft.com/office/powerpoint/2010/main" val="321954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653" y="292101"/>
            <a:ext cx="7848600" cy="2159000"/>
          </a:xfrm>
        </p:spPr>
        <p:txBody>
          <a:bodyPr>
            <a:normAutofit/>
          </a:bodyPr>
          <a:lstStyle/>
          <a:p>
            <a:pPr marL="0" indent="0" algn="ctr">
              <a:buNone/>
            </a:pPr>
            <a:r>
              <a:rPr lang="en-US" sz="3600" dirty="0" smtClean="0"/>
              <a:t>How many people have done something in spreadsheets that made them frustrated or sad</a:t>
            </a:r>
            <a:r>
              <a:rPr lang="en-US" sz="3600" baseline="0" dirty="0" smtClean="0"/>
              <a:t>?</a:t>
            </a:r>
          </a:p>
          <a:p>
            <a:pPr marL="0" indent="0">
              <a:buNone/>
            </a:pPr>
            <a:endParaRPr lang="en-US" sz="3600" dirty="0"/>
          </a:p>
        </p:txBody>
      </p:sp>
      <p:pic>
        <p:nvPicPr>
          <p:cNvPr id="4" name="Picture 3"/>
          <p:cNvPicPr>
            <a:picLocks noChangeAspect="1"/>
          </p:cNvPicPr>
          <p:nvPr/>
        </p:nvPicPr>
        <p:blipFill>
          <a:blip r:embed="rId2"/>
          <a:stretch>
            <a:fillRect/>
          </a:stretch>
        </p:blipFill>
        <p:spPr>
          <a:xfrm>
            <a:off x="596900" y="2818484"/>
            <a:ext cx="4017377" cy="2678251"/>
          </a:xfrm>
          <a:prstGeom prst="rect">
            <a:avLst/>
          </a:prstGeom>
        </p:spPr>
      </p:pic>
      <p:pic>
        <p:nvPicPr>
          <p:cNvPr id="5" name="Picture 4"/>
          <p:cNvPicPr>
            <a:picLocks noChangeAspect="1"/>
          </p:cNvPicPr>
          <p:nvPr/>
        </p:nvPicPr>
        <p:blipFill>
          <a:blip r:embed="rId3"/>
          <a:stretch>
            <a:fillRect/>
          </a:stretch>
        </p:blipFill>
        <p:spPr>
          <a:xfrm>
            <a:off x="4887377" y="2818484"/>
            <a:ext cx="3701876" cy="2678251"/>
          </a:xfrm>
          <a:prstGeom prst="rect">
            <a:avLst/>
          </a:prstGeom>
        </p:spPr>
      </p:pic>
      <p:sp>
        <p:nvSpPr>
          <p:cNvPr id="2" name="TextBox 1"/>
          <p:cNvSpPr txBox="1"/>
          <p:nvPr/>
        </p:nvSpPr>
        <p:spPr>
          <a:xfrm>
            <a:off x="306208" y="5977851"/>
            <a:ext cx="8666856" cy="461665"/>
          </a:xfrm>
          <a:prstGeom prst="rect">
            <a:avLst/>
          </a:prstGeom>
          <a:noFill/>
        </p:spPr>
        <p:txBody>
          <a:bodyPr wrap="none" rtlCol="0">
            <a:spAutoFit/>
          </a:bodyPr>
          <a:lstStyle/>
          <a:p>
            <a:r>
              <a:rPr lang="en-US" sz="2400" dirty="0" smtClean="0"/>
              <a:t>We all use spreadsheets, but already know some of their limitations</a:t>
            </a:r>
            <a:endParaRPr lang="en-US" sz="2400" dirty="0"/>
          </a:p>
        </p:txBody>
      </p:sp>
    </p:spTree>
    <p:extLst>
      <p:ext uri="{BB962C8B-B14F-4D97-AF65-F5344CB8AC3E}">
        <p14:creationId xmlns:p14="http://schemas.microsoft.com/office/powerpoint/2010/main" val="24855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lesson teaches</a:t>
            </a:r>
            <a:endParaRPr lang="en-US" dirty="0"/>
          </a:p>
        </p:txBody>
      </p:sp>
      <p:sp>
        <p:nvSpPr>
          <p:cNvPr id="3" name="Content Placeholder 2"/>
          <p:cNvSpPr>
            <a:spLocks noGrp="1"/>
          </p:cNvSpPr>
          <p:nvPr>
            <p:ph idx="1"/>
          </p:nvPr>
        </p:nvSpPr>
        <p:spPr>
          <a:xfrm>
            <a:off x="457199" y="1600200"/>
            <a:ext cx="8459305" cy="4525963"/>
          </a:xfrm>
        </p:spPr>
        <p:txBody>
          <a:bodyPr/>
          <a:lstStyle/>
          <a:p>
            <a:pPr marL="0" indent="0" algn="ctr">
              <a:buNone/>
            </a:pPr>
            <a:r>
              <a:rPr lang="en-US" dirty="0" smtClean="0"/>
              <a:t>Principles of data organization, cleaning, saving and sharing</a:t>
            </a:r>
          </a:p>
          <a:p>
            <a:pPr marL="0" indent="0">
              <a:buNone/>
            </a:pPr>
            <a:endParaRPr lang="en-US" sz="2800" dirty="0" smtClean="0"/>
          </a:p>
          <a:p>
            <a:pPr marL="0" indent="0">
              <a:buNone/>
            </a:pPr>
            <a:r>
              <a:rPr lang="en-US" sz="2800" dirty="0" smtClean="0"/>
              <a:t>We’ll teach how to think about data organization and some practices for more effective data wrangling.</a:t>
            </a:r>
          </a:p>
          <a:p>
            <a:pPr marL="0" indent="0">
              <a:buNone/>
            </a:pPr>
            <a:endParaRPr lang="en-US" dirty="0"/>
          </a:p>
          <a:p>
            <a:endParaRPr lang="en-US" dirty="0"/>
          </a:p>
        </p:txBody>
      </p:sp>
    </p:spTree>
    <p:extLst>
      <p:ext uri="{BB962C8B-B14F-4D97-AF65-F5344CB8AC3E}">
        <p14:creationId xmlns:p14="http://schemas.microsoft.com/office/powerpoint/2010/main" val="149217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lesson doesn’t teach</a:t>
            </a:r>
            <a:endParaRPr lang="en-US" dirty="0"/>
          </a:p>
        </p:txBody>
      </p:sp>
      <p:sp>
        <p:nvSpPr>
          <p:cNvPr id="3" name="Content Placeholder 2"/>
          <p:cNvSpPr>
            <a:spLocks noGrp="1"/>
          </p:cNvSpPr>
          <p:nvPr>
            <p:ph idx="1"/>
          </p:nvPr>
        </p:nvSpPr>
        <p:spPr/>
        <p:txBody>
          <a:bodyPr/>
          <a:lstStyle/>
          <a:p>
            <a:r>
              <a:rPr lang="en-US" dirty="0" smtClean="0"/>
              <a:t>How </a:t>
            </a:r>
            <a:r>
              <a:rPr lang="en-US" dirty="0"/>
              <a:t>to do </a:t>
            </a:r>
            <a:r>
              <a:rPr lang="en-US" dirty="0" smtClean="0"/>
              <a:t>analysis, plotting, statistics or write code in spreadsheets</a:t>
            </a:r>
            <a:endParaRPr lang="en-US" dirty="0"/>
          </a:p>
        </p:txBody>
      </p:sp>
    </p:spTree>
    <p:extLst>
      <p:ext uri="{BB962C8B-B14F-4D97-AF65-F5344CB8AC3E}">
        <p14:creationId xmlns:p14="http://schemas.microsoft.com/office/powerpoint/2010/main" val="2572507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2252</TotalTime>
  <Words>899</Words>
  <Application>Microsoft Macintosh PowerPoint</Application>
  <PresentationFormat>On-screen Show (4:3)</PresentationFormat>
  <Paragraphs>93</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Carpentry</vt:lpstr>
      <vt:lpstr>Introduction</vt:lpstr>
      <vt:lpstr>Introduction</vt:lpstr>
      <vt:lpstr>Data entry and organization is the start of any computational project</vt:lpstr>
      <vt:lpstr>PowerPoint Presentation</vt:lpstr>
      <vt:lpstr>PowerPoint Presentation</vt:lpstr>
      <vt:lpstr>PowerPoint Presentation</vt:lpstr>
      <vt:lpstr>What this lesson teaches</vt:lpstr>
      <vt:lpstr>What this lesson doesn’t teach</vt:lpstr>
      <vt:lpstr>Why don’t we teach this?</vt:lpstr>
      <vt:lpstr>Lesson overview</vt:lpstr>
      <vt:lpstr>Data organization</vt:lpstr>
      <vt:lpstr>The tools we’ll teach in this workshop will let you do more effective and reproducible work</vt:lpstr>
      <vt:lpstr>But it all starts with good data organization…</vt:lpstr>
      <vt:lpstr>Humans</vt:lpstr>
      <vt:lpstr>Rules for structuring data in spreadsheets</vt:lpstr>
      <vt:lpstr>Exercise</vt:lpstr>
      <vt:lpstr>Exercise</vt:lpstr>
      <vt:lpstr>Dates as data</vt:lpstr>
      <vt:lpstr>Guidelines for data cleaning</vt:lpstr>
      <vt:lpstr>Humans</vt:lpstr>
      <vt:lpstr>Guidelines for data cleaning</vt:lpstr>
      <vt:lpstr>Exercise</vt:lpstr>
      <vt:lpstr>Exercise</vt:lpstr>
      <vt:lpstr>Data saving and sharing</vt:lpstr>
      <vt:lpstr>Guidelines for data saving and sharing</vt:lpstr>
      <vt:lpstr>Exercise</vt:lpstr>
      <vt:lpstr>Exercise</vt:lpstr>
      <vt:lpstr>Questions or comments?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dc:title>
  <dc:creator>Tracy Teal</dc:creator>
  <cp:lastModifiedBy>Tracy Teal</cp:lastModifiedBy>
  <cp:revision>25</cp:revision>
  <dcterms:created xsi:type="dcterms:W3CDTF">2016-11-27T00:26:30Z</dcterms:created>
  <dcterms:modified xsi:type="dcterms:W3CDTF">2016-11-28T13:59:10Z</dcterms:modified>
</cp:coreProperties>
</file>