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68" r:id="rId3"/>
    <p:sldId id="265" r:id="rId4"/>
    <p:sldId id="263" r:id="rId5"/>
    <p:sldId id="264" r:id="rId6"/>
    <p:sldId id="269" r:id="rId7"/>
    <p:sldId id="270" r:id="rId8"/>
    <p:sldId id="271" r:id="rId9"/>
    <p:sldId id="260" r:id="rId10"/>
    <p:sldId id="267" r:id="rId11"/>
    <p:sldId id="266"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5496" autoAdjust="0"/>
  </p:normalViewPr>
  <p:slideViewPr>
    <p:cSldViewPr snapToGrid="0">
      <p:cViewPr varScale="1">
        <p:scale>
          <a:sx n="72" d="100"/>
          <a:sy n="72" d="100"/>
        </p:scale>
        <p:origin x="20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CA34AC-7D0A-490D-870A-3A355CB70479}" type="doc">
      <dgm:prSet loTypeId="urn:microsoft.com/office/officeart/2016/7/layout/VerticalSolidActionList" loCatId="List" qsTypeId="urn:microsoft.com/office/officeart/2005/8/quickstyle/simple2" qsCatId="simple" csTypeId="urn:microsoft.com/office/officeart/2005/8/colors/accent0_3" csCatId="mainScheme"/>
      <dgm:spPr/>
      <dgm:t>
        <a:bodyPr/>
        <a:lstStyle/>
        <a:p>
          <a:endParaRPr lang="en-US"/>
        </a:p>
      </dgm:t>
    </dgm:pt>
    <dgm:pt modelId="{3DBCE455-8750-4110-A41F-519ACDBEF3C7}">
      <dgm:prSet/>
      <dgm:spPr/>
      <dgm:t>
        <a:bodyPr/>
        <a:lstStyle/>
        <a:p>
          <a:r>
            <a:rPr lang="en-US"/>
            <a:t>Check</a:t>
          </a:r>
        </a:p>
      </dgm:t>
    </dgm:pt>
    <dgm:pt modelId="{77E0C878-7253-4E0A-8C0A-2F0C3B697A18}" type="parTrans" cxnId="{69E51FC8-CCF4-4DDB-BDD2-395C12159BBB}">
      <dgm:prSet/>
      <dgm:spPr/>
      <dgm:t>
        <a:bodyPr/>
        <a:lstStyle/>
        <a:p>
          <a:endParaRPr lang="en-US"/>
        </a:p>
      </dgm:t>
    </dgm:pt>
    <dgm:pt modelId="{13A08F44-269C-4040-B79E-3BDDB01FBC61}" type="sibTrans" cxnId="{69E51FC8-CCF4-4DDB-BDD2-395C12159BBB}">
      <dgm:prSet/>
      <dgm:spPr/>
      <dgm:t>
        <a:bodyPr/>
        <a:lstStyle/>
        <a:p>
          <a:endParaRPr lang="en-US"/>
        </a:p>
      </dgm:t>
    </dgm:pt>
    <dgm:pt modelId="{C82E1811-D8BE-44C8-82B6-E63A771FD7B8}">
      <dgm:prSet/>
      <dgm:spPr/>
      <dgm:t>
        <a:bodyPr/>
        <a:lstStyle/>
        <a:p>
          <a:r>
            <a:rPr lang="en-US" dirty="0"/>
            <a:t>Check </a:t>
          </a:r>
          <a:r>
            <a:rPr lang="en-US" dirty="0" err="1"/>
            <a:t>DataFrame</a:t>
          </a:r>
          <a:r>
            <a:rPr lang="en-US" dirty="0"/>
            <a:t> for null values.</a:t>
          </a:r>
        </a:p>
      </dgm:t>
    </dgm:pt>
    <dgm:pt modelId="{3003ABBC-53AD-4722-A1F6-8E7FB81C4A47}" type="parTrans" cxnId="{EEC4483D-5DF5-4217-BA78-BA6E45342761}">
      <dgm:prSet/>
      <dgm:spPr/>
      <dgm:t>
        <a:bodyPr/>
        <a:lstStyle/>
        <a:p>
          <a:endParaRPr lang="en-US"/>
        </a:p>
      </dgm:t>
    </dgm:pt>
    <dgm:pt modelId="{63C08F86-6F01-4B76-AF96-3A2822E18C1B}" type="sibTrans" cxnId="{EEC4483D-5DF5-4217-BA78-BA6E45342761}">
      <dgm:prSet/>
      <dgm:spPr/>
      <dgm:t>
        <a:bodyPr/>
        <a:lstStyle/>
        <a:p>
          <a:endParaRPr lang="en-US"/>
        </a:p>
      </dgm:t>
    </dgm:pt>
    <dgm:pt modelId="{E57C65F4-5EF6-4838-A315-217346BC9E65}">
      <dgm:prSet/>
      <dgm:spPr/>
      <dgm:t>
        <a:bodyPr/>
        <a:lstStyle/>
        <a:p>
          <a:r>
            <a:rPr lang="en-US"/>
            <a:t>Convert</a:t>
          </a:r>
        </a:p>
      </dgm:t>
    </dgm:pt>
    <dgm:pt modelId="{4A697A14-300F-48A6-B3E9-31E3A4996B22}" type="parTrans" cxnId="{9A7B9745-669D-46B0-AA70-2F43FAD9204B}">
      <dgm:prSet/>
      <dgm:spPr/>
      <dgm:t>
        <a:bodyPr/>
        <a:lstStyle/>
        <a:p>
          <a:endParaRPr lang="en-US"/>
        </a:p>
      </dgm:t>
    </dgm:pt>
    <dgm:pt modelId="{A65CA7FC-5D3A-44E0-9F15-87CF4260239A}" type="sibTrans" cxnId="{9A7B9745-669D-46B0-AA70-2F43FAD9204B}">
      <dgm:prSet/>
      <dgm:spPr/>
      <dgm:t>
        <a:bodyPr/>
        <a:lstStyle/>
        <a:p>
          <a:endParaRPr lang="en-US"/>
        </a:p>
      </dgm:t>
    </dgm:pt>
    <dgm:pt modelId="{ABD20901-1218-49C4-87EC-7EC0F96A26DF}">
      <dgm:prSet/>
      <dgm:spPr/>
      <dgm:t>
        <a:bodyPr/>
        <a:lstStyle/>
        <a:p>
          <a:r>
            <a:rPr lang="en-US"/>
            <a:t>Convert Garage values to Integer and replace null values with ‘0’.</a:t>
          </a:r>
        </a:p>
      </dgm:t>
    </dgm:pt>
    <dgm:pt modelId="{9CAE9BCB-5CFB-40DE-9AD7-81949F276361}" type="parTrans" cxnId="{163E38C4-0601-417A-9340-D01AE7BD1844}">
      <dgm:prSet/>
      <dgm:spPr/>
      <dgm:t>
        <a:bodyPr/>
        <a:lstStyle/>
        <a:p>
          <a:endParaRPr lang="en-US"/>
        </a:p>
      </dgm:t>
    </dgm:pt>
    <dgm:pt modelId="{B934A165-E08C-4009-9A33-2F0665F50BF3}" type="sibTrans" cxnId="{163E38C4-0601-417A-9340-D01AE7BD1844}">
      <dgm:prSet/>
      <dgm:spPr/>
      <dgm:t>
        <a:bodyPr/>
        <a:lstStyle/>
        <a:p>
          <a:endParaRPr lang="en-US"/>
        </a:p>
      </dgm:t>
    </dgm:pt>
    <dgm:pt modelId="{B371E967-A2CB-4D60-A94D-B4A634E0BD3B}">
      <dgm:prSet/>
      <dgm:spPr/>
      <dgm:t>
        <a:bodyPr/>
        <a:lstStyle/>
        <a:p>
          <a:r>
            <a:rPr lang="en-US"/>
            <a:t>Convert</a:t>
          </a:r>
        </a:p>
      </dgm:t>
    </dgm:pt>
    <dgm:pt modelId="{7A18505E-B80A-4759-86AC-40921D3EFB85}" type="parTrans" cxnId="{C3A3B1DA-E2AE-4F72-98FF-EB58B3CBDEF4}">
      <dgm:prSet/>
      <dgm:spPr/>
      <dgm:t>
        <a:bodyPr/>
        <a:lstStyle/>
        <a:p>
          <a:endParaRPr lang="en-US"/>
        </a:p>
      </dgm:t>
    </dgm:pt>
    <dgm:pt modelId="{13FC93DB-3CA8-47BD-9E0A-69E909193E65}" type="sibTrans" cxnId="{C3A3B1DA-E2AE-4F72-98FF-EB58B3CBDEF4}">
      <dgm:prSet/>
      <dgm:spPr/>
      <dgm:t>
        <a:bodyPr/>
        <a:lstStyle/>
        <a:p>
          <a:endParaRPr lang="en-US"/>
        </a:p>
      </dgm:t>
    </dgm:pt>
    <dgm:pt modelId="{805812D1-73EC-4AFF-9528-39C17B8E3718}">
      <dgm:prSet/>
      <dgm:spPr/>
      <dgm:t>
        <a:bodyPr/>
        <a:lstStyle/>
        <a:p>
          <a:r>
            <a:rPr lang="en-US"/>
            <a:t>Convert Build Year values to Integer and replace null values with the median year.</a:t>
          </a:r>
        </a:p>
      </dgm:t>
    </dgm:pt>
    <dgm:pt modelId="{AA9A2CA8-61B8-4BE7-B670-7818165EA230}" type="parTrans" cxnId="{6B4400B5-BFE7-4577-9730-EBB5E36464A2}">
      <dgm:prSet/>
      <dgm:spPr/>
      <dgm:t>
        <a:bodyPr/>
        <a:lstStyle/>
        <a:p>
          <a:endParaRPr lang="en-US"/>
        </a:p>
      </dgm:t>
    </dgm:pt>
    <dgm:pt modelId="{0C292082-1EE7-4E75-9DEF-F572F617ADA0}" type="sibTrans" cxnId="{6B4400B5-BFE7-4577-9730-EBB5E36464A2}">
      <dgm:prSet/>
      <dgm:spPr/>
      <dgm:t>
        <a:bodyPr/>
        <a:lstStyle/>
        <a:p>
          <a:endParaRPr lang="en-US"/>
        </a:p>
      </dgm:t>
    </dgm:pt>
    <dgm:pt modelId="{C23B125F-B4C2-4CCB-B594-63D9CD0B9BA6}">
      <dgm:prSet/>
      <dgm:spPr/>
      <dgm:t>
        <a:bodyPr/>
        <a:lstStyle/>
        <a:p>
          <a:r>
            <a:rPr lang="en-US"/>
            <a:t>Convert</a:t>
          </a:r>
        </a:p>
      </dgm:t>
    </dgm:pt>
    <dgm:pt modelId="{85616CEE-72AA-47CE-9A5E-916504056A91}" type="parTrans" cxnId="{176AB859-2480-464F-8807-AF2719A8DE0C}">
      <dgm:prSet/>
      <dgm:spPr/>
      <dgm:t>
        <a:bodyPr/>
        <a:lstStyle/>
        <a:p>
          <a:endParaRPr lang="en-US"/>
        </a:p>
      </dgm:t>
    </dgm:pt>
    <dgm:pt modelId="{3AC6B946-F3B5-4A26-A17C-142F3C6C43DF}" type="sibTrans" cxnId="{176AB859-2480-464F-8807-AF2719A8DE0C}">
      <dgm:prSet/>
      <dgm:spPr/>
      <dgm:t>
        <a:bodyPr/>
        <a:lstStyle/>
        <a:p>
          <a:endParaRPr lang="en-US"/>
        </a:p>
      </dgm:t>
    </dgm:pt>
    <dgm:pt modelId="{9B8E655C-79E8-4D58-9F64-528284397071}">
      <dgm:prSet/>
      <dgm:spPr/>
      <dgm:t>
        <a:bodyPr/>
        <a:lstStyle/>
        <a:p>
          <a:r>
            <a:rPr lang="en-US"/>
            <a:t>Convert Date_Sold to Month and Year.</a:t>
          </a:r>
        </a:p>
      </dgm:t>
    </dgm:pt>
    <dgm:pt modelId="{C1CA14C6-9CDE-41B3-8AC2-8BBDD36B9D6A}" type="parTrans" cxnId="{918770E0-6D7B-46CF-A543-4DEAAA2B2AB3}">
      <dgm:prSet/>
      <dgm:spPr/>
      <dgm:t>
        <a:bodyPr/>
        <a:lstStyle/>
        <a:p>
          <a:endParaRPr lang="en-US"/>
        </a:p>
      </dgm:t>
    </dgm:pt>
    <dgm:pt modelId="{CB17B89D-5CEC-4D35-8107-19F8FD199E75}" type="sibTrans" cxnId="{918770E0-6D7B-46CF-A543-4DEAAA2B2AB3}">
      <dgm:prSet/>
      <dgm:spPr/>
      <dgm:t>
        <a:bodyPr/>
        <a:lstStyle/>
        <a:p>
          <a:endParaRPr lang="en-US"/>
        </a:p>
      </dgm:t>
    </dgm:pt>
    <dgm:pt modelId="{1CBE1115-DCDB-43D9-BD8D-914DC9837926}">
      <dgm:prSet/>
      <dgm:spPr/>
      <dgm:t>
        <a:bodyPr/>
        <a:lstStyle/>
        <a:p>
          <a:r>
            <a:rPr lang="en-US"/>
            <a:t>Remove</a:t>
          </a:r>
        </a:p>
      </dgm:t>
    </dgm:pt>
    <dgm:pt modelId="{57292451-CCD1-461D-A807-6E647F3879B4}" type="parTrans" cxnId="{363C48C5-1008-4273-BC00-A3A8BEDA2876}">
      <dgm:prSet/>
      <dgm:spPr/>
      <dgm:t>
        <a:bodyPr/>
        <a:lstStyle/>
        <a:p>
          <a:endParaRPr lang="en-US"/>
        </a:p>
      </dgm:t>
    </dgm:pt>
    <dgm:pt modelId="{0C47805B-C072-4D4C-BDB8-7A279588319D}" type="sibTrans" cxnId="{363C48C5-1008-4273-BC00-A3A8BEDA2876}">
      <dgm:prSet/>
      <dgm:spPr/>
      <dgm:t>
        <a:bodyPr/>
        <a:lstStyle/>
        <a:p>
          <a:endParaRPr lang="en-US"/>
        </a:p>
      </dgm:t>
    </dgm:pt>
    <dgm:pt modelId="{88F02FDE-303F-4E40-973E-F58EA3F742D7}">
      <dgm:prSet/>
      <dgm:spPr/>
      <dgm:t>
        <a:bodyPr/>
        <a:lstStyle/>
        <a:p>
          <a:r>
            <a:rPr lang="en-US"/>
            <a:t>Remove unwanted columns </a:t>
          </a:r>
        </a:p>
      </dgm:t>
    </dgm:pt>
    <dgm:pt modelId="{7C00E9CF-A3A2-471D-A42B-2C7639079636}" type="parTrans" cxnId="{AFE38B48-4898-461A-9173-010194A96675}">
      <dgm:prSet/>
      <dgm:spPr/>
      <dgm:t>
        <a:bodyPr/>
        <a:lstStyle/>
        <a:p>
          <a:endParaRPr lang="en-US"/>
        </a:p>
      </dgm:t>
    </dgm:pt>
    <dgm:pt modelId="{62584275-3EF0-4694-AF83-9BDD14ED22B4}" type="sibTrans" cxnId="{AFE38B48-4898-461A-9173-010194A96675}">
      <dgm:prSet/>
      <dgm:spPr/>
      <dgm:t>
        <a:bodyPr/>
        <a:lstStyle/>
        <a:p>
          <a:endParaRPr lang="en-US"/>
        </a:p>
      </dgm:t>
    </dgm:pt>
    <dgm:pt modelId="{C416659B-6D6A-4237-AF80-8E66D46ADBCC}">
      <dgm:prSet/>
      <dgm:spPr/>
      <dgm:t>
        <a:bodyPr/>
        <a:lstStyle/>
        <a:p>
          <a:r>
            <a:rPr lang="en-US"/>
            <a:t>( Address, CBD_Dist, Nearest_Stn_Dist, Postcode,  Date_Sold, Latitude, Longitude &amp; Nearest_Sch_Rank)</a:t>
          </a:r>
        </a:p>
      </dgm:t>
    </dgm:pt>
    <dgm:pt modelId="{983E66AA-4250-4625-924D-F17EFE948676}" type="parTrans" cxnId="{09250893-911F-44CB-A8B5-D72204A900A2}">
      <dgm:prSet/>
      <dgm:spPr/>
      <dgm:t>
        <a:bodyPr/>
        <a:lstStyle/>
        <a:p>
          <a:endParaRPr lang="en-US"/>
        </a:p>
      </dgm:t>
    </dgm:pt>
    <dgm:pt modelId="{4F20FCBC-4EF0-426C-9B2F-6009A64ED307}" type="sibTrans" cxnId="{09250893-911F-44CB-A8B5-D72204A900A2}">
      <dgm:prSet/>
      <dgm:spPr/>
      <dgm:t>
        <a:bodyPr/>
        <a:lstStyle/>
        <a:p>
          <a:endParaRPr lang="en-US"/>
        </a:p>
      </dgm:t>
    </dgm:pt>
    <dgm:pt modelId="{EF2DBB12-1035-4FEC-B4E2-8CE13A8108BC}" type="pres">
      <dgm:prSet presAssocID="{A2CA34AC-7D0A-490D-870A-3A355CB70479}" presName="Name0" presStyleCnt="0">
        <dgm:presLayoutVars>
          <dgm:dir/>
          <dgm:animLvl val="lvl"/>
          <dgm:resizeHandles val="exact"/>
        </dgm:presLayoutVars>
      </dgm:prSet>
      <dgm:spPr/>
    </dgm:pt>
    <dgm:pt modelId="{04FD908A-7713-4571-823E-7F44EE49A2AD}" type="pres">
      <dgm:prSet presAssocID="{3DBCE455-8750-4110-A41F-519ACDBEF3C7}" presName="linNode" presStyleCnt="0"/>
      <dgm:spPr/>
    </dgm:pt>
    <dgm:pt modelId="{559F52EE-E8B0-4B2E-9014-0978A75ADD8A}" type="pres">
      <dgm:prSet presAssocID="{3DBCE455-8750-4110-A41F-519ACDBEF3C7}" presName="parentText" presStyleLbl="alignNode1" presStyleIdx="0" presStyleCnt="5">
        <dgm:presLayoutVars>
          <dgm:chMax val="1"/>
          <dgm:bulletEnabled/>
        </dgm:presLayoutVars>
      </dgm:prSet>
      <dgm:spPr/>
    </dgm:pt>
    <dgm:pt modelId="{7350C476-6AFF-4434-9859-1AE35F2DDC48}" type="pres">
      <dgm:prSet presAssocID="{3DBCE455-8750-4110-A41F-519ACDBEF3C7}" presName="descendantText" presStyleLbl="alignAccFollowNode1" presStyleIdx="0" presStyleCnt="5">
        <dgm:presLayoutVars>
          <dgm:bulletEnabled/>
        </dgm:presLayoutVars>
      </dgm:prSet>
      <dgm:spPr/>
    </dgm:pt>
    <dgm:pt modelId="{91B76A81-341D-4DE2-807E-BF7DA80EC200}" type="pres">
      <dgm:prSet presAssocID="{13A08F44-269C-4040-B79E-3BDDB01FBC61}" presName="sp" presStyleCnt="0"/>
      <dgm:spPr/>
    </dgm:pt>
    <dgm:pt modelId="{B885B1D7-7368-4E44-9112-077F49CA4FF7}" type="pres">
      <dgm:prSet presAssocID="{E57C65F4-5EF6-4838-A315-217346BC9E65}" presName="linNode" presStyleCnt="0"/>
      <dgm:spPr/>
    </dgm:pt>
    <dgm:pt modelId="{27D9F240-B6C5-4EAD-B7AE-C2F2C861A107}" type="pres">
      <dgm:prSet presAssocID="{E57C65F4-5EF6-4838-A315-217346BC9E65}" presName="parentText" presStyleLbl="alignNode1" presStyleIdx="1" presStyleCnt="5">
        <dgm:presLayoutVars>
          <dgm:chMax val="1"/>
          <dgm:bulletEnabled/>
        </dgm:presLayoutVars>
      </dgm:prSet>
      <dgm:spPr/>
    </dgm:pt>
    <dgm:pt modelId="{92569F93-825B-43A6-AFCE-94598233D276}" type="pres">
      <dgm:prSet presAssocID="{E57C65F4-5EF6-4838-A315-217346BC9E65}" presName="descendantText" presStyleLbl="alignAccFollowNode1" presStyleIdx="1" presStyleCnt="5">
        <dgm:presLayoutVars>
          <dgm:bulletEnabled/>
        </dgm:presLayoutVars>
      </dgm:prSet>
      <dgm:spPr/>
    </dgm:pt>
    <dgm:pt modelId="{1CA9737B-38F4-4995-8471-52E551098803}" type="pres">
      <dgm:prSet presAssocID="{A65CA7FC-5D3A-44E0-9F15-87CF4260239A}" presName="sp" presStyleCnt="0"/>
      <dgm:spPr/>
    </dgm:pt>
    <dgm:pt modelId="{F74495E0-0106-4DCA-AE59-0929E366B787}" type="pres">
      <dgm:prSet presAssocID="{B371E967-A2CB-4D60-A94D-B4A634E0BD3B}" presName="linNode" presStyleCnt="0"/>
      <dgm:spPr/>
    </dgm:pt>
    <dgm:pt modelId="{7B460E91-E756-4F20-A6B4-A79DBB865DAA}" type="pres">
      <dgm:prSet presAssocID="{B371E967-A2CB-4D60-A94D-B4A634E0BD3B}" presName="parentText" presStyleLbl="alignNode1" presStyleIdx="2" presStyleCnt="5">
        <dgm:presLayoutVars>
          <dgm:chMax val="1"/>
          <dgm:bulletEnabled/>
        </dgm:presLayoutVars>
      </dgm:prSet>
      <dgm:spPr/>
    </dgm:pt>
    <dgm:pt modelId="{3030A7BF-0395-4454-8D60-86CF7C2B31CF}" type="pres">
      <dgm:prSet presAssocID="{B371E967-A2CB-4D60-A94D-B4A634E0BD3B}" presName="descendantText" presStyleLbl="alignAccFollowNode1" presStyleIdx="2" presStyleCnt="5">
        <dgm:presLayoutVars>
          <dgm:bulletEnabled/>
        </dgm:presLayoutVars>
      </dgm:prSet>
      <dgm:spPr/>
    </dgm:pt>
    <dgm:pt modelId="{C271AE2B-1329-4B21-9E2C-031BEF73D118}" type="pres">
      <dgm:prSet presAssocID="{13FC93DB-3CA8-47BD-9E0A-69E909193E65}" presName="sp" presStyleCnt="0"/>
      <dgm:spPr/>
    </dgm:pt>
    <dgm:pt modelId="{6ABCF071-82B6-4FD7-855E-4064831448CC}" type="pres">
      <dgm:prSet presAssocID="{C23B125F-B4C2-4CCB-B594-63D9CD0B9BA6}" presName="linNode" presStyleCnt="0"/>
      <dgm:spPr/>
    </dgm:pt>
    <dgm:pt modelId="{37E5F249-028F-4E2F-BB1D-34C29EBABB56}" type="pres">
      <dgm:prSet presAssocID="{C23B125F-B4C2-4CCB-B594-63D9CD0B9BA6}" presName="parentText" presStyleLbl="alignNode1" presStyleIdx="3" presStyleCnt="5">
        <dgm:presLayoutVars>
          <dgm:chMax val="1"/>
          <dgm:bulletEnabled/>
        </dgm:presLayoutVars>
      </dgm:prSet>
      <dgm:spPr/>
    </dgm:pt>
    <dgm:pt modelId="{AC61DB07-D782-4D76-B582-310969190440}" type="pres">
      <dgm:prSet presAssocID="{C23B125F-B4C2-4CCB-B594-63D9CD0B9BA6}" presName="descendantText" presStyleLbl="alignAccFollowNode1" presStyleIdx="3" presStyleCnt="5">
        <dgm:presLayoutVars>
          <dgm:bulletEnabled/>
        </dgm:presLayoutVars>
      </dgm:prSet>
      <dgm:spPr/>
    </dgm:pt>
    <dgm:pt modelId="{7B37F64D-178B-4885-A8F0-1EAC99CF3E8F}" type="pres">
      <dgm:prSet presAssocID="{3AC6B946-F3B5-4A26-A17C-142F3C6C43DF}" presName="sp" presStyleCnt="0"/>
      <dgm:spPr/>
    </dgm:pt>
    <dgm:pt modelId="{6DD65C0B-DD7E-4AEF-9B0E-7F8D17A6DBCE}" type="pres">
      <dgm:prSet presAssocID="{1CBE1115-DCDB-43D9-BD8D-914DC9837926}" presName="linNode" presStyleCnt="0"/>
      <dgm:spPr/>
    </dgm:pt>
    <dgm:pt modelId="{E0AD9D14-2ADB-4B96-B3C1-CF9AAA36CF7E}" type="pres">
      <dgm:prSet presAssocID="{1CBE1115-DCDB-43D9-BD8D-914DC9837926}" presName="parentText" presStyleLbl="alignNode1" presStyleIdx="4" presStyleCnt="5">
        <dgm:presLayoutVars>
          <dgm:chMax val="1"/>
          <dgm:bulletEnabled/>
        </dgm:presLayoutVars>
      </dgm:prSet>
      <dgm:spPr/>
    </dgm:pt>
    <dgm:pt modelId="{21647878-099D-4EA5-B42D-BE26B6D6DA3C}" type="pres">
      <dgm:prSet presAssocID="{1CBE1115-DCDB-43D9-BD8D-914DC9837926}" presName="descendantText" presStyleLbl="alignAccFollowNode1" presStyleIdx="4" presStyleCnt="5">
        <dgm:presLayoutVars>
          <dgm:bulletEnabled/>
        </dgm:presLayoutVars>
      </dgm:prSet>
      <dgm:spPr/>
    </dgm:pt>
  </dgm:ptLst>
  <dgm:cxnLst>
    <dgm:cxn modelId="{6E6F2C08-D489-4233-9BE2-7873AD5A1C0F}" type="presOf" srcId="{3DBCE455-8750-4110-A41F-519ACDBEF3C7}" destId="{559F52EE-E8B0-4B2E-9014-0978A75ADD8A}" srcOrd="0" destOrd="0" presId="urn:microsoft.com/office/officeart/2016/7/layout/VerticalSolidActionList"/>
    <dgm:cxn modelId="{AE8AA109-119C-4E78-86FF-9DA727ECB998}" type="presOf" srcId="{A2CA34AC-7D0A-490D-870A-3A355CB70479}" destId="{EF2DBB12-1035-4FEC-B4E2-8CE13A8108BC}" srcOrd="0" destOrd="0" presId="urn:microsoft.com/office/officeart/2016/7/layout/VerticalSolidActionList"/>
    <dgm:cxn modelId="{00E75721-CE7D-4AE6-B4CD-33526E7C0029}" type="presOf" srcId="{C82E1811-D8BE-44C8-82B6-E63A771FD7B8}" destId="{7350C476-6AFF-4434-9859-1AE35F2DDC48}" srcOrd="0" destOrd="0" presId="urn:microsoft.com/office/officeart/2016/7/layout/VerticalSolidActionList"/>
    <dgm:cxn modelId="{EEC4483D-5DF5-4217-BA78-BA6E45342761}" srcId="{3DBCE455-8750-4110-A41F-519ACDBEF3C7}" destId="{C82E1811-D8BE-44C8-82B6-E63A771FD7B8}" srcOrd="0" destOrd="0" parTransId="{3003ABBC-53AD-4722-A1F6-8E7FB81C4A47}" sibTransId="{63C08F86-6F01-4B76-AF96-3A2822E18C1B}"/>
    <dgm:cxn modelId="{9A7B9745-669D-46B0-AA70-2F43FAD9204B}" srcId="{A2CA34AC-7D0A-490D-870A-3A355CB70479}" destId="{E57C65F4-5EF6-4838-A315-217346BC9E65}" srcOrd="1" destOrd="0" parTransId="{4A697A14-300F-48A6-B3E9-31E3A4996B22}" sibTransId="{A65CA7FC-5D3A-44E0-9F15-87CF4260239A}"/>
    <dgm:cxn modelId="{AFE38B48-4898-461A-9173-010194A96675}" srcId="{1CBE1115-DCDB-43D9-BD8D-914DC9837926}" destId="{88F02FDE-303F-4E40-973E-F58EA3F742D7}" srcOrd="0" destOrd="0" parTransId="{7C00E9CF-A3A2-471D-A42B-2C7639079636}" sibTransId="{62584275-3EF0-4694-AF83-9BDD14ED22B4}"/>
    <dgm:cxn modelId="{26798678-3114-4F8B-84F9-127311F6595B}" type="presOf" srcId="{C23B125F-B4C2-4CCB-B594-63D9CD0B9BA6}" destId="{37E5F249-028F-4E2F-BB1D-34C29EBABB56}" srcOrd="0" destOrd="0" presId="urn:microsoft.com/office/officeart/2016/7/layout/VerticalSolidActionList"/>
    <dgm:cxn modelId="{176AB859-2480-464F-8807-AF2719A8DE0C}" srcId="{A2CA34AC-7D0A-490D-870A-3A355CB70479}" destId="{C23B125F-B4C2-4CCB-B594-63D9CD0B9BA6}" srcOrd="3" destOrd="0" parTransId="{85616CEE-72AA-47CE-9A5E-916504056A91}" sibTransId="{3AC6B946-F3B5-4A26-A17C-142F3C6C43DF}"/>
    <dgm:cxn modelId="{2BE1ED83-8BB7-4109-91D8-CD64BDA7D3F5}" type="presOf" srcId="{88F02FDE-303F-4E40-973E-F58EA3F742D7}" destId="{21647878-099D-4EA5-B42D-BE26B6D6DA3C}" srcOrd="0" destOrd="0" presId="urn:microsoft.com/office/officeart/2016/7/layout/VerticalSolidActionList"/>
    <dgm:cxn modelId="{DEE55D8F-44CD-4698-851B-C7C758145E73}" type="presOf" srcId="{9B8E655C-79E8-4D58-9F64-528284397071}" destId="{AC61DB07-D782-4D76-B582-310969190440}" srcOrd="0" destOrd="0" presId="urn:microsoft.com/office/officeart/2016/7/layout/VerticalSolidActionList"/>
    <dgm:cxn modelId="{DA5C7B92-12C4-4B38-B48E-A6B632B9CE2E}" type="presOf" srcId="{E57C65F4-5EF6-4838-A315-217346BC9E65}" destId="{27D9F240-B6C5-4EAD-B7AE-C2F2C861A107}" srcOrd="0" destOrd="0" presId="urn:microsoft.com/office/officeart/2016/7/layout/VerticalSolidActionList"/>
    <dgm:cxn modelId="{09250893-911F-44CB-A8B5-D72204A900A2}" srcId="{88F02FDE-303F-4E40-973E-F58EA3F742D7}" destId="{C416659B-6D6A-4237-AF80-8E66D46ADBCC}" srcOrd="0" destOrd="0" parTransId="{983E66AA-4250-4625-924D-F17EFE948676}" sibTransId="{4F20FCBC-4EF0-426C-9B2F-6009A64ED307}"/>
    <dgm:cxn modelId="{AC4823A2-6FC2-4031-8576-9C5C64D7D483}" type="presOf" srcId="{1CBE1115-DCDB-43D9-BD8D-914DC9837926}" destId="{E0AD9D14-2ADB-4B96-B3C1-CF9AAA36CF7E}" srcOrd="0" destOrd="0" presId="urn:microsoft.com/office/officeart/2016/7/layout/VerticalSolidActionList"/>
    <dgm:cxn modelId="{6B4400B5-BFE7-4577-9730-EBB5E36464A2}" srcId="{B371E967-A2CB-4D60-A94D-B4A634E0BD3B}" destId="{805812D1-73EC-4AFF-9528-39C17B8E3718}" srcOrd="0" destOrd="0" parTransId="{AA9A2CA8-61B8-4BE7-B670-7818165EA230}" sibTransId="{0C292082-1EE7-4E75-9DEF-F572F617ADA0}"/>
    <dgm:cxn modelId="{A3EE87BF-9E59-491D-8165-BC9E5A99FDE2}" type="presOf" srcId="{B371E967-A2CB-4D60-A94D-B4A634E0BD3B}" destId="{7B460E91-E756-4F20-A6B4-A79DBB865DAA}" srcOrd="0" destOrd="0" presId="urn:microsoft.com/office/officeart/2016/7/layout/VerticalSolidActionList"/>
    <dgm:cxn modelId="{163E38C4-0601-417A-9340-D01AE7BD1844}" srcId="{E57C65F4-5EF6-4838-A315-217346BC9E65}" destId="{ABD20901-1218-49C4-87EC-7EC0F96A26DF}" srcOrd="0" destOrd="0" parTransId="{9CAE9BCB-5CFB-40DE-9AD7-81949F276361}" sibTransId="{B934A165-E08C-4009-9A33-2F0665F50BF3}"/>
    <dgm:cxn modelId="{363C48C5-1008-4273-BC00-A3A8BEDA2876}" srcId="{A2CA34AC-7D0A-490D-870A-3A355CB70479}" destId="{1CBE1115-DCDB-43D9-BD8D-914DC9837926}" srcOrd="4" destOrd="0" parTransId="{57292451-CCD1-461D-A807-6E647F3879B4}" sibTransId="{0C47805B-C072-4D4C-BDB8-7A279588319D}"/>
    <dgm:cxn modelId="{69E51FC8-CCF4-4DDB-BDD2-395C12159BBB}" srcId="{A2CA34AC-7D0A-490D-870A-3A355CB70479}" destId="{3DBCE455-8750-4110-A41F-519ACDBEF3C7}" srcOrd="0" destOrd="0" parTransId="{77E0C878-7253-4E0A-8C0A-2F0C3B697A18}" sibTransId="{13A08F44-269C-4040-B79E-3BDDB01FBC61}"/>
    <dgm:cxn modelId="{C3A3B1DA-E2AE-4F72-98FF-EB58B3CBDEF4}" srcId="{A2CA34AC-7D0A-490D-870A-3A355CB70479}" destId="{B371E967-A2CB-4D60-A94D-B4A634E0BD3B}" srcOrd="2" destOrd="0" parTransId="{7A18505E-B80A-4759-86AC-40921D3EFB85}" sibTransId="{13FC93DB-3CA8-47BD-9E0A-69E909193E65}"/>
    <dgm:cxn modelId="{918770E0-6D7B-46CF-A543-4DEAAA2B2AB3}" srcId="{C23B125F-B4C2-4CCB-B594-63D9CD0B9BA6}" destId="{9B8E655C-79E8-4D58-9F64-528284397071}" srcOrd="0" destOrd="0" parTransId="{C1CA14C6-9CDE-41B3-8AC2-8BBDD36B9D6A}" sibTransId="{CB17B89D-5CEC-4D35-8107-19F8FD199E75}"/>
    <dgm:cxn modelId="{7019DDE6-DE64-4CC3-9F02-38C73B47992D}" type="presOf" srcId="{C416659B-6D6A-4237-AF80-8E66D46ADBCC}" destId="{21647878-099D-4EA5-B42D-BE26B6D6DA3C}" srcOrd="0" destOrd="1" presId="urn:microsoft.com/office/officeart/2016/7/layout/VerticalSolidActionList"/>
    <dgm:cxn modelId="{B92542F5-AC27-4C17-B224-872315085F8D}" type="presOf" srcId="{805812D1-73EC-4AFF-9528-39C17B8E3718}" destId="{3030A7BF-0395-4454-8D60-86CF7C2B31CF}" srcOrd="0" destOrd="0" presId="urn:microsoft.com/office/officeart/2016/7/layout/VerticalSolidActionList"/>
    <dgm:cxn modelId="{9529ECFB-4C78-4A80-A803-F51A12BE6275}" type="presOf" srcId="{ABD20901-1218-49C4-87EC-7EC0F96A26DF}" destId="{92569F93-825B-43A6-AFCE-94598233D276}" srcOrd="0" destOrd="0" presId="urn:microsoft.com/office/officeart/2016/7/layout/VerticalSolidActionList"/>
    <dgm:cxn modelId="{17A2A081-45D2-47BA-848F-107D3704016A}" type="presParOf" srcId="{EF2DBB12-1035-4FEC-B4E2-8CE13A8108BC}" destId="{04FD908A-7713-4571-823E-7F44EE49A2AD}" srcOrd="0" destOrd="0" presId="urn:microsoft.com/office/officeart/2016/7/layout/VerticalSolidActionList"/>
    <dgm:cxn modelId="{4EF01F94-F58E-425F-978E-7F10EDDD48F5}" type="presParOf" srcId="{04FD908A-7713-4571-823E-7F44EE49A2AD}" destId="{559F52EE-E8B0-4B2E-9014-0978A75ADD8A}" srcOrd="0" destOrd="0" presId="urn:microsoft.com/office/officeart/2016/7/layout/VerticalSolidActionList"/>
    <dgm:cxn modelId="{5F246896-3EA4-45F0-AFDB-FEBCAEE9D89A}" type="presParOf" srcId="{04FD908A-7713-4571-823E-7F44EE49A2AD}" destId="{7350C476-6AFF-4434-9859-1AE35F2DDC48}" srcOrd="1" destOrd="0" presId="urn:microsoft.com/office/officeart/2016/7/layout/VerticalSolidActionList"/>
    <dgm:cxn modelId="{45F466C3-AA24-4972-83F5-DC0CA0FBF653}" type="presParOf" srcId="{EF2DBB12-1035-4FEC-B4E2-8CE13A8108BC}" destId="{91B76A81-341D-4DE2-807E-BF7DA80EC200}" srcOrd="1" destOrd="0" presId="urn:microsoft.com/office/officeart/2016/7/layout/VerticalSolidActionList"/>
    <dgm:cxn modelId="{6FFAA894-3482-4885-9E82-FE8BFDA70524}" type="presParOf" srcId="{EF2DBB12-1035-4FEC-B4E2-8CE13A8108BC}" destId="{B885B1D7-7368-4E44-9112-077F49CA4FF7}" srcOrd="2" destOrd="0" presId="urn:microsoft.com/office/officeart/2016/7/layout/VerticalSolidActionList"/>
    <dgm:cxn modelId="{8C0AB8A5-A81A-4BC0-A700-F2BC3C7352E8}" type="presParOf" srcId="{B885B1D7-7368-4E44-9112-077F49CA4FF7}" destId="{27D9F240-B6C5-4EAD-B7AE-C2F2C861A107}" srcOrd="0" destOrd="0" presId="urn:microsoft.com/office/officeart/2016/7/layout/VerticalSolidActionList"/>
    <dgm:cxn modelId="{4FA58527-A504-4211-B1A8-12EC2896785D}" type="presParOf" srcId="{B885B1D7-7368-4E44-9112-077F49CA4FF7}" destId="{92569F93-825B-43A6-AFCE-94598233D276}" srcOrd="1" destOrd="0" presId="urn:microsoft.com/office/officeart/2016/7/layout/VerticalSolidActionList"/>
    <dgm:cxn modelId="{DB51B0C8-AFE0-40B2-BA01-71325EB99E49}" type="presParOf" srcId="{EF2DBB12-1035-4FEC-B4E2-8CE13A8108BC}" destId="{1CA9737B-38F4-4995-8471-52E551098803}" srcOrd="3" destOrd="0" presId="urn:microsoft.com/office/officeart/2016/7/layout/VerticalSolidActionList"/>
    <dgm:cxn modelId="{1F0B575B-6C21-41A3-8E9C-23FC6BBFC2A4}" type="presParOf" srcId="{EF2DBB12-1035-4FEC-B4E2-8CE13A8108BC}" destId="{F74495E0-0106-4DCA-AE59-0929E366B787}" srcOrd="4" destOrd="0" presId="urn:microsoft.com/office/officeart/2016/7/layout/VerticalSolidActionList"/>
    <dgm:cxn modelId="{32302F12-94D2-4CC9-AB67-C4720444CA85}" type="presParOf" srcId="{F74495E0-0106-4DCA-AE59-0929E366B787}" destId="{7B460E91-E756-4F20-A6B4-A79DBB865DAA}" srcOrd="0" destOrd="0" presId="urn:microsoft.com/office/officeart/2016/7/layout/VerticalSolidActionList"/>
    <dgm:cxn modelId="{4275D381-767E-4553-A61C-4AA9A68B7F40}" type="presParOf" srcId="{F74495E0-0106-4DCA-AE59-0929E366B787}" destId="{3030A7BF-0395-4454-8D60-86CF7C2B31CF}" srcOrd="1" destOrd="0" presId="urn:microsoft.com/office/officeart/2016/7/layout/VerticalSolidActionList"/>
    <dgm:cxn modelId="{E1832880-C913-41A2-A534-482CA9061660}" type="presParOf" srcId="{EF2DBB12-1035-4FEC-B4E2-8CE13A8108BC}" destId="{C271AE2B-1329-4B21-9E2C-031BEF73D118}" srcOrd="5" destOrd="0" presId="urn:microsoft.com/office/officeart/2016/7/layout/VerticalSolidActionList"/>
    <dgm:cxn modelId="{52DC4F7C-BE75-4935-8AFA-C78BAF9982F0}" type="presParOf" srcId="{EF2DBB12-1035-4FEC-B4E2-8CE13A8108BC}" destId="{6ABCF071-82B6-4FD7-855E-4064831448CC}" srcOrd="6" destOrd="0" presId="urn:microsoft.com/office/officeart/2016/7/layout/VerticalSolidActionList"/>
    <dgm:cxn modelId="{C4D85396-CDE0-4BD7-B85F-72568740B8B1}" type="presParOf" srcId="{6ABCF071-82B6-4FD7-855E-4064831448CC}" destId="{37E5F249-028F-4E2F-BB1D-34C29EBABB56}" srcOrd="0" destOrd="0" presId="urn:microsoft.com/office/officeart/2016/7/layout/VerticalSolidActionList"/>
    <dgm:cxn modelId="{75BD583A-10E1-4C91-95EC-15886A3854E5}" type="presParOf" srcId="{6ABCF071-82B6-4FD7-855E-4064831448CC}" destId="{AC61DB07-D782-4D76-B582-310969190440}" srcOrd="1" destOrd="0" presId="urn:microsoft.com/office/officeart/2016/7/layout/VerticalSolidActionList"/>
    <dgm:cxn modelId="{CF1ECEC4-99BC-4871-83E9-583E4DB02793}" type="presParOf" srcId="{EF2DBB12-1035-4FEC-B4E2-8CE13A8108BC}" destId="{7B37F64D-178B-4885-A8F0-1EAC99CF3E8F}" srcOrd="7" destOrd="0" presId="urn:microsoft.com/office/officeart/2016/7/layout/VerticalSolidActionList"/>
    <dgm:cxn modelId="{062D77E2-A1FD-44CF-AF0C-7C840CB369E4}" type="presParOf" srcId="{EF2DBB12-1035-4FEC-B4E2-8CE13A8108BC}" destId="{6DD65C0B-DD7E-4AEF-9B0E-7F8D17A6DBCE}" srcOrd="8" destOrd="0" presId="urn:microsoft.com/office/officeart/2016/7/layout/VerticalSolidActionList"/>
    <dgm:cxn modelId="{E825712E-E5C9-4BF5-9189-B3E7C9ED9443}" type="presParOf" srcId="{6DD65C0B-DD7E-4AEF-9B0E-7F8D17A6DBCE}" destId="{E0AD9D14-2ADB-4B96-B3C1-CF9AAA36CF7E}" srcOrd="0" destOrd="0" presId="urn:microsoft.com/office/officeart/2016/7/layout/VerticalSolidActionList"/>
    <dgm:cxn modelId="{0AE80C62-C78E-4BA0-B8FF-53FC932D7228}" type="presParOf" srcId="{6DD65C0B-DD7E-4AEF-9B0E-7F8D17A6DBCE}" destId="{21647878-099D-4EA5-B42D-BE26B6D6DA3C}" srcOrd="1" destOrd="0" presId="urn:microsoft.com/office/officeart/2016/7/layout/VerticalSolidAc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0C476-6AFF-4434-9859-1AE35F2DDC48}">
      <dsp:nvSpPr>
        <dsp:cNvPr id="0" name=""/>
        <dsp:cNvSpPr/>
      </dsp:nvSpPr>
      <dsp:spPr>
        <a:xfrm>
          <a:off x="834442" y="1499"/>
          <a:ext cx="3337769" cy="657941"/>
        </a:xfrm>
        <a:prstGeom prst="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62" tIns="167117" rIns="64762" bIns="167117" numCol="1" spcCol="1270" anchor="ctr" anchorCtr="0">
          <a:noAutofit/>
        </a:bodyPr>
        <a:lstStyle/>
        <a:p>
          <a:pPr marL="0" lvl="0" indent="0" algn="l" defTabSz="488950">
            <a:lnSpc>
              <a:spcPct val="90000"/>
            </a:lnSpc>
            <a:spcBef>
              <a:spcPct val="0"/>
            </a:spcBef>
            <a:spcAft>
              <a:spcPct val="35000"/>
            </a:spcAft>
            <a:buNone/>
          </a:pPr>
          <a:r>
            <a:rPr lang="en-US" sz="1100" kern="1200" dirty="0"/>
            <a:t>Check </a:t>
          </a:r>
          <a:r>
            <a:rPr lang="en-US" sz="1100" kern="1200" dirty="0" err="1"/>
            <a:t>DataFrame</a:t>
          </a:r>
          <a:r>
            <a:rPr lang="en-US" sz="1100" kern="1200" dirty="0"/>
            <a:t> for null values.</a:t>
          </a:r>
        </a:p>
      </dsp:txBody>
      <dsp:txXfrm>
        <a:off x="834442" y="1499"/>
        <a:ext cx="3337769" cy="657941"/>
      </dsp:txXfrm>
    </dsp:sp>
    <dsp:sp modelId="{559F52EE-E8B0-4B2E-9014-0978A75ADD8A}">
      <dsp:nvSpPr>
        <dsp:cNvPr id="0" name=""/>
        <dsp:cNvSpPr/>
      </dsp:nvSpPr>
      <dsp:spPr>
        <a:xfrm>
          <a:off x="0" y="1499"/>
          <a:ext cx="834442" cy="657941"/>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4156" tIns="64990" rIns="44156" bIns="64990" numCol="1" spcCol="1270" anchor="ctr" anchorCtr="0">
          <a:noAutofit/>
        </a:bodyPr>
        <a:lstStyle/>
        <a:p>
          <a:pPr marL="0" lvl="0" indent="0" algn="ctr" defTabSz="622300">
            <a:lnSpc>
              <a:spcPct val="90000"/>
            </a:lnSpc>
            <a:spcBef>
              <a:spcPct val="0"/>
            </a:spcBef>
            <a:spcAft>
              <a:spcPct val="35000"/>
            </a:spcAft>
            <a:buNone/>
          </a:pPr>
          <a:r>
            <a:rPr lang="en-US" sz="1400" kern="1200"/>
            <a:t>Check</a:t>
          </a:r>
        </a:p>
      </dsp:txBody>
      <dsp:txXfrm>
        <a:off x="0" y="1499"/>
        <a:ext cx="834442" cy="657941"/>
      </dsp:txXfrm>
    </dsp:sp>
    <dsp:sp modelId="{92569F93-825B-43A6-AFCE-94598233D276}">
      <dsp:nvSpPr>
        <dsp:cNvPr id="0" name=""/>
        <dsp:cNvSpPr/>
      </dsp:nvSpPr>
      <dsp:spPr>
        <a:xfrm>
          <a:off x="834442" y="698917"/>
          <a:ext cx="3337769" cy="657941"/>
        </a:xfrm>
        <a:prstGeom prst="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62" tIns="167117" rIns="64762" bIns="167117" numCol="1" spcCol="1270" anchor="ctr" anchorCtr="0">
          <a:noAutofit/>
        </a:bodyPr>
        <a:lstStyle/>
        <a:p>
          <a:pPr marL="0" lvl="0" indent="0" algn="l" defTabSz="488950">
            <a:lnSpc>
              <a:spcPct val="90000"/>
            </a:lnSpc>
            <a:spcBef>
              <a:spcPct val="0"/>
            </a:spcBef>
            <a:spcAft>
              <a:spcPct val="35000"/>
            </a:spcAft>
            <a:buNone/>
          </a:pPr>
          <a:r>
            <a:rPr lang="en-US" sz="1100" kern="1200"/>
            <a:t>Convert Garage values to Integer and replace null values with ‘0’.</a:t>
          </a:r>
        </a:p>
      </dsp:txBody>
      <dsp:txXfrm>
        <a:off x="834442" y="698917"/>
        <a:ext cx="3337769" cy="657941"/>
      </dsp:txXfrm>
    </dsp:sp>
    <dsp:sp modelId="{27D9F240-B6C5-4EAD-B7AE-C2F2C861A107}">
      <dsp:nvSpPr>
        <dsp:cNvPr id="0" name=""/>
        <dsp:cNvSpPr/>
      </dsp:nvSpPr>
      <dsp:spPr>
        <a:xfrm>
          <a:off x="0" y="698917"/>
          <a:ext cx="834442" cy="657941"/>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4156" tIns="64990" rIns="44156" bIns="64990" numCol="1" spcCol="1270" anchor="ctr" anchorCtr="0">
          <a:noAutofit/>
        </a:bodyPr>
        <a:lstStyle/>
        <a:p>
          <a:pPr marL="0" lvl="0" indent="0" algn="ctr" defTabSz="622300">
            <a:lnSpc>
              <a:spcPct val="90000"/>
            </a:lnSpc>
            <a:spcBef>
              <a:spcPct val="0"/>
            </a:spcBef>
            <a:spcAft>
              <a:spcPct val="35000"/>
            </a:spcAft>
            <a:buNone/>
          </a:pPr>
          <a:r>
            <a:rPr lang="en-US" sz="1400" kern="1200"/>
            <a:t>Convert</a:t>
          </a:r>
        </a:p>
      </dsp:txBody>
      <dsp:txXfrm>
        <a:off x="0" y="698917"/>
        <a:ext cx="834442" cy="657941"/>
      </dsp:txXfrm>
    </dsp:sp>
    <dsp:sp modelId="{3030A7BF-0395-4454-8D60-86CF7C2B31CF}">
      <dsp:nvSpPr>
        <dsp:cNvPr id="0" name=""/>
        <dsp:cNvSpPr/>
      </dsp:nvSpPr>
      <dsp:spPr>
        <a:xfrm>
          <a:off x="834442" y="1396335"/>
          <a:ext cx="3337769" cy="657941"/>
        </a:xfrm>
        <a:prstGeom prst="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62" tIns="167117" rIns="64762" bIns="167117" numCol="1" spcCol="1270" anchor="ctr" anchorCtr="0">
          <a:noAutofit/>
        </a:bodyPr>
        <a:lstStyle/>
        <a:p>
          <a:pPr marL="0" lvl="0" indent="0" algn="l" defTabSz="488950">
            <a:lnSpc>
              <a:spcPct val="90000"/>
            </a:lnSpc>
            <a:spcBef>
              <a:spcPct val="0"/>
            </a:spcBef>
            <a:spcAft>
              <a:spcPct val="35000"/>
            </a:spcAft>
            <a:buNone/>
          </a:pPr>
          <a:r>
            <a:rPr lang="en-US" sz="1100" kern="1200"/>
            <a:t>Convert Build Year values to Integer and replace null values with the median year.</a:t>
          </a:r>
        </a:p>
      </dsp:txBody>
      <dsp:txXfrm>
        <a:off x="834442" y="1396335"/>
        <a:ext cx="3337769" cy="657941"/>
      </dsp:txXfrm>
    </dsp:sp>
    <dsp:sp modelId="{7B460E91-E756-4F20-A6B4-A79DBB865DAA}">
      <dsp:nvSpPr>
        <dsp:cNvPr id="0" name=""/>
        <dsp:cNvSpPr/>
      </dsp:nvSpPr>
      <dsp:spPr>
        <a:xfrm>
          <a:off x="0" y="1396335"/>
          <a:ext cx="834442" cy="657941"/>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4156" tIns="64990" rIns="44156" bIns="64990" numCol="1" spcCol="1270" anchor="ctr" anchorCtr="0">
          <a:noAutofit/>
        </a:bodyPr>
        <a:lstStyle/>
        <a:p>
          <a:pPr marL="0" lvl="0" indent="0" algn="ctr" defTabSz="622300">
            <a:lnSpc>
              <a:spcPct val="90000"/>
            </a:lnSpc>
            <a:spcBef>
              <a:spcPct val="0"/>
            </a:spcBef>
            <a:spcAft>
              <a:spcPct val="35000"/>
            </a:spcAft>
            <a:buNone/>
          </a:pPr>
          <a:r>
            <a:rPr lang="en-US" sz="1400" kern="1200"/>
            <a:t>Convert</a:t>
          </a:r>
        </a:p>
      </dsp:txBody>
      <dsp:txXfrm>
        <a:off x="0" y="1396335"/>
        <a:ext cx="834442" cy="657941"/>
      </dsp:txXfrm>
    </dsp:sp>
    <dsp:sp modelId="{AC61DB07-D782-4D76-B582-310969190440}">
      <dsp:nvSpPr>
        <dsp:cNvPr id="0" name=""/>
        <dsp:cNvSpPr/>
      </dsp:nvSpPr>
      <dsp:spPr>
        <a:xfrm>
          <a:off x="834442" y="2093753"/>
          <a:ext cx="3337769" cy="657941"/>
        </a:xfrm>
        <a:prstGeom prst="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62" tIns="167117" rIns="64762" bIns="167117" numCol="1" spcCol="1270" anchor="ctr" anchorCtr="0">
          <a:noAutofit/>
        </a:bodyPr>
        <a:lstStyle/>
        <a:p>
          <a:pPr marL="0" lvl="0" indent="0" algn="l" defTabSz="488950">
            <a:lnSpc>
              <a:spcPct val="90000"/>
            </a:lnSpc>
            <a:spcBef>
              <a:spcPct val="0"/>
            </a:spcBef>
            <a:spcAft>
              <a:spcPct val="35000"/>
            </a:spcAft>
            <a:buNone/>
          </a:pPr>
          <a:r>
            <a:rPr lang="en-US" sz="1100" kern="1200"/>
            <a:t>Convert Date_Sold to Month and Year.</a:t>
          </a:r>
        </a:p>
      </dsp:txBody>
      <dsp:txXfrm>
        <a:off x="834442" y="2093753"/>
        <a:ext cx="3337769" cy="657941"/>
      </dsp:txXfrm>
    </dsp:sp>
    <dsp:sp modelId="{37E5F249-028F-4E2F-BB1D-34C29EBABB56}">
      <dsp:nvSpPr>
        <dsp:cNvPr id="0" name=""/>
        <dsp:cNvSpPr/>
      </dsp:nvSpPr>
      <dsp:spPr>
        <a:xfrm>
          <a:off x="0" y="2093753"/>
          <a:ext cx="834442" cy="657941"/>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4156" tIns="64990" rIns="44156" bIns="64990" numCol="1" spcCol="1270" anchor="ctr" anchorCtr="0">
          <a:noAutofit/>
        </a:bodyPr>
        <a:lstStyle/>
        <a:p>
          <a:pPr marL="0" lvl="0" indent="0" algn="ctr" defTabSz="622300">
            <a:lnSpc>
              <a:spcPct val="90000"/>
            </a:lnSpc>
            <a:spcBef>
              <a:spcPct val="0"/>
            </a:spcBef>
            <a:spcAft>
              <a:spcPct val="35000"/>
            </a:spcAft>
            <a:buNone/>
          </a:pPr>
          <a:r>
            <a:rPr lang="en-US" sz="1400" kern="1200"/>
            <a:t>Convert</a:t>
          </a:r>
        </a:p>
      </dsp:txBody>
      <dsp:txXfrm>
        <a:off x="0" y="2093753"/>
        <a:ext cx="834442" cy="657941"/>
      </dsp:txXfrm>
    </dsp:sp>
    <dsp:sp modelId="{21647878-099D-4EA5-B42D-BE26B6D6DA3C}">
      <dsp:nvSpPr>
        <dsp:cNvPr id="0" name=""/>
        <dsp:cNvSpPr/>
      </dsp:nvSpPr>
      <dsp:spPr>
        <a:xfrm>
          <a:off x="834442" y="2791171"/>
          <a:ext cx="3337769" cy="657941"/>
        </a:xfrm>
        <a:prstGeom prst="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62" tIns="167117" rIns="64762" bIns="167117" numCol="1" spcCol="1270" anchor="t" anchorCtr="0">
          <a:noAutofit/>
        </a:bodyPr>
        <a:lstStyle/>
        <a:p>
          <a:pPr marL="0" lvl="0" indent="0" algn="l" defTabSz="488950">
            <a:lnSpc>
              <a:spcPct val="90000"/>
            </a:lnSpc>
            <a:spcBef>
              <a:spcPct val="0"/>
            </a:spcBef>
            <a:spcAft>
              <a:spcPct val="35000"/>
            </a:spcAft>
            <a:buNone/>
          </a:pPr>
          <a:r>
            <a:rPr lang="en-US" sz="1100" kern="1200"/>
            <a:t>Remove unwanted columns </a:t>
          </a:r>
        </a:p>
        <a:p>
          <a:pPr marL="57150" lvl="1" indent="-57150" algn="l" defTabSz="400050">
            <a:lnSpc>
              <a:spcPct val="90000"/>
            </a:lnSpc>
            <a:spcBef>
              <a:spcPct val="0"/>
            </a:spcBef>
            <a:spcAft>
              <a:spcPct val="15000"/>
            </a:spcAft>
            <a:buChar char="•"/>
          </a:pPr>
          <a:r>
            <a:rPr lang="en-US" sz="900" kern="1200"/>
            <a:t>( Address, CBD_Dist, Nearest_Stn_Dist, Postcode,  Date_Sold, Latitude, Longitude &amp; Nearest_Sch_Rank)</a:t>
          </a:r>
        </a:p>
      </dsp:txBody>
      <dsp:txXfrm>
        <a:off x="834442" y="2791171"/>
        <a:ext cx="3337769" cy="657941"/>
      </dsp:txXfrm>
    </dsp:sp>
    <dsp:sp modelId="{E0AD9D14-2ADB-4B96-B3C1-CF9AAA36CF7E}">
      <dsp:nvSpPr>
        <dsp:cNvPr id="0" name=""/>
        <dsp:cNvSpPr/>
      </dsp:nvSpPr>
      <dsp:spPr>
        <a:xfrm>
          <a:off x="0" y="2791171"/>
          <a:ext cx="834442" cy="657941"/>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4156" tIns="64990" rIns="44156" bIns="64990" numCol="1" spcCol="1270" anchor="ctr" anchorCtr="0">
          <a:noAutofit/>
        </a:bodyPr>
        <a:lstStyle/>
        <a:p>
          <a:pPr marL="0" lvl="0" indent="0" algn="ctr" defTabSz="622300">
            <a:lnSpc>
              <a:spcPct val="90000"/>
            </a:lnSpc>
            <a:spcBef>
              <a:spcPct val="0"/>
            </a:spcBef>
            <a:spcAft>
              <a:spcPct val="35000"/>
            </a:spcAft>
            <a:buNone/>
          </a:pPr>
          <a:r>
            <a:rPr lang="en-US" sz="1400" kern="1200"/>
            <a:t>Remove</a:t>
          </a:r>
        </a:p>
      </dsp:txBody>
      <dsp:txXfrm>
        <a:off x="0" y="2791171"/>
        <a:ext cx="834442" cy="657941"/>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4FC31-B28D-47B3-AEBC-64ECB8F8BE2D}" type="datetimeFigureOut">
              <a:rPr lang="en-AU" smtClean="0"/>
              <a:t>29/05/2023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1526D7-69B8-44F2-AC87-DA314CEC5021}" type="slidenum">
              <a:rPr lang="en-AU" smtClean="0"/>
              <a:t>‹#›</a:t>
            </a:fld>
            <a:endParaRPr lang="en-AU"/>
          </a:p>
        </p:txBody>
      </p:sp>
    </p:spTree>
    <p:extLst>
      <p:ext uri="{BB962C8B-B14F-4D97-AF65-F5344CB8AC3E}">
        <p14:creationId xmlns:p14="http://schemas.microsoft.com/office/powerpoint/2010/main" val="1611182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 had initially wanted to do a project based around Spotify and Genres (specifically rock and metal music)  I searched online for a suitable dataset but was unable to find one that suited my specific needs. I looked at using a Spotify API but wasn’t fully confident in being able to do that. I briefly considered looking at the ASX but thought to look at Australian Housing market and was lucky enough to come across the Perth House Prices Data set on Kaggle. It gave lots of information and I felt confident in being able to create a project from this.</a:t>
            </a:r>
          </a:p>
        </p:txBody>
      </p:sp>
      <p:sp>
        <p:nvSpPr>
          <p:cNvPr id="4" name="Slide Number Placeholder 3"/>
          <p:cNvSpPr>
            <a:spLocks noGrp="1"/>
          </p:cNvSpPr>
          <p:nvPr>
            <p:ph type="sldNum" sz="quarter" idx="5"/>
          </p:nvPr>
        </p:nvSpPr>
        <p:spPr/>
        <p:txBody>
          <a:bodyPr/>
          <a:lstStyle/>
          <a:p>
            <a:fld id="{6A1526D7-69B8-44F2-AC87-DA314CEC5021}" type="slidenum">
              <a:rPr lang="en-AU" smtClean="0"/>
              <a:t>2</a:t>
            </a:fld>
            <a:endParaRPr lang="en-AU"/>
          </a:p>
        </p:txBody>
      </p:sp>
    </p:spTree>
    <p:extLst>
      <p:ext uri="{BB962C8B-B14F-4D97-AF65-F5344CB8AC3E}">
        <p14:creationId xmlns:p14="http://schemas.microsoft.com/office/powerpoint/2010/main" val="3491548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 had initially planned to remove all the data relating to the </a:t>
            </a:r>
            <a:r>
              <a:rPr lang="en-AU" dirty="0" err="1"/>
              <a:t>Date_Sold</a:t>
            </a:r>
            <a:r>
              <a:rPr lang="en-AU" dirty="0"/>
              <a:t> and </a:t>
            </a:r>
            <a:r>
              <a:rPr lang="en-AU" dirty="0" err="1"/>
              <a:t>Build_Year</a:t>
            </a:r>
            <a:r>
              <a:rPr lang="en-AU" dirty="0"/>
              <a:t> columns but in the end, I decided to keep them in as I thought this may assist my models by giving it extra information and help in the testing process.</a:t>
            </a:r>
          </a:p>
        </p:txBody>
      </p:sp>
      <p:sp>
        <p:nvSpPr>
          <p:cNvPr id="4" name="Slide Number Placeholder 3"/>
          <p:cNvSpPr>
            <a:spLocks noGrp="1"/>
          </p:cNvSpPr>
          <p:nvPr>
            <p:ph type="sldNum" sz="quarter" idx="5"/>
          </p:nvPr>
        </p:nvSpPr>
        <p:spPr/>
        <p:txBody>
          <a:bodyPr/>
          <a:lstStyle/>
          <a:p>
            <a:fld id="{6A1526D7-69B8-44F2-AC87-DA314CEC5021}" type="slidenum">
              <a:rPr lang="en-AU" smtClean="0"/>
              <a:t>4</a:t>
            </a:fld>
            <a:endParaRPr lang="en-AU"/>
          </a:p>
        </p:txBody>
      </p:sp>
    </p:spTree>
    <p:extLst>
      <p:ext uri="{BB962C8B-B14F-4D97-AF65-F5344CB8AC3E}">
        <p14:creationId xmlns:p14="http://schemas.microsoft.com/office/powerpoint/2010/main" val="693132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Looking through the information that has been retained, we can make the following observations.</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 typical Perth house has 2 bathrooms, 3-4 bedrooms, is built after 1975 with a floor area of around 200sqm, a double garage and is close to schools.</a:t>
            </a:r>
          </a:p>
          <a:p>
            <a:endParaRPr lang="en-US" b="0" dirty="0">
              <a:solidFill>
                <a:srgbClr val="CCCCCC"/>
              </a:solidFill>
              <a:effectLst/>
              <a:latin typeface="Consolas" panose="020B0609020204030204" pitchFamily="49" charset="0"/>
            </a:endParaRP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 house is sold around the $500,000 mark and most likely to be sold in the summer months.</a:t>
            </a:r>
          </a:p>
          <a:p>
            <a:endParaRPr lang="en-US" b="0" dirty="0">
              <a:solidFill>
                <a:srgbClr val="6796E6"/>
              </a:solidFill>
              <a:effectLst/>
              <a:latin typeface="Consolas" panose="020B0609020204030204" pitchFamily="49" charset="0"/>
            </a:endParaRP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The last 5 years has shown strong house sales.</a:t>
            </a:r>
          </a:p>
          <a:p>
            <a:endParaRPr lang="en-AU" dirty="0"/>
          </a:p>
        </p:txBody>
      </p:sp>
      <p:sp>
        <p:nvSpPr>
          <p:cNvPr id="4" name="Slide Number Placeholder 3"/>
          <p:cNvSpPr>
            <a:spLocks noGrp="1"/>
          </p:cNvSpPr>
          <p:nvPr>
            <p:ph type="sldNum" sz="quarter" idx="5"/>
          </p:nvPr>
        </p:nvSpPr>
        <p:spPr/>
        <p:txBody>
          <a:bodyPr/>
          <a:lstStyle/>
          <a:p>
            <a:fld id="{6A1526D7-69B8-44F2-AC87-DA314CEC5021}" type="slidenum">
              <a:rPr lang="en-AU" smtClean="0"/>
              <a:t>5</a:t>
            </a:fld>
            <a:endParaRPr lang="en-AU"/>
          </a:p>
        </p:txBody>
      </p:sp>
    </p:spTree>
    <p:extLst>
      <p:ext uri="{BB962C8B-B14F-4D97-AF65-F5344CB8AC3E}">
        <p14:creationId xmlns:p14="http://schemas.microsoft.com/office/powerpoint/2010/main" val="3550175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When it had come time to decide what model to use for the machine learning I looked back through class notes and decided to go with the Logistic Regression model, however this one did not work very well. It was taking up to 20-25 minutes to run and my scores were rock bottom. I did some research and realised I had chosen poorly, and that Linear Regression was the best suited model to the data set that I was using. Once I made these changes the model ran much better and was able to achieve a good result. </a:t>
            </a:r>
          </a:p>
          <a:p>
            <a:endParaRPr lang="en-AU" dirty="0"/>
          </a:p>
          <a:p>
            <a:r>
              <a:rPr lang="en-AU" dirty="0"/>
              <a:t>I wanted to try at running a second model to see if I could achieve a greater score than I had with the Linear Regression?  I once again chose poorly and went with the Decision Tree Classifier. When it came to creating a confusion matrix I continually was given error after error no matter what I tried.  Through discussion with my instructor, it was decided to try an alternate model.</a:t>
            </a:r>
          </a:p>
          <a:p>
            <a:endParaRPr lang="en-AU" dirty="0"/>
          </a:p>
          <a:p>
            <a:r>
              <a:rPr lang="en-AU" dirty="0"/>
              <a:t>This time I decided to work on a Random Forest Classifier model. Initially I was running with high parameters and reduced these to a lower value. When running the predict model I was getting an error and after some investigation it was discovered that I was running a classifier model and not a regression model, so once I made the changes and ran it as a Deep Forest Regressor Model everything worked and I was able to get a result.</a:t>
            </a:r>
          </a:p>
          <a:p>
            <a:endParaRPr lang="en-AU" dirty="0"/>
          </a:p>
          <a:p>
            <a:r>
              <a:rPr lang="en-AU" dirty="0"/>
              <a:t>It was then that I realised that I had also been running my Decision tree model as a classifier and not as a regressor model. </a:t>
            </a:r>
          </a:p>
          <a:p>
            <a:endParaRPr lang="en-AU" dirty="0"/>
          </a:p>
          <a:p>
            <a:r>
              <a:rPr lang="en-AU" dirty="0"/>
              <a:t>So initially I had planned on running two models and ended up running 3.</a:t>
            </a:r>
          </a:p>
          <a:p>
            <a:endParaRPr lang="en-AU" dirty="0"/>
          </a:p>
          <a:p>
            <a:r>
              <a:rPr lang="en-AU" dirty="0"/>
              <a:t>I ran the StandardScaler For both the Decision Tree and Random Forest models to </a:t>
            </a:r>
            <a:r>
              <a:rPr lang="en-US" b="0" i="0" dirty="0">
                <a:solidFill>
                  <a:srgbClr val="D1D5DB"/>
                </a:solidFill>
                <a:effectLst/>
                <a:latin typeface="Söhne"/>
              </a:rPr>
              <a:t>standardize the features within the dataframe to help achieve more consistent scales across different features of the data set.</a:t>
            </a:r>
            <a:endParaRPr lang="en-AU" dirty="0"/>
          </a:p>
        </p:txBody>
      </p:sp>
      <p:sp>
        <p:nvSpPr>
          <p:cNvPr id="4" name="Slide Number Placeholder 3"/>
          <p:cNvSpPr>
            <a:spLocks noGrp="1"/>
          </p:cNvSpPr>
          <p:nvPr>
            <p:ph type="sldNum" sz="quarter" idx="5"/>
          </p:nvPr>
        </p:nvSpPr>
        <p:spPr/>
        <p:txBody>
          <a:bodyPr/>
          <a:lstStyle/>
          <a:p>
            <a:fld id="{6A1526D7-69B8-44F2-AC87-DA314CEC5021}" type="slidenum">
              <a:rPr lang="en-AU" smtClean="0"/>
              <a:t>7</a:t>
            </a:fld>
            <a:endParaRPr lang="en-AU"/>
          </a:p>
        </p:txBody>
      </p:sp>
    </p:spTree>
    <p:extLst>
      <p:ext uri="{BB962C8B-B14F-4D97-AF65-F5344CB8AC3E}">
        <p14:creationId xmlns:p14="http://schemas.microsoft.com/office/powerpoint/2010/main" val="2189194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 we can see the results.</a:t>
            </a:r>
          </a:p>
          <a:p>
            <a:endParaRPr lang="en-AU" dirty="0"/>
          </a:p>
          <a:p>
            <a:r>
              <a:rPr lang="en-US" b="0" i="0" dirty="0">
                <a:solidFill>
                  <a:srgbClr val="D1D5DB"/>
                </a:solidFill>
                <a:effectLst/>
                <a:latin typeface="Söhne"/>
              </a:rPr>
              <a:t>The linear regression model has the highest score/R2 value, which indicates a better fit to the data and better performance in explaining the variability of the target variable. </a:t>
            </a:r>
          </a:p>
          <a:p>
            <a:endParaRPr lang="en-US" b="0" i="0" dirty="0">
              <a:solidFill>
                <a:srgbClr val="D1D5DB"/>
              </a:solidFill>
              <a:effectLst/>
              <a:latin typeface="Söhne"/>
            </a:endParaRPr>
          </a:p>
          <a:p>
            <a:r>
              <a:rPr lang="en-US" b="0" i="0" dirty="0">
                <a:solidFill>
                  <a:srgbClr val="D1D5DB"/>
                </a:solidFill>
                <a:effectLst/>
                <a:latin typeface="Söhne"/>
              </a:rPr>
              <a:t>The linear regression model has the lowest MSE, indicating smaller errors in predicting the target variable compared to the other two models. </a:t>
            </a:r>
          </a:p>
          <a:p>
            <a:endParaRPr lang="en-US" b="0" i="0" dirty="0">
              <a:solidFill>
                <a:srgbClr val="D1D5DB"/>
              </a:solidFill>
              <a:effectLst/>
              <a:latin typeface="Söhne"/>
            </a:endParaRPr>
          </a:p>
          <a:p>
            <a:r>
              <a:rPr lang="en-US" b="0" i="0" dirty="0">
                <a:solidFill>
                  <a:srgbClr val="D1D5DB"/>
                </a:solidFill>
                <a:effectLst/>
                <a:latin typeface="Söhne"/>
              </a:rPr>
              <a:t>Similar to the MSE results, the linear regression model has the lowest RMSE value, indicating smaller average errors in prediction. </a:t>
            </a:r>
          </a:p>
          <a:p>
            <a:endParaRPr lang="en-US" b="0" i="0" dirty="0">
              <a:solidFill>
                <a:srgbClr val="D1D5DB"/>
              </a:solidFill>
              <a:effectLst/>
              <a:latin typeface="Söhne"/>
            </a:endParaRPr>
          </a:p>
          <a:p>
            <a:r>
              <a:rPr lang="en-US" b="0" i="0" dirty="0">
                <a:solidFill>
                  <a:srgbClr val="D1D5DB"/>
                </a:solidFill>
                <a:effectLst/>
                <a:latin typeface="Söhne"/>
              </a:rPr>
              <a:t>The standard deviation value appears to be the same for all three models. </a:t>
            </a:r>
            <a:endParaRPr lang="en-AU" dirty="0"/>
          </a:p>
        </p:txBody>
      </p:sp>
      <p:sp>
        <p:nvSpPr>
          <p:cNvPr id="4" name="Slide Number Placeholder 3"/>
          <p:cNvSpPr>
            <a:spLocks noGrp="1"/>
          </p:cNvSpPr>
          <p:nvPr>
            <p:ph type="sldNum" sz="quarter" idx="5"/>
          </p:nvPr>
        </p:nvSpPr>
        <p:spPr/>
        <p:txBody>
          <a:bodyPr/>
          <a:lstStyle/>
          <a:p>
            <a:fld id="{6A1526D7-69B8-44F2-AC87-DA314CEC5021}" type="slidenum">
              <a:rPr lang="en-AU" smtClean="0"/>
              <a:t>8</a:t>
            </a:fld>
            <a:endParaRPr lang="en-AU"/>
          </a:p>
        </p:txBody>
      </p:sp>
    </p:spTree>
    <p:extLst>
      <p:ext uri="{BB962C8B-B14F-4D97-AF65-F5344CB8AC3E}">
        <p14:creationId xmlns:p14="http://schemas.microsoft.com/office/powerpoint/2010/main" val="2777383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Of the 3 Regression Models used the Linear Regression Model was the best performer with a score of 77.27%.</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While this is an acceptable score some further training would be required in to order to hopefully reach a better result.</a:t>
            </a:r>
            <a:endParaRPr lang="en-US" b="0" dirty="0">
              <a:solidFill>
                <a:srgbClr val="808080"/>
              </a:solidFill>
              <a:effectLst/>
              <a:latin typeface="Consolas" panose="020B0609020204030204" pitchFamily="49" charset="0"/>
            </a:endParaRPr>
          </a:p>
          <a:p>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This could be achieved by taking a deeper look into the original data to ensure that the dataset is clean, free of outliers, and contains sufficient instances for training. Gathering more data, if feasible, can also enhance the model's performance.</a:t>
            </a:r>
          </a:p>
          <a:p>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Also look at experimenting with the parameters of both the Decision Tree Model and the Random Forest Model.</a:t>
            </a:r>
          </a:p>
        </p:txBody>
      </p:sp>
      <p:sp>
        <p:nvSpPr>
          <p:cNvPr id="4" name="Slide Number Placeholder 3"/>
          <p:cNvSpPr>
            <a:spLocks noGrp="1"/>
          </p:cNvSpPr>
          <p:nvPr>
            <p:ph type="sldNum" sz="quarter" idx="5"/>
          </p:nvPr>
        </p:nvSpPr>
        <p:spPr/>
        <p:txBody>
          <a:bodyPr/>
          <a:lstStyle/>
          <a:p>
            <a:fld id="{6A1526D7-69B8-44F2-AC87-DA314CEC5021}" type="slidenum">
              <a:rPr lang="en-AU" smtClean="0"/>
              <a:t>9</a:t>
            </a:fld>
            <a:endParaRPr lang="en-AU"/>
          </a:p>
        </p:txBody>
      </p:sp>
    </p:spTree>
    <p:extLst>
      <p:ext uri="{BB962C8B-B14F-4D97-AF65-F5344CB8AC3E}">
        <p14:creationId xmlns:p14="http://schemas.microsoft.com/office/powerpoint/2010/main" val="3397753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5/29/2023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5/29/2023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56F0283-88F7-4156-A9F2-05A8C088C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532B2B2-6094-43C4-9F8C-62F8CCB6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6AF9B60-112E-CB85-C03C-5DD5369A26BA}"/>
              </a:ext>
            </a:extLst>
          </p:cNvPr>
          <p:cNvSpPr>
            <a:spLocks noGrp="1"/>
          </p:cNvSpPr>
          <p:nvPr>
            <p:ph type="ctrTitle"/>
          </p:nvPr>
        </p:nvSpPr>
        <p:spPr>
          <a:xfrm>
            <a:off x="1452617" y="963699"/>
            <a:ext cx="4960388" cy="2380031"/>
          </a:xfrm>
        </p:spPr>
        <p:txBody>
          <a:bodyPr>
            <a:normAutofit/>
          </a:bodyPr>
          <a:lstStyle/>
          <a:p>
            <a:r>
              <a:rPr lang="en-AU" sz="5400" dirty="0"/>
              <a:t>Exploring perth house prices</a:t>
            </a:r>
          </a:p>
        </p:txBody>
      </p:sp>
      <p:sp>
        <p:nvSpPr>
          <p:cNvPr id="3" name="Subtitle 2">
            <a:extLst>
              <a:ext uri="{FF2B5EF4-FFF2-40B4-BE49-F238E27FC236}">
                <a16:creationId xmlns:a16="http://schemas.microsoft.com/office/drawing/2014/main" id="{72D538D8-3ECF-27EC-DA3E-7C21B1CA9B4B}"/>
              </a:ext>
            </a:extLst>
          </p:cNvPr>
          <p:cNvSpPr>
            <a:spLocks noGrp="1"/>
          </p:cNvSpPr>
          <p:nvPr>
            <p:ph type="subTitle" idx="1"/>
          </p:nvPr>
        </p:nvSpPr>
        <p:spPr>
          <a:xfrm>
            <a:off x="1452617" y="3531204"/>
            <a:ext cx="4960388" cy="1610643"/>
          </a:xfrm>
        </p:spPr>
        <p:txBody>
          <a:bodyPr>
            <a:normAutofit/>
          </a:bodyPr>
          <a:lstStyle/>
          <a:p>
            <a:r>
              <a:rPr lang="en-AU" dirty="0"/>
              <a:t>Predicting Property values</a:t>
            </a:r>
          </a:p>
        </p:txBody>
      </p:sp>
      <p:cxnSp>
        <p:nvCxnSpPr>
          <p:cNvPr id="22" name="Straight Connector 21">
            <a:extLst>
              <a:ext uri="{FF2B5EF4-FFF2-40B4-BE49-F238E27FC236}">
                <a16:creationId xmlns:a16="http://schemas.microsoft.com/office/drawing/2014/main" id="{C67059AD-6209-40DC-A746-1390D850FB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960388"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9875FB44-3446-426C-AA71-B6228AFFD5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99254" y="482171"/>
            <a:ext cx="4652668" cy="5149101"/>
            <a:chOff x="6885125" y="583365"/>
            <a:chExt cx="4652668" cy="5181928"/>
          </a:xfrm>
        </p:grpSpPr>
        <p:sp>
          <p:nvSpPr>
            <p:cNvPr id="25" name="Rectangle 24">
              <a:extLst>
                <a:ext uri="{FF2B5EF4-FFF2-40B4-BE49-F238E27FC236}">
                  <a16:creationId xmlns:a16="http://schemas.microsoft.com/office/drawing/2014/main" id="{CE9FCCDC-43BA-4086-8A5E-83A77A40A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85125" y="583365"/>
              <a:ext cx="4652668"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D4D4223-F2FD-44C5-B8B3-C58FB41853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25358" y="915807"/>
              <a:ext cx="400124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Key in a doorknob">
            <a:extLst>
              <a:ext uri="{FF2B5EF4-FFF2-40B4-BE49-F238E27FC236}">
                <a16:creationId xmlns:a16="http://schemas.microsoft.com/office/drawing/2014/main" id="{F7B951E2-2CE6-D95E-064C-0B221F231C95}"/>
              </a:ext>
            </a:extLst>
          </p:cNvPr>
          <p:cNvPicPr>
            <a:picLocks noChangeAspect="1"/>
          </p:cNvPicPr>
          <p:nvPr/>
        </p:nvPicPr>
        <p:blipFill rotWithShape="1">
          <a:blip r:embed="rId2"/>
          <a:srcRect l="41989"/>
          <a:stretch/>
        </p:blipFill>
        <p:spPr>
          <a:xfrm>
            <a:off x="7555450" y="1116345"/>
            <a:ext cx="3360025" cy="3866172"/>
          </a:xfrm>
          <a:prstGeom prst="rect">
            <a:avLst/>
          </a:prstGeom>
        </p:spPr>
      </p:pic>
      <p:pic>
        <p:nvPicPr>
          <p:cNvPr id="28" name="Picture 27">
            <a:extLst>
              <a:ext uri="{FF2B5EF4-FFF2-40B4-BE49-F238E27FC236}">
                <a16:creationId xmlns:a16="http://schemas.microsoft.com/office/drawing/2014/main" id="{C5A25AE9-BB09-4E49-9702-B01FB2FE27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97B655F3-9B93-4D27-982D-1145D71443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84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p:txBody>
          <a:bodyPr/>
          <a:lstStyle/>
          <a:p>
            <a:r>
              <a:rPr lang="en-US" dirty="0"/>
              <a:t>objective</a:t>
            </a:r>
            <a:endParaRPr lang="en-AU" dirty="0"/>
          </a:p>
        </p:txBody>
      </p:sp>
      <p:sp>
        <p:nvSpPr>
          <p:cNvPr id="3" name="Content Placeholder 2">
            <a:extLst>
              <a:ext uri="{FF2B5EF4-FFF2-40B4-BE49-F238E27FC236}">
                <a16:creationId xmlns:a16="http://schemas.microsoft.com/office/drawing/2014/main" id="{50EB7F42-1D17-E5BF-B407-3152C97FDCF7}"/>
              </a:ext>
            </a:extLst>
          </p:cNvPr>
          <p:cNvSpPr>
            <a:spLocks noGrp="1"/>
          </p:cNvSpPr>
          <p:nvPr>
            <p:ph idx="1"/>
          </p:nvPr>
        </p:nvSpPr>
        <p:spPr/>
        <p:txBody>
          <a:bodyPr/>
          <a:lstStyle/>
          <a:p>
            <a:endParaRPr lang="en-AU" dirty="0"/>
          </a:p>
        </p:txBody>
      </p:sp>
    </p:spTree>
    <p:extLst>
      <p:ext uri="{BB962C8B-B14F-4D97-AF65-F5344CB8AC3E}">
        <p14:creationId xmlns:p14="http://schemas.microsoft.com/office/powerpoint/2010/main" val="2224644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6" name="Picture 45">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8" name="Straight Connector 47">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2" name="Rectangle 51">
            <a:extLst>
              <a:ext uri="{FF2B5EF4-FFF2-40B4-BE49-F238E27FC236}">
                <a16:creationId xmlns:a16="http://schemas.microsoft.com/office/drawing/2014/main" id="{BD89ECFB-8421-4BB8-A23D-8B8D151F8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4911EB7-93CE-44FF-973F-B25ECF5DF5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a:xfrm>
            <a:off x="485695" y="1474969"/>
            <a:ext cx="3026558" cy="1868760"/>
          </a:xfrm>
        </p:spPr>
        <p:txBody>
          <a:bodyPr vert="horz" lIns="91440" tIns="45720" rIns="91440" bIns="0" rtlCol="0" anchor="b">
            <a:normAutofit/>
          </a:bodyPr>
          <a:lstStyle/>
          <a:p>
            <a:r>
              <a:rPr lang="en-US" sz="2800" dirty="0"/>
              <a:t>TABLEAU VISUALISATIONS</a:t>
            </a:r>
          </a:p>
        </p:txBody>
      </p:sp>
      <p:cxnSp>
        <p:nvCxnSpPr>
          <p:cNvPr id="56" name="Straight Connector 55">
            <a:extLst>
              <a:ext uri="{FF2B5EF4-FFF2-40B4-BE49-F238E27FC236}">
                <a16:creationId xmlns:a16="http://schemas.microsoft.com/office/drawing/2014/main" id="{72870A17-34CA-4FF4-8777-CE7D7B986B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009" y="3526496"/>
            <a:ext cx="3023617"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58" name="Group 57">
            <a:extLst>
              <a:ext uri="{FF2B5EF4-FFF2-40B4-BE49-F238E27FC236}">
                <a16:creationId xmlns:a16="http://schemas.microsoft.com/office/drawing/2014/main" id="{34B79B4F-74AA-4B58-BBD2-2C3804928D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90638" y="482171"/>
            <a:ext cx="7560115" cy="5149101"/>
            <a:chOff x="7463258" y="583365"/>
            <a:chExt cx="7560115" cy="5181928"/>
          </a:xfrm>
        </p:grpSpPr>
        <p:sp>
          <p:nvSpPr>
            <p:cNvPr id="59" name="Rectangle 58">
              <a:extLst>
                <a:ext uri="{FF2B5EF4-FFF2-40B4-BE49-F238E27FC236}">
                  <a16:creationId xmlns:a16="http://schemas.microsoft.com/office/drawing/2014/main" id="{FE994EF0-F368-43B3-9BF0-442E33BC3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9B478E81-F333-452C-B354-06E13FB0B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2" name="Rectangle 61">
            <a:extLst>
              <a:ext uri="{FF2B5EF4-FFF2-40B4-BE49-F238E27FC236}">
                <a16:creationId xmlns:a16="http://schemas.microsoft.com/office/drawing/2014/main" id="{4E4C1088-922B-4744-BB37-5D47AEA43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130" y="977099"/>
            <a:ext cx="6597725" cy="41362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picture containing map, text, atlas, diagram&#10;&#10;Description automatically generated">
            <a:extLst>
              <a:ext uri="{FF2B5EF4-FFF2-40B4-BE49-F238E27FC236}">
                <a16:creationId xmlns:a16="http://schemas.microsoft.com/office/drawing/2014/main" id="{B4030834-DB2E-39E6-8F9B-D0E84BDCDDB4}"/>
              </a:ext>
            </a:extLst>
          </p:cNvPr>
          <p:cNvPicPr>
            <a:picLocks noGrp="1" noChangeAspect="1"/>
          </p:cNvPicPr>
          <p:nvPr>
            <p:ph idx="1"/>
          </p:nvPr>
        </p:nvPicPr>
        <p:blipFill>
          <a:blip r:embed="rId3"/>
          <a:stretch>
            <a:fillRect/>
          </a:stretch>
        </p:blipFill>
        <p:spPr>
          <a:xfrm>
            <a:off x="4631115" y="1285975"/>
            <a:ext cx="3059596" cy="3526912"/>
          </a:xfrm>
          <a:prstGeom prst="rect">
            <a:avLst/>
          </a:prstGeom>
        </p:spPr>
      </p:pic>
      <p:pic>
        <p:nvPicPr>
          <p:cNvPr id="5" name="Content Placeholder 4" descr="A picture containing map, text, atlas&#10;&#10;Description automatically generated">
            <a:extLst>
              <a:ext uri="{FF2B5EF4-FFF2-40B4-BE49-F238E27FC236}">
                <a16:creationId xmlns:a16="http://schemas.microsoft.com/office/drawing/2014/main" id="{82C3D3A2-A5B8-6DB2-0F38-1AED039B67CF}"/>
              </a:ext>
            </a:extLst>
          </p:cNvPr>
          <p:cNvPicPr>
            <a:picLocks noChangeAspect="1"/>
          </p:cNvPicPr>
          <p:nvPr/>
        </p:nvPicPr>
        <p:blipFill rotWithShape="1">
          <a:blip r:embed="rId4"/>
          <a:srcRect l="19075" r="20832" b="-1"/>
          <a:stretch/>
        </p:blipFill>
        <p:spPr>
          <a:xfrm>
            <a:off x="7980044" y="1116345"/>
            <a:ext cx="2799128" cy="3866172"/>
          </a:xfrm>
          <a:prstGeom prst="rect">
            <a:avLst/>
          </a:prstGeom>
        </p:spPr>
      </p:pic>
      <p:pic>
        <p:nvPicPr>
          <p:cNvPr id="64" name="Picture 63">
            <a:extLst>
              <a:ext uri="{FF2B5EF4-FFF2-40B4-BE49-F238E27FC236}">
                <a16:creationId xmlns:a16="http://schemas.microsoft.com/office/drawing/2014/main" id="{15621CD7-6951-4B76-949B-6D851A2BE4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6" name="Straight Connector 65">
            <a:extLst>
              <a:ext uri="{FF2B5EF4-FFF2-40B4-BE49-F238E27FC236}">
                <a16:creationId xmlns:a16="http://schemas.microsoft.com/office/drawing/2014/main" id="{7AD09E24-F963-4867-8AA6-3D2F8D3C8A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1D39142-AABF-65F5-88C4-196C94CBE587}"/>
              </a:ext>
            </a:extLst>
          </p:cNvPr>
          <p:cNvSpPr txBox="1"/>
          <p:nvPr/>
        </p:nvSpPr>
        <p:spPr>
          <a:xfrm>
            <a:off x="484009" y="3935895"/>
            <a:ext cx="3023617" cy="1200329"/>
          </a:xfrm>
          <a:prstGeom prst="rect">
            <a:avLst/>
          </a:prstGeom>
          <a:noFill/>
        </p:spPr>
        <p:txBody>
          <a:bodyPr wrap="square" rtlCol="0">
            <a:spAutoFit/>
          </a:bodyPr>
          <a:lstStyle/>
          <a:p>
            <a:r>
              <a:rPr lang="en-AU" dirty="0"/>
              <a:t>Coastal Suburbs and those along the Swan River show higher average Sale Prices than the rest of the Perth Area</a:t>
            </a:r>
          </a:p>
        </p:txBody>
      </p:sp>
    </p:spTree>
    <p:extLst>
      <p:ext uri="{BB962C8B-B14F-4D97-AF65-F5344CB8AC3E}">
        <p14:creationId xmlns:p14="http://schemas.microsoft.com/office/powerpoint/2010/main" val="1306015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p:txBody>
          <a:bodyPr/>
          <a:lstStyle/>
          <a:p>
            <a:r>
              <a:rPr lang="en-US" dirty="0"/>
              <a:t>Tableau </a:t>
            </a:r>
            <a:r>
              <a:rPr lang="en-US" dirty="0" err="1"/>
              <a:t>visualisations</a:t>
            </a:r>
            <a:endParaRPr lang="en-AU" dirty="0"/>
          </a:p>
        </p:txBody>
      </p:sp>
      <p:pic>
        <p:nvPicPr>
          <p:cNvPr id="5" name="Content Placeholder 4" descr="A picture containing text, map, screenshot, diagram&#10;&#10;Description automatically generated">
            <a:extLst>
              <a:ext uri="{FF2B5EF4-FFF2-40B4-BE49-F238E27FC236}">
                <a16:creationId xmlns:a16="http://schemas.microsoft.com/office/drawing/2014/main" id="{13410E48-1E5C-1E49-5274-732DBFA07253}"/>
              </a:ext>
            </a:extLst>
          </p:cNvPr>
          <p:cNvPicPr>
            <a:picLocks noGrp="1" noChangeAspect="1"/>
          </p:cNvPicPr>
          <p:nvPr>
            <p:ph idx="1"/>
          </p:nvPr>
        </p:nvPicPr>
        <p:blipFill>
          <a:blip r:embed="rId2"/>
          <a:stretch>
            <a:fillRect/>
          </a:stretch>
        </p:blipFill>
        <p:spPr>
          <a:xfrm>
            <a:off x="1331377" y="208897"/>
            <a:ext cx="9409044" cy="5675799"/>
          </a:xfrm>
        </p:spPr>
      </p:pic>
    </p:spTree>
    <p:extLst>
      <p:ext uri="{BB962C8B-B14F-4D97-AF65-F5344CB8AC3E}">
        <p14:creationId xmlns:p14="http://schemas.microsoft.com/office/powerpoint/2010/main" val="146719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7" name="Picture 9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9" name="Straight Connector 9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3" name="Rectangle 102">
            <a:extLst>
              <a:ext uri="{FF2B5EF4-FFF2-40B4-BE49-F238E27FC236}">
                <a16:creationId xmlns:a16="http://schemas.microsoft.com/office/drawing/2014/main" id="{56412368-7E6B-4064-B6FA-72DF6DA0C2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014FE20-9BCC-4219-A8AD-B1C110BD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a:xfrm>
            <a:off x="1452617" y="976508"/>
            <a:ext cx="5525305" cy="2367221"/>
          </a:xfrm>
        </p:spPr>
        <p:txBody>
          <a:bodyPr vert="horz" lIns="91440" tIns="45720" rIns="91440" bIns="0" rtlCol="0" anchor="b">
            <a:normAutofit/>
          </a:bodyPr>
          <a:lstStyle/>
          <a:p>
            <a:r>
              <a:rPr lang="en-US" sz="5400"/>
              <a:t>Why choose this topic?</a:t>
            </a:r>
          </a:p>
        </p:txBody>
      </p:sp>
      <p:cxnSp>
        <p:nvCxnSpPr>
          <p:cNvPr id="107" name="Straight Connector 106">
            <a:extLst>
              <a:ext uri="{FF2B5EF4-FFF2-40B4-BE49-F238E27FC236}">
                <a16:creationId xmlns:a16="http://schemas.microsoft.com/office/drawing/2014/main" id="{A661C966-C6C8-4667-903D-E68521C35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8" y="3528543"/>
            <a:ext cx="55361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09" name="Group 108">
            <a:extLst>
              <a:ext uri="{FF2B5EF4-FFF2-40B4-BE49-F238E27FC236}">
                <a16:creationId xmlns:a16="http://schemas.microsoft.com/office/drawing/2014/main" id="{36439133-030D-427C-AADE-2B48B19917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77388" y="482171"/>
            <a:chExt cx="4074533" cy="5149101"/>
          </a:xfrm>
        </p:grpSpPr>
        <p:sp>
          <p:nvSpPr>
            <p:cNvPr id="110" name="Rectangle 109">
              <a:extLst>
                <a:ext uri="{FF2B5EF4-FFF2-40B4-BE49-F238E27FC236}">
                  <a16:creationId xmlns:a16="http://schemas.microsoft.com/office/drawing/2014/main" id="{2C11378B-6628-411A-9A79-CF10232D7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08E6BF6A-26B8-45E6-887E-FE78A7984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3" name="Rectangle 112">
            <a:extLst>
              <a:ext uri="{FF2B5EF4-FFF2-40B4-BE49-F238E27FC236}">
                <a16:creationId xmlns:a16="http://schemas.microsoft.com/office/drawing/2014/main" id="{82388B0B-738B-4313-8674-79D97E74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1624" y="977965"/>
            <a:ext cx="3119444"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Description automatically generated">
            <a:extLst>
              <a:ext uri="{FF2B5EF4-FFF2-40B4-BE49-F238E27FC236}">
                <a16:creationId xmlns:a16="http://schemas.microsoft.com/office/drawing/2014/main" id="{71F60AE9-350E-F4B8-0FAD-42463C841BC2}"/>
              </a:ext>
            </a:extLst>
          </p:cNvPr>
          <p:cNvPicPr>
            <a:picLocks noChangeAspect="1"/>
          </p:cNvPicPr>
          <p:nvPr/>
        </p:nvPicPr>
        <p:blipFill>
          <a:blip r:embed="rId4"/>
          <a:stretch>
            <a:fillRect/>
          </a:stretch>
        </p:blipFill>
        <p:spPr>
          <a:xfrm>
            <a:off x="8218508" y="1116345"/>
            <a:ext cx="2594833" cy="3866172"/>
          </a:xfrm>
          <a:prstGeom prst="rect">
            <a:avLst/>
          </a:prstGeom>
        </p:spPr>
      </p:pic>
      <p:pic>
        <p:nvPicPr>
          <p:cNvPr id="124" name="Picture 114">
            <a:extLst>
              <a:ext uri="{FF2B5EF4-FFF2-40B4-BE49-F238E27FC236}">
                <a16:creationId xmlns:a16="http://schemas.microsoft.com/office/drawing/2014/main" id="{6DF84359-5DD6-461B-9519-90AA2F46C1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5" name="Straight Connector 116">
            <a:extLst>
              <a:ext uri="{FF2B5EF4-FFF2-40B4-BE49-F238E27FC236}">
                <a16:creationId xmlns:a16="http://schemas.microsoft.com/office/drawing/2014/main" id="{E90BC892-CE86-41EE-8A3B-2178D5170C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2062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a:xfrm>
            <a:off x="860612" y="1138228"/>
            <a:ext cx="3793685" cy="3858767"/>
          </a:xfrm>
        </p:spPr>
        <p:txBody>
          <a:bodyPr anchor="ctr">
            <a:normAutofit/>
          </a:bodyPr>
          <a:lstStyle/>
          <a:p>
            <a:r>
              <a:rPr lang="en-US" sz="3600"/>
              <a:t>objective</a:t>
            </a:r>
            <a:endParaRPr lang="en-AU" sz="3600"/>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0EB7F42-1D17-E5BF-B407-3152C97FDCF7}"/>
              </a:ext>
            </a:extLst>
          </p:cNvPr>
          <p:cNvSpPr>
            <a:spLocks noGrp="1"/>
          </p:cNvSpPr>
          <p:nvPr>
            <p:ph idx="1"/>
          </p:nvPr>
        </p:nvSpPr>
        <p:spPr>
          <a:xfrm>
            <a:off x="5584483" y="1138228"/>
            <a:ext cx="5440680" cy="3858768"/>
          </a:xfrm>
        </p:spPr>
        <p:txBody>
          <a:bodyPr anchor="ctr">
            <a:normAutofit/>
          </a:bodyPr>
          <a:lstStyle/>
          <a:p>
            <a:r>
              <a:rPr lang="en-US" dirty="0">
                <a:solidFill>
                  <a:srgbClr val="000000"/>
                </a:solidFill>
                <a:latin typeface="Söhne"/>
              </a:rPr>
              <a:t>Clean, </a:t>
            </a:r>
            <a:r>
              <a:rPr lang="en-US" b="0" i="0" dirty="0">
                <a:solidFill>
                  <a:srgbClr val="000000"/>
                </a:solidFill>
                <a:effectLst/>
                <a:latin typeface="Söhne"/>
              </a:rPr>
              <a:t>preprocess and run exploratory analysis on Perth House Prices data.</a:t>
            </a:r>
          </a:p>
          <a:p>
            <a:r>
              <a:rPr lang="en-US" b="0" i="0" dirty="0">
                <a:solidFill>
                  <a:srgbClr val="000000"/>
                </a:solidFill>
                <a:effectLst/>
                <a:latin typeface="Söhne"/>
              </a:rPr>
              <a:t>Apply Machine Learning algorithms &amp; build a predictive model to estimate sale prices.</a:t>
            </a:r>
          </a:p>
          <a:p>
            <a:r>
              <a:rPr lang="en-US" b="0" i="0" dirty="0">
                <a:solidFill>
                  <a:srgbClr val="000000"/>
                </a:solidFill>
                <a:effectLst/>
                <a:latin typeface="Söhne"/>
              </a:rPr>
              <a:t>Visualize the Perth House Prices data using Tableau.</a:t>
            </a:r>
            <a:endParaRPr lang="en-AU" dirty="0">
              <a:solidFill>
                <a:srgbClr val="000000"/>
              </a:solidFill>
            </a:endParaRP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218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0" name="Rectangle 2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1" name="Picture 2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2" name="Straight Connector 2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27">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4" name="Rectangle 2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3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sz="3000"/>
              <a:t>Data cleaning and preprocessing</a:t>
            </a:r>
          </a:p>
        </p:txBody>
      </p:sp>
      <p:sp>
        <p:nvSpPr>
          <p:cNvPr id="46" name="Rectangle 3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7" name="Picture 16" descr="A screenshot of a computer&#10;&#10;Description automatically generated">
            <a:extLst>
              <a:ext uri="{FF2B5EF4-FFF2-40B4-BE49-F238E27FC236}">
                <a16:creationId xmlns:a16="http://schemas.microsoft.com/office/drawing/2014/main" id="{C7B32752-5D2E-FB7A-4E2F-9A8F29D31FD5}"/>
              </a:ext>
            </a:extLst>
          </p:cNvPr>
          <p:cNvPicPr>
            <a:picLocks noChangeAspect="1"/>
          </p:cNvPicPr>
          <p:nvPr/>
        </p:nvPicPr>
        <p:blipFill>
          <a:blip r:embed="rId4"/>
          <a:stretch>
            <a:fillRect/>
          </a:stretch>
        </p:blipFill>
        <p:spPr>
          <a:xfrm>
            <a:off x="6454769" y="805583"/>
            <a:ext cx="4239726" cy="4660762"/>
          </a:xfrm>
          <a:prstGeom prst="rect">
            <a:avLst/>
          </a:prstGeom>
        </p:spPr>
      </p:pic>
      <p:pic>
        <p:nvPicPr>
          <p:cNvPr id="47" name="Picture 3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8" name="Straight Connector 3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8DD199ED-D6EE-9717-3D31-C9CEE923FF60}"/>
              </a:ext>
            </a:extLst>
          </p:cNvPr>
          <p:cNvGraphicFramePr>
            <a:graphicFrameLocks noGrp="1"/>
          </p:cNvGraphicFramePr>
          <p:nvPr>
            <p:ph idx="1"/>
            <p:extLst>
              <p:ext uri="{D42A27DB-BD31-4B8C-83A1-F6EECF244321}">
                <p14:modId xmlns:p14="http://schemas.microsoft.com/office/powerpoint/2010/main" val="4019651323"/>
              </p:ext>
            </p:extLst>
          </p:nvPr>
        </p:nvGraphicFramePr>
        <p:xfrm>
          <a:off x="1451581" y="2015732"/>
          <a:ext cx="4172212" cy="34506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96124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4" name="Picture 63">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6" name="Straight Connector 65">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0" name="Rectangle 69">
            <a:extLst>
              <a:ext uri="{FF2B5EF4-FFF2-40B4-BE49-F238E27FC236}">
                <a16:creationId xmlns:a16="http://schemas.microsoft.com/office/drawing/2014/main" id="{593D0D1F-C0CE-416A-883C-BF1E03F63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94BB6862-3393-46CC-9A80-E400B3206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a:xfrm>
            <a:off x="661251" y="1474970"/>
            <a:ext cx="2821967" cy="3144914"/>
          </a:xfrm>
        </p:spPr>
        <p:txBody>
          <a:bodyPr vert="horz" lIns="91440" tIns="45720" rIns="91440" bIns="45720" rtlCol="0" anchor="ctr">
            <a:normAutofit/>
          </a:bodyPr>
          <a:lstStyle/>
          <a:p>
            <a:r>
              <a:rPr lang="en-US"/>
              <a:t>Clean data histograms</a:t>
            </a:r>
          </a:p>
        </p:txBody>
      </p:sp>
      <p:grpSp>
        <p:nvGrpSpPr>
          <p:cNvPr id="74" name="Group 73">
            <a:extLst>
              <a:ext uri="{FF2B5EF4-FFF2-40B4-BE49-F238E27FC236}">
                <a16:creationId xmlns:a16="http://schemas.microsoft.com/office/drawing/2014/main" id="{ECD36A4A-123D-46E3-8A64-13B8B3F019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8" y="482170"/>
            <a:ext cx="7560115" cy="5149101"/>
            <a:chOff x="7463258" y="583365"/>
            <a:chExt cx="7560115" cy="5181928"/>
          </a:xfrm>
        </p:grpSpPr>
        <p:sp>
          <p:nvSpPr>
            <p:cNvPr id="75" name="Rectangle 74">
              <a:extLst>
                <a:ext uri="{FF2B5EF4-FFF2-40B4-BE49-F238E27FC236}">
                  <a16:creationId xmlns:a16="http://schemas.microsoft.com/office/drawing/2014/main" id="{612E2361-DAF1-4420-BBBD-218F4138E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D6F994B-14BC-49BA-B34D-17DF3069A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descr="A picture containing text, diagram, plan, schematic&#10;&#10;Description automatically generated">
            <a:extLst>
              <a:ext uri="{FF2B5EF4-FFF2-40B4-BE49-F238E27FC236}">
                <a16:creationId xmlns:a16="http://schemas.microsoft.com/office/drawing/2014/main" id="{8560A846-8C81-D729-C179-99B0E137F301}"/>
              </a:ext>
            </a:extLst>
          </p:cNvPr>
          <p:cNvPicPr>
            <a:picLocks noChangeAspect="1"/>
          </p:cNvPicPr>
          <p:nvPr/>
        </p:nvPicPr>
        <p:blipFill>
          <a:blip r:embed="rId4"/>
          <a:stretch>
            <a:fillRect/>
          </a:stretch>
        </p:blipFill>
        <p:spPr>
          <a:xfrm>
            <a:off x="4978400" y="907728"/>
            <a:ext cx="5502505" cy="4236928"/>
          </a:xfrm>
          <a:prstGeom prst="rect">
            <a:avLst/>
          </a:prstGeom>
        </p:spPr>
      </p:pic>
      <p:pic>
        <p:nvPicPr>
          <p:cNvPr id="78" name="Picture 77">
            <a:extLst>
              <a:ext uri="{FF2B5EF4-FFF2-40B4-BE49-F238E27FC236}">
                <a16:creationId xmlns:a16="http://schemas.microsoft.com/office/drawing/2014/main" id="{55EC7096-D0A6-471D-AE28-B68D70388E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0" name="Straight Connector 79">
            <a:extLst>
              <a:ext uri="{FF2B5EF4-FFF2-40B4-BE49-F238E27FC236}">
                <a16:creationId xmlns:a16="http://schemas.microsoft.com/office/drawing/2014/main" id="{2E98EB88-99B6-483D-B203-0D5D631005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835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11">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a:xfrm>
            <a:off x="1451580" y="804520"/>
            <a:ext cx="3530157" cy="1049235"/>
          </a:xfrm>
        </p:spPr>
        <p:txBody>
          <a:bodyPr>
            <a:normAutofit/>
          </a:bodyPr>
          <a:lstStyle/>
          <a:p>
            <a:r>
              <a:rPr lang="en-US" sz="2500"/>
              <a:t>Final STEP of the preprocessing stage</a:t>
            </a:r>
            <a:endParaRPr lang="en-AU" sz="2500"/>
          </a:p>
        </p:txBody>
      </p:sp>
      <p:sp>
        <p:nvSpPr>
          <p:cNvPr id="25" name="Rectangle 13">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50EB7F42-1D17-E5BF-B407-3152C97FDCF7}"/>
              </a:ext>
            </a:extLst>
          </p:cNvPr>
          <p:cNvSpPr>
            <a:spLocks noGrp="1"/>
          </p:cNvSpPr>
          <p:nvPr>
            <p:ph idx="1"/>
          </p:nvPr>
        </p:nvSpPr>
        <p:spPr>
          <a:xfrm>
            <a:off x="1451581" y="2015732"/>
            <a:ext cx="3526523" cy="3450613"/>
          </a:xfrm>
        </p:spPr>
        <p:txBody>
          <a:bodyPr>
            <a:normAutofit/>
          </a:bodyPr>
          <a:lstStyle/>
          <a:p>
            <a:r>
              <a:rPr lang="en-US" dirty="0"/>
              <a:t>One-hot encoded the Suburb, Nearest_stn and Nearest_sch columns</a:t>
            </a:r>
          </a:p>
          <a:p>
            <a:endParaRPr lang="en-AU" dirty="0"/>
          </a:p>
        </p:txBody>
      </p:sp>
      <p:grpSp>
        <p:nvGrpSpPr>
          <p:cNvPr id="26" name="Group 15">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7" name="Rectangle 16">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17">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mputer code on a black background&#10;&#10;Description automatically generated with low confidence">
            <a:extLst>
              <a:ext uri="{FF2B5EF4-FFF2-40B4-BE49-F238E27FC236}">
                <a16:creationId xmlns:a16="http://schemas.microsoft.com/office/drawing/2014/main" id="{B90846A9-AC50-51D5-82DD-F0F74E22C5DC}"/>
              </a:ext>
            </a:extLst>
          </p:cNvPr>
          <p:cNvPicPr>
            <a:picLocks noChangeAspect="1"/>
          </p:cNvPicPr>
          <p:nvPr/>
        </p:nvPicPr>
        <p:blipFill>
          <a:blip r:embed="rId2"/>
          <a:stretch>
            <a:fillRect/>
          </a:stretch>
        </p:blipFill>
        <p:spPr>
          <a:xfrm>
            <a:off x="6093926" y="2513034"/>
            <a:ext cx="4821551" cy="1072794"/>
          </a:xfrm>
          <a:prstGeom prst="rect">
            <a:avLst/>
          </a:prstGeom>
        </p:spPr>
      </p:pic>
      <p:pic>
        <p:nvPicPr>
          <p:cNvPr id="22" name="Picture 21">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008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a:xfrm>
            <a:off x="1451579" y="804519"/>
            <a:ext cx="9603275" cy="1049235"/>
          </a:xfrm>
        </p:spPr>
        <p:txBody>
          <a:bodyPr>
            <a:normAutofit/>
          </a:bodyPr>
          <a:lstStyle/>
          <a:p>
            <a:r>
              <a:rPr lang="en-US" dirty="0"/>
              <a:t>Create machine learning models</a:t>
            </a:r>
            <a:endParaRPr lang="en-AU" dirty="0"/>
          </a:p>
        </p:txBody>
      </p:sp>
      <p:sp>
        <p:nvSpPr>
          <p:cNvPr id="3" name="Content Placeholder 2">
            <a:extLst>
              <a:ext uri="{FF2B5EF4-FFF2-40B4-BE49-F238E27FC236}">
                <a16:creationId xmlns:a16="http://schemas.microsoft.com/office/drawing/2014/main" id="{50EB7F42-1D17-E5BF-B407-3152C97FDCF7}"/>
              </a:ext>
            </a:extLst>
          </p:cNvPr>
          <p:cNvSpPr>
            <a:spLocks noGrp="1"/>
          </p:cNvSpPr>
          <p:nvPr>
            <p:ph idx="1"/>
          </p:nvPr>
        </p:nvSpPr>
        <p:spPr>
          <a:xfrm>
            <a:off x="1451580" y="2015734"/>
            <a:ext cx="4533583" cy="3450613"/>
          </a:xfrm>
        </p:spPr>
        <p:txBody>
          <a:bodyPr>
            <a:normAutofit/>
          </a:bodyPr>
          <a:lstStyle/>
          <a:p>
            <a:r>
              <a:rPr lang="en-US" dirty="0"/>
              <a:t>Model 1 – Linear Regression Model</a:t>
            </a:r>
          </a:p>
          <a:p>
            <a:r>
              <a:rPr lang="en-US" dirty="0"/>
              <a:t>Model 2 – Decision Tree Regression Model</a:t>
            </a:r>
          </a:p>
          <a:p>
            <a:r>
              <a:rPr lang="en-US" dirty="0"/>
              <a:t>Model 3 – Random Forest Regression Model</a:t>
            </a:r>
          </a:p>
          <a:p>
            <a:endParaRPr lang="en-AU" dirty="0"/>
          </a:p>
        </p:txBody>
      </p:sp>
      <p:pic>
        <p:nvPicPr>
          <p:cNvPr id="11" name="Picture 10" descr="A picture containing text, screenshot, font&#10;&#10;Description automatically generated">
            <a:extLst>
              <a:ext uri="{FF2B5EF4-FFF2-40B4-BE49-F238E27FC236}">
                <a16:creationId xmlns:a16="http://schemas.microsoft.com/office/drawing/2014/main" id="{CE9F130D-CD3D-96D4-D502-C0255A70F625}"/>
              </a:ext>
            </a:extLst>
          </p:cNvPr>
          <p:cNvPicPr>
            <a:picLocks noChangeAspect="1"/>
          </p:cNvPicPr>
          <p:nvPr/>
        </p:nvPicPr>
        <p:blipFill>
          <a:blip r:embed="rId3"/>
          <a:stretch>
            <a:fillRect/>
          </a:stretch>
        </p:blipFill>
        <p:spPr>
          <a:xfrm>
            <a:off x="6128968" y="3039033"/>
            <a:ext cx="2391342" cy="960668"/>
          </a:xfrm>
          <a:prstGeom prst="rect">
            <a:avLst/>
          </a:prstGeom>
        </p:spPr>
      </p:pic>
      <p:pic>
        <p:nvPicPr>
          <p:cNvPr id="15" name="Picture 14" descr="A picture containing text, screenshot, font&#10;&#10;Description automatically generated">
            <a:extLst>
              <a:ext uri="{FF2B5EF4-FFF2-40B4-BE49-F238E27FC236}">
                <a16:creationId xmlns:a16="http://schemas.microsoft.com/office/drawing/2014/main" id="{6856DD1E-16F9-1D2C-AD7A-8598B571A40E}"/>
              </a:ext>
            </a:extLst>
          </p:cNvPr>
          <p:cNvPicPr>
            <a:picLocks noChangeAspect="1"/>
          </p:cNvPicPr>
          <p:nvPr/>
        </p:nvPicPr>
        <p:blipFill>
          <a:blip r:embed="rId4"/>
          <a:stretch>
            <a:fillRect/>
          </a:stretch>
        </p:blipFill>
        <p:spPr>
          <a:xfrm>
            <a:off x="8664115" y="2197962"/>
            <a:ext cx="2390738" cy="681360"/>
          </a:xfrm>
          <a:prstGeom prst="rect">
            <a:avLst/>
          </a:prstGeom>
        </p:spPr>
      </p:pic>
      <p:pic>
        <p:nvPicPr>
          <p:cNvPr id="13" name="Picture 12" descr="A picture containing text, screenshot, font&#10;&#10;Description automatically generated">
            <a:extLst>
              <a:ext uri="{FF2B5EF4-FFF2-40B4-BE49-F238E27FC236}">
                <a16:creationId xmlns:a16="http://schemas.microsoft.com/office/drawing/2014/main" id="{7A4ED7D5-8E96-63C9-6B5D-69379AFE831B}"/>
              </a:ext>
            </a:extLst>
          </p:cNvPr>
          <p:cNvPicPr>
            <a:picLocks noChangeAspect="1"/>
          </p:cNvPicPr>
          <p:nvPr/>
        </p:nvPicPr>
        <p:blipFill>
          <a:blip r:embed="rId5"/>
          <a:stretch>
            <a:fillRect/>
          </a:stretch>
        </p:blipFill>
        <p:spPr>
          <a:xfrm>
            <a:off x="8664115" y="4319358"/>
            <a:ext cx="2390738" cy="650962"/>
          </a:xfrm>
          <a:prstGeom prst="rect">
            <a:avLst/>
          </a:prstGeom>
        </p:spPr>
      </p:pic>
    </p:spTree>
    <p:extLst>
      <p:ext uri="{BB962C8B-B14F-4D97-AF65-F5344CB8AC3E}">
        <p14:creationId xmlns:p14="http://schemas.microsoft.com/office/powerpoint/2010/main" val="869424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C94AD-2671-A35F-EC78-07F59855BADE}"/>
              </a:ext>
            </a:extLst>
          </p:cNvPr>
          <p:cNvSpPr>
            <a:spLocks noGrp="1"/>
          </p:cNvSpPr>
          <p:nvPr>
            <p:ph type="title"/>
          </p:nvPr>
        </p:nvSpPr>
        <p:spPr/>
        <p:txBody>
          <a:bodyPr/>
          <a:lstStyle/>
          <a:p>
            <a:r>
              <a:rPr lang="en-AU" dirty="0"/>
              <a:t>Model results</a:t>
            </a:r>
          </a:p>
        </p:txBody>
      </p:sp>
      <p:sp>
        <p:nvSpPr>
          <p:cNvPr id="7" name="Text Placeholder 2">
            <a:extLst>
              <a:ext uri="{FF2B5EF4-FFF2-40B4-BE49-F238E27FC236}">
                <a16:creationId xmlns:a16="http://schemas.microsoft.com/office/drawing/2014/main" id="{AA2EB0E1-4C7D-B20A-C028-977669E112AF}"/>
              </a:ext>
            </a:extLst>
          </p:cNvPr>
          <p:cNvSpPr txBox="1">
            <a:spLocks/>
          </p:cNvSpPr>
          <p:nvPr/>
        </p:nvSpPr>
        <p:spPr>
          <a:xfrm>
            <a:off x="1447191" y="2014820"/>
            <a:ext cx="2867608" cy="801943"/>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Clr>
                <a:schemeClr val="accent1"/>
              </a:buClr>
              <a:buSzPct val="100000"/>
              <a:buFont typeface="Arial" panose="020B0604020202020204" pitchFamily="34" charset="0"/>
              <a:buNone/>
              <a:defRPr sz="2200" b="0" kern="1200" cap="all" baseline="0">
                <a:solidFill>
                  <a:schemeClr val="accent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2000" b="1" kern="1200" cap="none"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b="1" kern="120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cap="none"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baseline="0">
                <a:solidFill>
                  <a:schemeClr val="tx1"/>
                </a:solidFill>
                <a:effectLst/>
                <a:latin typeface="+mn-lt"/>
                <a:ea typeface="+mn-ea"/>
                <a:cs typeface="+mn-cs"/>
              </a:defRPr>
            </a:lvl9pPr>
          </a:lstStyle>
          <a:p>
            <a:pPr algn="ctr"/>
            <a:r>
              <a:rPr lang="en-AU">
                <a:solidFill>
                  <a:schemeClr val="tx1"/>
                </a:solidFill>
              </a:rPr>
              <a:t>Linear regression model</a:t>
            </a:r>
            <a:endParaRPr lang="en-AU" dirty="0">
              <a:solidFill>
                <a:schemeClr val="tx1"/>
              </a:solidFill>
            </a:endParaRPr>
          </a:p>
        </p:txBody>
      </p:sp>
      <p:sp>
        <p:nvSpPr>
          <p:cNvPr id="8" name="TextBox 7">
            <a:extLst>
              <a:ext uri="{FF2B5EF4-FFF2-40B4-BE49-F238E27FC236}">
                <a16:creationId xmlns:a16="http://schemas.microsoft.com/office/drawing/2014/main" id="{ABA097BB-FADB-3576-2A88-F37327ABC859}"/>
              </a:ext>
            </a:extLst>
          </p:cNvPr>
          <p:cNvSpPr txBox="1"/>
          <p:nvPr/>
        </p:nvSpPr>
        <p:spPr>
          <a:xfrm>
            <a:off x="4951562" y="2050537"/>
            <a:ext cx="2836043" cy="769441"/>
          </a:xfrm>
          <a:prstGeom prst="rect">
            <a:avLst/>
          </a:prstGeom>
          <a:noFill/>
        </p:spPr>
        <p:txBody>
          <a:bodyPr wrap="square">
            <a:spAutoFit/>
          </a:bodyPr>
          <a:lstStyle/>
          <a:p>
            <a:pPr algn="ctr"/>
            <a:r>
              <a:rPr lang="en-AU" sz="2200" dirty="0"/>
              <a:t>DECISION TREE MODEL</a:t>
            </a:r>
          </a:p>
        </p:txBody>
      </p:sp>
      <p:sp>
        <p:nvSpPr>
          <p:cNvPr id="9" name="Text Placeholder 4">
            <a:extLst>
              <a:ext uri="{FF2B5EF4-FFF2-40B4-BE49-F238E27FC236}">
                <a16:creationId xmlns:a16="http://schemas.microsoft.com/office/drawing/2014/main" id="{B68DB423-7DCC-12DA-A0CF-5726AB2EBE36}"/>
              </a:ext>
            </a:extLst>
          </p:cNvPr>
          <p:cNvSpPr txBox="1">
            <a:spLocks/>
          </p:cNvSpPr>
          <p:nvPr/>
        </p:nvSpPr>
        <p:spPr>
          <a:xfrm>
            <a:off x="8220324" y="2014526"/>
            <a:ext cx="2836043" cy="802237"/>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Clr>
                <a:schemeClr val="accent1"/>
              </a:buClr>
              <a:buSzPct val="100000"/>
              <a:buFont typeface="Arial" panose="020B0604020202020204" pitchFamily="34" charset="0"/>
              <a:buNone/>
              <a:defRPr sz="2200" b="0" kern="1200" cap="all" baseline="0">
                <a:solidFill>
                  <a:schemeClr val="accent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2000" b="1" kern="1200" cap="none"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b="1" kern="120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cap="none"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baseline="0">
                <a:solidFill>
                  <a:schemeClr val="tx1"/>
                </a:solidFill>
                <a:effectLst/>
                <a:latin typeface="+mn-lt"/>
                <a:ea typeface="+mn-ea"/>
                <a:cs typeface="+mn-cs"/>
              </a:defRPr>
            </a:lvl9pPr>
          </a:lstStyle>
          <a:p>
            <a:pPr algn="ctr"/>
            <a:r>
              <a:rPr lang="en-AU">
                <a:solidFill>
                  <a:schemeClr val="tx1"/>
                </a:solidFill>
              </a:rPr>
              <a:t>Random forest model</a:t>
            </a:r>
            <a:endParaRPr lang="en-AU" dirty="0">
              <a:solidFill>
                <a:schemeClr val="tx1"/>
              </a:solidFill>
            </a:endParaRPr>
          </a:p>
        </p:txBody>
      </p:sp>
      <p:pic>
        <p:nvPicPr>
          <p:cNvPr id="11" name="Picture 10" descr="A picture containing text, font, screenshot&#10;&#10;Description automatically generated">
            <a:extLst>
              <a:ext uri="{FF2B5EF4-FFF2-40B4-BE49-F238E27FC236}">
                <a16:creationId xmlns:a16="http://schemas.microsoft.com/office/drawing/2014/main" id="{2DF864FF-757F-ADB5-BE08-5F5EF9B8FFEF}"/>
              </a:ext>
            </a:extLst>
          </p:cNvPr>
          <p:cNvPicPr>
            <a:picLocks noChangeAspect="1"/>
          </p:cNvPicPr>
          <p:nvPr/>
        </p:nvPicPr>
        <p:blipFill>
          <a:blip r:embed="rId3"/>
          <a:stretch>
            <a:fillRect/>
          </a:stretch>
        </p:blipFill>
        <p:spPr>
          <a:xfrm>
            <a:off x="923334" y="3136753"/>
            <a:ext cx="3915321" cy="1114581"/>
          </a:xfrm>
          <a:prstGeom prst="rect">
            <a:avLst/>
          </a:prstGeom>
        </p:spPr>
      </p:pic>
      <p:pic>
        <p:nvPicPr>
          <p:cNvPr id="13" name="Picture 12" descr="A picture containing text, font, screenshot&#10;&#10;Description automatically generated">
            <a:extLst>
              <a:ext uri="{FF2B5EF4-FFF2-40B4-BE49-F238E27FC236}">
                <a16:creationId xmlns:a16="http://schemas.microsoft.com/office/drawing/2014/main" id="{20CDE953-1E3C-D73A-061A-5C36BD9EC9DC}"/>
              </a:ext>
            </a:extLst>
          </p:cNvPr>
          <p:cNvPicPr>
            <a:picLocks noChangeAspect="1"/>
          </p:cNvPicPr>
          <p:nvPr/>
        </p:nvPicPr>
        <p:blipFill>
          <a:blip r:embed="rId4"/>
          <a:stretch>
            <a:fillRect/>
          </a:stretch>
        </p:blipFill>
        <p:spPr>
          <a:xfrm>
            <a:off x="4166918" y="4473571"/>
            <a:ext cx="3858163" cy="1047896"/>
          </a:xfrm>
          <a:prstGeom prst="rect">
            <a:avLst/>
          </a:prstGeom>
        </p:spPr>
      </p:pic>
      <p:pic>
        <p:nvPicPr>
          <p:cNvPr id="15" name="Picture 14" descr="A picture containing text, font, screenshot&#10;&#10;Description automatically generated">
            <a:extLst>
              <a:ext uri="{FF2B5EF4-FFF2-40B4-BE49-F238E27FC236}">
                <a16:creationId xmlns:a16="http://schemas.microsoft.com/office/drawing/2014/main" id="{5A174579-8CE2-FFCA-21C6-63D05448C510}"/>
              </a:ext>
            </a:extLst>
          </p:cNvPr>
          <p:cNvPicPr>
            <a:picLocks noChangeAspect="1"/>
          </p:cNvPicPr>
          <p:nvPr/>
        </p:nvPicPr>
        <p:blipFill>
          <a:blip r:embed="rId5"/>
          <a:stretch>
            <a:fillRect/>
          </a:stretch>
        </p:blipFill>
        <p:spPr>
          <a:xfrm>
            <a:off x="7699737" y="2975212"/>
            <a:ext cx="3877216" cy="1086002"/>
          </a:xfrm>
          <a:prstGeom prst="rect">
            <a:avLst/>
          </a:prstGeom>
        </p:spPr>
      </p:pic>
    </p:spTree>
    <p:extLst>
      <p:ext uri="{BB962C8B-B14F-4D97-AF65-F5344CB8AC3E}">
        <p14:creationId xmlns:p14="http://schemas.microsoft.com/office/powerpoint/2010/main" val="41504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4BB78-2F70-E872-DE25-90E979E2D3D8}"/>
              </a:ext>
            </a:extLst>
          </p:cNvPr>
          <p:cNvSpPr>
            <a:spLocks noGrp="1"/>
          </p:cNvSpPr>
          <p:nvPr>
            <p:ph type="title"/>
          </p:nvPr>
        </p:nvSpPr>
        <p:spPr/>
        <p:txBody>
          <a:bodyPr>
            <a:normAutofit/>
          </a:bodyPr>
          <a:lstStyle/>
          <a:p>
            <a:r>
              <a:rPr lang="en-AU" cap="none" dirty="0">
                <a:ea typeface="Calibri" panose="020F0502020204030204" pitchFamily="34" charset="0"/>
                <a:cs typeface="Calibri" panose="020F0502020204030204" pitchFamily="34" charset="0"/>
              </a:rPr>
              <a:t>SUMMARY</a:t>
            </a:r>
          </a:p>
        </p:txBody>
      </p:sp>
      <p:sp>
        <p:nvSpPr>
          <p:cNvPr id="3" name="Text Placeholder 2">
            <a:extLst>
              <a:ext uri="{FF2B5EF4-FFF2-40B4-BE49-F238E27FC236}">
                <a16:creationId xmlns:a16="http://schemas.microsoft.com/office/drawing/2014/main" id="{F3724608-DF65-EB7E-370E-0EE51EF35032}"/>
              </a:ext>
            </a:extLst>
          </p:cNvPr>
          <p:cNvSpPr>
            <a:spLocks noGrp="1"/>
          </p:cNvSpPr>
          <p:nvPr>
            <p:ph type="body" idx="1"/>
          </p:nvPr>
        </p:nvSpPr>
        <p:spPr>
          <a:xfrm>
            <a:off x="1447191" y="2014820"/>
            <a:ext cx="2867608" cy="801943"/>
          </a:xfrm>
        </p:spPr>
        <p:txBody>
          <a:bodyPr/>
          <a:lstStyle/>
          <a:p>
            <a:pPr algn="ctr"/>
            <a:r>
              <a:rPr lang="en-AU" dirty="0">
                <a:solidFill>
                  <a:schemeClr val="tx1"/>
                </a:solidFill>
              </a:rPr>
              <a:t>Linear regression model</a:t>
            </a:r>
          </a:p>
        </p:txBody>
      </p:sp>
      <p:sp>
        <p:nvSpPr>
          <p:cNvPr id="5" name="Text Placeholder 4">
            <a:extLst>
              <a:ext uri="{FF2B5EF4-FFF2-40B4-BE49-F238E27FC236}">
                <a16:creationId xmlns:a16="http://schemas.microsoft.com/office/drawing/2014/main" id="{0B1A551D-3BC3-8E16-51D4-8EF1A1BDF12B}"/>
              </a:ext>
            </a:extLst>
          </p:cNvPr>
          <p:cNvSpPr>
            <a:spLocks noGrp="1"/>
          </p:cNvSpPr>
          <p:nvPr>
            <p:ph type="body" sz="quarter" idx="3"/>
          </p:nvPr>
        </p:nvSpPr>
        <p:spPr>
          <a:xfrm>
            <a:off x="8220324" y="2014526"/>
            <a:ext cx="2836043" cy="802237"/>
          </a:xfrm>
        </p:spPr>
        <p:txBody>
          <a:bodyPr/>
          <a:lstStyle/>
          <a:p>
            <a:pPr algn="ctr"/>
            <a:r>
              <a:rPr lang="en-AU" dirty="0">
                <a:solidFill>
                  <a:schemeClr val="tx1"/>
                </a:solidFill>
              </a:rPr>
              <a:t>Random forest model</a:t>
            </a:r>
          </a:p>
        </p:txBody>
      </p:sp>
      <p:pic>
        <p:nvPicPr>
          <p:cNvPr id="23" name="Content Placeholder 22" descr="A picture containing diagram, map, screenshot, text&#10;&#10;Description automatically generated">
            <a:extLst>
              <a:ext uri="{FF2B5EF4-FFF2-40B4-BE49-F238E27FC236}">
                <a16:creationId xmlns:a16="http://schemas.microsoft.com/office/drawing/2014/main" id="{503D377D-31A4-94F3-4D12-B5ADC397B65D}"/>
              </a:ext>
            </a:extLst>
          </p:cNvPr>
          <p:cNvPicPr>
            <a:picLocks noGrp="1" noChangeAspect="1"/>
          </p:cNvPicPr>
          <p:nvPr>
            <p:ph sz="quarter" idx="4"/>
          </p:nvPr>
        </p:nvPicPr>
        <p:blipFill>
          <a:blip r:embed="rId3"/>
          <a:stretch>
            <a:fillRect/>
          </a:stretch>
        </p:blipFill>
        <p:spPr>
          <a:xfrm>
            <a:off x="8379743" y="2820988"/>
            <a:ext cx="2675109" cy="1783406"/>
          </a:xfrm>
        </p:spPr>
      </p:pic>
      <p:pic>
        <p:nvPicPr>
          <p:cNvPr id="21" name="Content Placeholder 20" descr="A picture containing map, diagram, text, screenshot&#10;&#10;Description automatically generated">
            <a:extLst>
              <a:ext uri="{FF2B5EF4-FFF2-40B4-BE49-F238E27FC236}">
                <a16:creationId xmlns:a16="http://schemas.microsoft.com/office/drawing/2014/main" id="{753E9F91-44FB-0DA9-D701-3685C94E16B6}"/>
              </a:ext>
            </a:extLst>
          </p:cNvPr>
          <p:cNvPicPr>
            <a:picLocks noGrp="1" noChangeAspect="1"/>
          </p:cNvPicPr>
          <p:nvPr>
            <p:ph sz="half" idx="2"/>
          </p:nvPr>
        </p:nvPicPr>
        <p:blipFill>
          <a:blip r:embed="rId4"/>
          <a:stretch>
            <a:fillRect/>
          </a:stretch>
        </p:blipFill>
        <p:spPr>
          <a:xfrm>
            <a:off x="1447191" y="2819978"/>
            <a:ext cx="2676624" cy="1784416"/>
          </a:xfrm>
        </p:spPr>
      </p:pic>
      <p:sp>
        <p:nvSpPr>
          <p:cNvPr id="19" name="TextBox 18">
            <a:extLst>
              <a:ext uri="{FF2B5EF4-FFF2-40B4-BE49-F238E27FC236}">
                <a16:creationId xmlns:a16="http://schemas.microsoft.com/office/drawing/2014/main" id="{9E2D66A5-040A-32D8-C82E-93341AADA42A}"/>
              </a:ext>
            </a:extLst>
          </p:cNvPr>
          <p:cNvSpPr txBox="1"/>
          <p:nvPr/>
        </p:nvSpPr>
        <p:spPr>
          <a:xfrm>
            <a:off x="4951562" y="2050537"/>
            <a:ext cx="2836043" cy="769441"/>
          </a:xfrm>
          <a:prstGeom prst="rect">
            <a:avLst/>
          </a:prstGeom>
          <a:noFill/>
        </p:spPr>
        <p:txBody>
          <a:bodyPr wrap="square">
            <a:spAutoFit/>
          </a:bodyPr>
          <a:lstStyle/>
          <a:p>
            <a:pPr algn="ctr"/>
            <a:r>
              <a:rPr lang="en-AU" sz="2200" dirty="0"/>
              <a:t>DECISION TREE MODEL</a:t>
            </a:r>
          </a:p>
        </p:txBody>
      </p:sp>
      <p:pic>
        <p:nvPicPr>
          <p:cNvPr id="25" name="Picture 24" descr="A picture containing text, diagram, map, screenshot&#10;&#10;Description automatically generated">
            <a:extLst>
              <a:ext uri="{FF2B5EF4-FFF2-40B4-BE49-F238E27FC236}">
                <a16:creationId xmlns:a16="http://schemas.microsoft.com/office/drawing/2014/main" id="{C3C6AA87-ACC3-749E-E652-EF0303909771}"/>
              </a:ext>
            </a:extLst>
          </p:cNvPr>
          <p:cNvPicPr>
            <a:picLocks noChangeAspect="1"/>
          </p:cNvPicPr>
          <p:nvPr/>
        </p:nvPicPr>
        <p:blipFill>
          <a:blip r:embed="rId5"/>
          <a:stretch>
            <a:fillRect/>
          </a:stretch>
        </p:blipFill>
        <p:spPr>
          <a:xfrm>
            <a:off x="4906937" y="2819978"/>
            <a:ext cx="2676624" cy="1784416"/>
          </a:xfrm>
          <a:prstGeom prst="rect">
            <a:avLst/>
          </a:prstGeom>
        </p:spPr>
      </p:pic>
      <p:sp>
        <p:nvSpPr>
          <p:cNvPr id="4" name="TextBox 3">
            <a:extLst>
              <a:ext uri="{FF2B5EF4-FFF2-40B4-BE49-F238E27FC236}">
                <a16:creationId xmlns:a16="http://schemas.microsoft.com/office/drawing/2014/main" id="{F227CACC-7D0A-F2B3-C3E7-EA9D3FF15812}"/>
              </a:ext>
            </a:extLst>
          </p:cNvPr>
          <p:cNvSpPr txBox="1"/>
          <p:nvPr/>
        </p:nvSpPr>
        <p:spPr>
          <a:xfrm>
            <a:off x="2061490" y="4773336"/>
            <a:ext cx="1448025" cy="369332"/>
          </a:xfrm>
          <a:prstGeom prst="rect">
            <a:avLst/>
          </a:prstGeom>
          <a:noFill/>
        </p:spPr>
        <p:txBody>
          <a:bodyPr wrap="none" rtlCol="0">
            <a:spAutoFit/>
          </a:bodyPr>
          <a:lstStyle/>
          <a:p>
            <a:r>
              <a:rPr lang="en-US" dirty="0"/>
              <a:t>Score 77.27%</a:t>
            </a:r>
            <a:endParaRPr lang="en-AU" dirty="0"/>
          </a:p>
        </p:txBody>
      </p:sp>
      <p:sp>
        <p:nvSpPr>
          <p:cNvPr id="6" name="TextBox 5">
            <a:extLst>
              <a:ext uri="{FF2B5EF4-FFF2-40B4-BE49-F238E27FC236}">
                <a16:creationId xmlns:a16="http://schemas.microsoft.com/office/drawing/2014/main" id="{2C1EB343-2034-B4AD-F2DB-D8A5CA4F8425}"/>
              </a:ext>
            </a:extLst>
          </p:cNvPr>
          <p:cNvSpPr txBox="1"/>
          <p:nvPr/>
        </p:nvSpPr>
        <p:spPr>
          <a:xfrm>
            <a:off x="5521236" y="4773336"/>
            <a:ext cx="1448025" cy="369332"/>
          </a:xfrm>
          <a:prstGeom prst="rect">
            <a:avLst/>
          </a:prstGeom>
          <a:noFill/>
        </p:spPr>
        <p:txBody>
          <a:bodyPr wrap="none" rtlCol="0">
            <a:spAutoFit/>
          </a:bodyPr>
          <a:lstStyle/>
          <a:p>
            <a:r>
              <a:rPr lang="en-US" dirty="0"/>
              <a:t>Score 67.14%</a:t>
            </a:r>
            <a:endParaRPr lang="en-AU" dirty="0"/>
          </a:p>
        </p:txBody>
      </p:sp>
      <p:sp>
        <p:nvSpPr>
          <p:cNvPr id="7" name="TextBox 6">
            <a:extLst>
              <a:ext uri="{FF2B5EF4-FFF2-40B4-BE49-F238E27FC236}">
                <a16:creationId xmlns:a16="http://schemas.microsoft.com/office/drawing/2014/main" id="{EC29A77E-F7F4-210A-4039-D4C95BE07245}"/>
              </a:ext>
            </a:extLst>
          </p:cNvPr>
          <p:cNvSpPr txBox="1"/>
          <p:nvPr/>
        </p:nvSpPr>
        <p:spPr>
          <a:xfrm>
            <a:off x="8993284" y="4773336"/>
            <a:ext cx="1448025" cy="369332"/>
          </a:xfrm>
          <a:prstGeom prst="rect">
            <a:avLst/>
          </a:prstGeom>
          <a:noFill/>
        </p:spPr>
        <p:txBody>
          <a:bodyPr wrap="none" rtlCol="0">
            <a:spAutoFit/>
          </a:bodyPr>
          <a:lstStyle/>
          <a:p>
            <a:r>
              <a:rPr lang="en-US" dirty="0"/>
              <a:t>Score 75.84%</a:t>
            </a:r>
            <a:endParaRPr lang="en-AU" dirty="0"/>
          </a:p>
        </p:txBody>
      </p:sp>
    </p:spTree>
    <p:extLst>
      <p:ext uri="{BB962C8B-B14F-4D97-AF65-F5344CB8AC3E}">
        <p14:creationId xmlns:p14="http://schemas.microsoft.com/office/powerpoint/2010/main" val="240577954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327</TotalTime>
  <Words>1026</Words>
  <Application>Microsoft Office PowerPoint</Application>
  <PresentationFormat>Widescreen</PresentationFormat>
  <Paragraphs>81</Paragraphs>
  <Slides>12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Consolas</vt:lpstr>
      <vt:lpstr>Gill Sans MT</vt:lpstr>
      <vt:lpstr>Söhne</vt:lpstr>
      <vt:lpstr>Gallery</vt:lpstr>
      <vt:lpstr>Exploring perth house prices</vt:lpstr>
      <vt:lpstr>Why choose this topic?</vt:lpstr>
      <vt:lpstr>objective</vt:lpstr>
      <vt:lpstr>Data cleaning and preprocessing</vt:lpstr>
      <vt:lpstr>Clean data histograms</vt:lpstr>
      <vt:lpstr>Final STEP of the preprocessing stage</vt:lpstr>
      <vt:lpstr>Create machine learning models</vt:lpstr>
      <vt:lpstr>Model results</vt:lpstr>
      <vt:lpstr>SUMMARY</vt:lpstr>
      <vt:lpstr>objective</vt:lpstr>
      <vt:lpstr>TABLEAU VISUALISATIONS</vt:lpstr>
      <vt:lpstr>Tableau visualisations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perth house prices</dc:title>
  <dc:creator>Troy Foote</dc:creator>
  <cp:lastModifiedBy>Troy Foote</cp:lastModifiedBy>
  <cp:revision>10</cp:revision>
  <dcterms:created xsi:type="dcterms:W3CDTF">2023-05-28T03:34:32Z</dcterms:created>
  <dcterms:modified xsi:type="dcterms:W3CDTF">2023-05-29T13:29:52Z</dcterms:modified>
</cp:coreProperties>
</file>