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68" r:id="rId3"/>
    <p:sldId id="265" r:id="rId4"/>
    <p:sldId id="263" r:id="rId5"/>
    <p:sldId id="264" r:id="rId6"/>
    <p:sldId id="269" r:id="rId7"/>
    <p:sldId id="270" r:id="rId8"/>
    <p:sldId id="271" r:id="rId9"/>
    <p:sldId id="260" r:id="rId10"/>
    <p:sldId id="267" r:id="rId11"/>
    <p:sldId id="266" r:id="rId12"/>
    <p:sldId id="272"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5496" autoAdjust="0"/>
  </p:normalViewPr>
  <p:slideViewPr>
    <p:cSldViewPr snapToGrid="0">
      <p:cViewPr varScale="1">
        <p:scale>
          <a:sx n="72" d="100"/>
          <a:sy n="72" d="100"/>
        </p:scale>
        <p:origin x="20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CA34AC-7D0A-490D-870A-3A355CB70479}" type="doc">
      <dgm:prSet loTypeId="urn:microsoft.com/office/officeart/2016/7/layout/VerticalSolidActionList" loCatId="List" qsTypeId="urn:microsoft.com/office/officeart/2005/8/quickstyle/simple2" qsCatId="simple" csTypeId="urn:microsoft.com/office/officeart/2005/8/colors/accent0_3" csCatId="mainScheme"/>
      <dgm:spPr/>
      <dgm:t>
        <a:bodyPr/>
        <a:lstStyle/>
        <a:p>
          <a:endParaRPr lang="en-US"/>
        </a:p>
      </dgm:t>
    </dgm:pt>
    <dgm:pt modelId="{3DBCE455-8750-4110-A41F-519ACDBEF3C7}">
      <dgm:prSet/>
      <dgm:spPr/>
      <dgm:t>
        <a:bodyPr/>
        <a:lstStyle/>
        <a:p>
          <a:r>
            <a:rPr lang="en-US"/>
            <a:t>Check</a:t>
          </a:r>
        </a:p>
      </dgm:t>
    </dgm:pt>
    <dgm:pt modelId="{77E0C878-7253-4E0A-8C0A-2F0C3B697A18}" type="parTrans" cxnId="{69E51FC8-CCF4-4DDB-BDD2-395C12159BBB}">
      <dgm:prSet/>
      <dgm:spPr/>
      <dgm:t>
        <a:bodyPr/>
        <a:lstStyle/>
        <a:p>
          <a:endParaRPr lang="en-US"/>
        </a:p>
      </dgm:t>
    </dgm:pt>
    <dgm:pt modelId="{13A08F44-269C-4040-B79E-3BDDB01FBC61}" type="sibTrans" cxnId="{69E51FC8-CCF4-4DDB-BDD2-395C12159BBB}">
      <dgm:prSet/>
      <dgm:spPr/>
      <dgm:t>
        <a:bodyPr/>
        <a:lstStyle/>
        <a:p>
          <a:endParaRPr lang="en-US"/>
        </a:p>
      </dgm:t>
    </dgm:pt>
    <dgm:pt modelId="{C82E1811-D8BE-44C8-82B6-E63A771FD7B8}">
      <dgm:prSet/>
      <dgm:spPr/>
      <dgm:t>
        <a:bodyPr/>
        <a:lstStyle/>
        <a:p>
          <a:r>
            <a:rPr lang="en-US" dirty="0"/>
            <a:t>Check </a:t>
          </a:r>
          <a:r>
            <a:rPr lang="en-US" dirty="0" err="1"/>
            <a:t>DataFrame</a:t>
          </a:r>
          <a:r>
            <a:rPr lang="en-US" dirty="0"/>
            <a:t> for null values.</a:t>
          </a:r>
        </a:p>
      </dgm:t>
    </dgm:pt>
    <dgm:pt modelId="{3003ABBC-53AD-4722-A1F6-8E7FB81C4A47}" type="parTrans" cxnId="{EEC4483D-5DF5-4217-BA78-BA6E45342761}">
      <dgm:prSet/>
      <dgm:spPr/>
      <dgm:t>
        <a:bodyPr/>
        <a:lstStyle/>
        <a:p>
          <a:endParaRPr lang="en-US"/>
        </a:p>
      </dgm:t>
    </dgm:pt>
    <dgm:pt modelId="{63C08F86-6F01-4B76-AF96-3A2822E18C1B}" type="sibTrans" cxnId="{EEC4483D-5DF5-4217-BA78-BA6E45342761}">
      <dgm:prSet/>
      <dgm:spPr/>
      <dgm:t>
        <a:bodyPr/>
        <a:lstStyle/>
        <a:p>
          <a:endParaRPr lang="en-US"/>
        </a:p>
      </dgm:t>
    </dgm:pt>
    <dgm:pt modelId="{E57C65F4-5EF6-4838-A315-217346BC9E65}">
      <dgm:prSet/>
      <dgm:spPr/>
      <dgm:t>
        <a:bodyPr/>
        <a:lstStyle/>
        <a:p>
          <a:r>
            <a:rPr lang="en-US"/>
            <a:t>Convert</a:t>
          </a:r>
        </a:p>
      </dgm:t>
    </dgm:pt>
    <dgm:pt modelId="{4A697A14-300F-48A6-B3E9-31E3A4996B22}" type="parTrans" cxnId="{9A7B9745-669D-46B0-AA70-2F43FAD9204B}">
      <dgm:prSet/>
      <dgm:spPr/>
      <dgm:t>
        <a:bodyPr/>
        <a:lstStyle/>
        <a:p>
          <a:endParaRPr lang="en-US"/>
        </a:p>
      </dgm:t>
    </dgm:pt>
    <dgm:pt modelId="{A65CA7FC-5D3A-44E0-9F15-87CF4260239A}" type="sibTrans" cxnId="{9A7B9745-669D-46B0-AA70-2F43FAD9204B}">
      <dgm:prSet/>
      <dgm:spPr/>
      <dgm:t>
        <a:bodyPr/>
        <a:lstStyle/>
        <a:p>
          <a:endParaRPr lang="en-US"/>
        </a:p>
      </dgm:t>
    </dgm:pt>
    <dgm:pt modelId="{ABD20901-1218-49C4-87EC-7EC0F96A26DF}">
      <dgm:prSet/>
      <dgm:spPr/>
      <dgm:t>
        <a:bodyPr/>
        <a:lstStyle/>
        <a:p>
          <a:r>
            <a:rPr lang="en-US"/>
            <a:t>Convert Garage values to Integer and replace null values with ‘0’.</a:t>
          </a:r>
        </a:p>
      </dgm:t>
    </dgm:pt>
    <dgm:pt modelId="{9CAE9BCB-5CFB-40DE-9AD7-81949F276361}" type="parTrans" cxnId="{163E38C4-0601-417A-9340-D01AE7BD1844}">
      <dgm:prSet/>
      <dgm:spPr/>
      <dgm:t>
        <a:bodyPr/>
        <a:lstStyle/>
        <a:p>
          <a:endParaRPr lang="en-US"/>
        </a:p>
      </dgm:t>
    </dgm:pt>
    <dgm:pt modelId="{B934A165-E08C-4009-9A33-2F0665F50BF3}" type="sibTrans" cxnId="{163E38C4-0601-417A-9340-D01AE7BD1844}">
      <dgm:prSet/>
      <dgm:spPr/>
      <dgm:t>
        <a:bodyPr/>
        <a:lstStyle/>
        <a:p>
          <a:endParaRPr lang="en-US"/>
        </a:p>
      </dgm:t>
    </dgm:pt>
    <dgm:pt modelId="{B371E967-A2CB-4D60-A94D-B4A634E0BD3B}">
      <dgm:prSet/>
      <dgm:spPr/>
      <dgm:t>
        <a:bodyPr/>
        <a:lstStyle/>
        <a:p>
          <a:r>
            <a:rPr lang="en-US"/>
            <a:t>Convert</a:t>
          </a:r>
        </a:p>
      </dgm:t>
    </dgm:pt>
    <dgm:pt modelId="{7A18505E-B80A-4759-86AC-40921D3EFB85}" type="parTrans" cxnId="{C3A3B1DA-E2AE-4F72-98FF-EB58B3CBDEF4}">
      <dgm:prSet/>
      <dgm:spPr/>
      <dgm:t>
        <a:bodyPr/>
        <a:lstStyle/>
        <a:p>
          <a:endParaRPr lang="en-US"/>
        </a:p>
      </dgm:t>
    </dgm:pt>
    <dgm:pt modelId="{13FC93DB-3CA8-47BD-9E0A-69E909193E65}" type="sibTrans" cxnId="{C3A3B1DA-E2AE-4F72-98FF-EB58B3CBDEF4}">
      <dgm:prSet/>
      <dgm:spPr/>
      <dgm:t>
        <a:bodyPr/>
        <a:lstStyle/>
        <a:p>
          <a:endParaRPr lang="en-US"/>
        </a:p>
      </dgm:t>
    </dgm:pt>
    <dgm:pt modelId="{805812D1-73EC-4AFF-9528-39C17B8E3718}">
      <dgm:prSet/>
      <dgm:spPr/>
      <dgm:t>
        <a:bodyPr/>
        <a:lstStyle/>
        <a:p>
          <a:r>
            <a:rPr lang="en-US"/>
            <a:t>Convert Build Year values to Integer and replace null values with the median year.</a:t>
          </a:r>
        </a:p>
      </dgm:t>
    </dgm:pt>
    <dgm:pt modelId="{AA9A2CA8-61B8-4BE7-B670-7818165EA230}" type="parTrans" cxnId="{6B4400B5-BFE7-4577-9730-EBB5E36464A2}">
      <dgm:prSet/>
      <dgm:spPr/>
      <dgm:t>
        <a:bodyPr/>
        <a:lstStyle/>
        <a:p>
          <a:endParaRPr lang="en-US"/>
        </a:p>
      </dgm:t>
    </dgm:pt>
    <dgm:pt modelId="{0C292082-1EE7-4E75-9DEF-F572F617ADA0}" type="sibTrans" cxnId="{6B4400B5-BFE7-4577-9730-EBB5E36464A2}">
      <dgm:prSet/>
      <dgm:spPr/>
      <dgm:t>
        <a:bodyPr/>
        <a:lstStyle/>
        <a:p>
          <a:endParaRPr lang="en-US"/>
        </a:p>
      </dgm:t>
    </dgm:pt>
    <dgm:pt modelId="{C23B125F-B4C2-4CCB-B594-63D9CD0B9BA6}">
      <dgm:prSet/>
      <dgm:spPr/>
      <dgm:t>
        <a:bodyPr/>
        <a:lstStyle/>
        <a:p>
          <a:r>
            <a:rPr lang="en-US"/>
            <a:t>Convert</a:t>
          </a:r>
        </a:p>
      </dgm:t>
    </dgm:pt>
    <dgm:pt modelId="{85616CEE-72AA-47CE-9A5E-916504056A91}" type="parTrans" cxnId="{176AB859-2480-464F-8807-AF2719A8DE0C}">
      <dgm:prSet/>
      <dgm:spPr/>
      <dgm:t>
        <a:bodyPr/>
        <a:lstStyle/>
        <a:p>
          <a:endParaRPr lang="en-US"/>
        </a:p>
      </dgm:t>
    </dgm:pt>
    <dgm:pt modelId="{3AC6B946-F3B5-4A26-A17C-142F3C6C43DF}" type="sibTrans" cxnId="{176AB859-2480-464F-8807-AF2719A8DE0C}">
      <dgm:prSet/>
      <dgm:spPr/>
      <dgm:t>
        <a:bodyPr/>
        <a:lstStyle/>
        <a:p>
          <a:endParaRPr lang="en-US"/>
        </a:p>
      </dgm:t>
    </dgm:pt>
    <dgm:pt modelId="{9B8E655C-79E8-4D58-9F64-528284397071}">
      <dgm:prSet/>
      <dgm:spPr/>
      <dgm:t>
        <a:bodyPr/>
        <a:lstStyle/>
        <a:p>
          <a:r>
            <a:rPr lang="en-US"/>
            <a:t>Convert Date_Sold to Month and Year.</a:t>
          </a:r>
        </a:p>
      </dgm:t>
    </dgm:pt>
    <dgm:pt modelId="{C1CA14C6-9CDE-41B3-8AC2-8BBDD36B9D6A}" type="parTrans" cxnId="{918770E0-6D7B-46CF-A543-4DEAAA2B2AB3}">
      <dgm:prSet/>
      <dgm:spPr/>
      <dgm:t>
        <a:bodyPr/>
        <a:lstStyle/>
        <a:p>
          <a:endParaRPr lang="en-US"/>
        </a:p>
      </dgm:t>
    </dgm:pt>
    <dgm:pt modelId="{CB17B89D-5CEC-4D35-8107-19F8FD199E75}" type="sibTrans" cxnId="{918770E0-6D7B-46CF-A543-4DEAAA2B2AB3}">
      <dgm:prSet/>
      <dgm:spPr/>
      <dgm:t>
        <a:bodyPr/>
        <a:lstStyle/>
        <a:p>
          <a:endParaRPr lang="en-US"/>
        </a:p>
      </dgm:t>
    </dgm:pt>
    <dgm:pt modelId="{1CBE1115-DCDB-43D9-BD8D-914DC9837926}">
      <dgm:prSet/>
      <dgm:spPr/>
      <dgm:t>
        <a:bodyPr/>
        <a:lstStyle/>
        <a:p>
          <a:r>
            <a:rPr lang="en-US"/>
            <a:t>Remove</a:t>
          </a:r>
        </a:p>
      </dgm:t>
    </dgm:pt>
    <dgm:pt modelId="{57292451-CCD1-461D-A807-6E647F3879B4}" type="parTrans" cxnId="{363C48C5-1008-4273-BC00-A3A8BEDA2876}">
      <dgm:prSet/>
      <dgm:spPr/>
      <dgm:t>
        <a:bodyPr/>
        <a:lstStyle/>
        <a:p>
          <a:endParaRPr lang="en-US"/>
        </a:p>
      </dgm:t>
    </dgm:pt>
    <dgm:pt modelId="{0C47805B-C072-4D4C-BDB8-7A279588319D}" type="sibTrans" cxnId="{363C48C5-1008-4273-BC00-A3A8BEDA2876}">
      <dgm:prSet/>
      <dgm:spPr/>
      <dgm:t>
        <a:bodyPr/>
        <a:lstStyle/>
        <a:p>
          <a:endParaRPr lang="en-US"/>
        </a:p>
      </dgm:t>
    </dgm:pt>
    <dgm:pt modelId="{88F02FDE-303F-4E40-973E-F58EA3F742D7}">
      <dgm:prSet/>
      <dgm:spPr/>
      <dgm:t>
        <a:bodyPr/>
        <a:lstStyle/>
        <a:p>
          <a:r>
            <a:rPr lang="en-US"/>
            <a:t>Remove unwanted columns </a:t>
          </a:r>
        </a:p>
      </dgm:t>
    </dgm:pt>
    <dgm:pt modelId="{7C00E9CF-A3A2-471D-A42B-2C7639079636}" type="parTrans" cxnId="{AFE38B48-4898-461A-9173-010194A96675}">
      <dgm:prSet/>
      <dgm:spPr/>
      <dgm:t>
        <a:bodyPr/>
        <a:lstStyle/>
        <a:p>
          <a:endParaRPr lang="en-US"/>
        </a:p>
      </dgm:t>
    </dgm:pt>
    <dgm:pt modelId="{62584275-3EF0-4694-AF83-9BDD14ED22B4}" type="sibTrans" cxnId="{AFE38B48-4898-461A-9173-010194A96675}">
      <dgm:prSet/>
      <dgm:spPr/>
      <dgm:t>
        <a:bodyPr/>
        <a:lstStyle/>
        <a:p>
          <a:endParaRPr lang="en-US"/>
        </a:p>
      </dgm:t>
    </dgm:pt>
    <dgm:pt modelId="{C416659B-6D6A-4237-AF80-8E66D46ADBCC}">
      <dgm:prSet/>
      <dgm:spPr/>
      <dgm:t>
        <a:bodyPr/>
        <a:lstStyle/>
        <a:p>
          <a:r>
            <a:rPr lang="en-US"/>
            <a:t>( Address, CBD_Dist, Nearest_Stn_Dist, Postcode,  Date_Sold, Latitude, Longitude &amp; Nearest_Sch_Rank)</a:t>
          </a:r>
        </a:p>
      </dgm:t>
    </dgm:pt>
    <dgm:pt modelId="{983E66AA-4250-4625-924D-F17EFE948676}" type="parTrans" cxnId="{09250893-911F-44CB-A8B5-D72204A900A2}">
      <dgm:prSet/>
      <dgm:spPr/>
      <dgm:t>
        <a:bodyPr/>
        <a:lstStyle/>
        <a:p>
          <a:endParaRPr lang="en-US"/>
        </a:p>
      </dgm:t>
    </dgm:pt>
    <dgm:pt modelId="{4F20FCBC-4EF0-426C-9B2F-6009A64ED307}" type="sibTrans" cxnId="{09250893-911F-44CB-A8B5-D72204A900A2}">
      <dgm:prSet/>
      <dgm:spPr/>
      <dgm:t>
        <a:bodyPr/>
        <a:lstStyle/>
        <a:p>
          <a:endParaRPr lang="en-US"/>
        </a:p>
      </dgm:t>
    </dgm:pt>
    <dgm:pt modelId="{EF2DBB12-1035-4FEC-B4E2-8CE13A8108BC}" type="pres">
      <dgm:prSet presAssocID="{A2CA34AC-7D0A-490D-870A-3A355CB70479}" presName="Name0" presStyleCnt="0">
        <dgm:presLayoutVars>
          <dgm:dir/>
          <dgm:animLvl val="lvl"/>
          <dgm:resizeHandles val="exact"/>
        </dgm:presLayoutVars>
      </dgm:prSet>
      <dgm:spPr/>
    </dgm:pt>
    <dgm:pt modelId="{04FD908A-7713-4571-823E-7F44EE49A2AD}" type="pres">
      <dgm:prSet presAssocID="{3DBCE455-8750-4110-A41F-519ACDBEF3C7}" presName="linNode" presStyleCnt="0"/>
      <dgm:spPr/>
    </dgm:pt>
    <dgm:pt modelId="{559F52EE-E8B0-4B2E-9014-0978A75ADD8A}" type="pres">
      <dgm:prSet presAssocID="{3DBCE455-8750-4110-A41F-519ACDBEF3C7}" presName="parentText" presStyleLbl="alignNode1" presStyleIdx="0" presStyleCnt="5">
        <dgm:presLayoutVars>
          <dgm:chMax val="1"/>
          <dgm:bulletEnabled/>
        </dgm:presLayoutVars>
      </dgm:prSet>
      <dgm:spPr/>
    </dgm:pt>
    <dgm:pt modelId="{7350C476-6AFF-4434-9859-1AE35F2DDC48}" type="pres">
      <dgm:prSet presAssocID="{3DBCE455-8750-4110-A41F-519ACDBEF3C7}" presName="descendantText" presStyleLbl="alignAccFollowNode1" presStyleIdx="0" presStyleCnt="5">
        <dgm:presLayoutVars>
          <dgm:bulletEnabled/>
        </dgm:presLayoutVars>
      </dgm:prSet>
      <dgm:spPr/>
    </dgm:pt>
    <dgm:pt modelId="{91B76A81-341D-4DE2-807E-BF7DA80EC200}" type="pres">
      <dgm:prSet presAssocID="{13A08F44-269C-4040-B79E-3BDDB01FBC61}" presName="sp" presStyleCnt="0"/>
      <dgm:spPr/>
    </dgm:pt>
    <dgm:pt modelId="{B885B1D7-7368-4E44-9112-077F49CA4FF7}" type="pres">
      <dgm:prSet presAssocID="{E57C65F4-5EF6-4838-A315-217346BC9E65}" presName="linNode" presStyleCnt="0"/>
      <dgm:spPr/>
    </dgm:pt>
    <dgm:pt modelId="{27D9F240-B6C5-4EAD-B7AE-C2F2C861A107}" type="pres">
      <dgm:prSet presAssocID="{E57C65F4-5EF6-4838-A315-217346BC9E65}" presName="parentText" presStyleLbl="alignNode1" presStyleIdx="1" presStyleCnt="5">
        <dgm:presLayoutVars>
          <dgm:chMax val="1"/>
          <dgm:bulletEnabled/>
        </dgm:presLayoutVars>
      </dgm:prSet>
      <dgm:spPr/>
    </dgm:pt>
    <dgm:pt modelId="{92569F93-825B-43A6-AFCE-94598233D276}" type="pres">
      <dgm:prSet presAssocID="{E57C65F4-5EF6-4838-A315-217346BC9E65}" presName="descendantText" presStyleLbl="alignAccFollowNode1" presStyleIdx="1" presStyleCnt="5">
        <dgm:presLayoutVars>
          <dgm:bulletEnabled/>
        </dgm:presLayoutVars>
      </dgm:prSet>
      <dgm:spPr/>
    </dgm:pt>
    <dgm:pt modelId="{1CA9737B-38F4-4995-8471-52E551098803}" type="pres">
      <dgm:prSet presAssocID="{A65CA7FC-5D3A-44E0-9F15-87CF4260239A}" presName="sp" presStyleCnt="0"/>
      <dgm:spPr/>
    </dgm:pt>
    <dgm:pt modelId="{F74495E0-0106-4DCA-AE59-0929E366B787}" type="pres">
      <dgm:prSet presAssocID="{B371E967-A2CB-4D60-A94D-B4A634E0BD3B}" presName="linNode" presStyleCnt="0"/>
      <dgm:spPr/>
    </dgm:pt>
    <dgm:pt modelId="{7B460E91-E756-4F20-A6B4-A79DBB865DAA}" type="pres">
      <dgm:prSet presAssocID="{B371E967-A2CB-4D60-A94D-B4A634E0BD3B}" presName="parentText" presStyleLbl="alignNode1" presStyleIdx="2" presStyleCnt="5">
        <dgm:presLayoutVars>
          <dgm:chMax val="1"/>
          <dgm:bulletEnabled/>
        </dgm:presLayoutVars>
      </dgm:prSet>
      <dgm:spPr/>
    </dgm:pt>
    <dgm:pt modelId="{3030A7BF-0395-4454-8D60-86CF7C2B31CF}" type="pres">
      <dgm:prSet presAssocID="{B371E967-A2CB-4D60-A94D-B4A634E0BD3B}" presName="descendantText" presStyleLbl="alignAccFollowNode1" presStyleIdx="2" presStyleCnt="5">
        <dgm:presLayoutVars>
          <dgm:bulletEnabled/>
        </dgm:presLayoutVars>
      </dgm:prSet>
      <dgm:spPr/>
    </dgm:pt>
    <dgm:pt modelId="{C271AE2B-1329-4B21-9E2C-031BEF73D118}" type="pres">
      <dgm:prSet presAssocID="{13FC93DB-3CA8-47BD-9E0A-69E909193E65}" presName="sp" presStyleCnt="0"/>
      <dgm:spPr/>
    </dgm:pt>
    <dgm:pt modelId="{6ABCF071-82B6-4FD7-855E-4064831448CC}" type="pres">
      <dgm:prSet presAssocID="{C23B125F-B4C2-4CCB-B594-63D9CD0B9BA6}" presName="linNode" presStyleCnt="0"/>
      <dgm:spPr/>
    </dgm:pt>
    <dgm:pt modelId="{37E5F249-028F-4E2F-BB1D-34C29EBABB56}" type="pres">
      <dgm:prSet presAssocID="{C23B125F-B4C2-4CCB-B594-63D9CD0B9BA6}" presName="parentText" presStyleLbl="alignNode1" presStyleIdx="3" presStyleCnt="5">
        <dgm:presLayoutVars>
          <dgm:chMax val="1"/>
          <dgm:bulletEnabled/>
        </dgm:presLayoutVars>
      </dgm:prSet>
      <dgm:spPr/>
    </dgm:pt>
    <dgm:pt modelId="{AC61DB07-D782-4D76-B582-310969190440}" type="pres">
      <dgm:prSet presAssocID="{C23B125F-B4C2-4CCB-B594-63D9CD0B9BA6}" presName="descendantText" presStyleLbl="alignAccFollowNode1" presStyleIdx="3" presStyleCnt="5">
        <dgm:presLayoutVars>
          <dgm:bulletEnabled/>
        </dgm:presLayoutVars>
      </dgm:prSet>
      <dgm:spPr/>
    </dgm:pt>
    <dgm:pt modelId="{7B37F64D-178B-4885-A8F0-1EAC99CF3E8F}" type="pres">
      <dgm:prSet presAssocID="{3AC6B946-F3B5-4A26-A17C-142F3C6C43DF}" presName="sp" presStyleCnt="0"/>
      <dgm:spPr/>
    </dgm:pt>
    <dgm:pt modelId="{6DD65C0B-DD7E-4AEF-9B0E-7F8D17A6DBCE}" type="pres">
      <dgm:prSet presAssocID="{1CBE1115-DCDB-43D9-BD8D-914DC9837926}" presName="linNode" presStyleCnt="0"/>
      <dgm:spPr/>
    </dgm:pt>
    <dgm:pt modelId="{E0AD9D14-2ADB-4B96-B3C1-CF9AAA36CF7E}" type="pres">
      <dgm:prSet presAssocID="{1CBE1115-DCDB-43D9-BD8D-914DC9837926}" presName="parentText" presStyleLbl="alignNode1" presStyleIdx="4" presStyleCnt="5">
        <dgm:presLayoutVars>
          <dgm:chMax val="1"/>
          <dgm:bulletEnabled/>
        </dgm:presLayoutVars>
      </dgm:prSet>
      <dgm:spPr/>
    </dgm:pt>
    <dgm:pt modelId="{21647878-099D-4EA5-B42D-BE26B6D6DA3C}" type="pres">
      <dgm:prSet presAssocID="{1CBE1115-DCDB-43D9-BD8D-914DC9837926}" presName="descendantText" presStyleLbl="alignAccFollowNode1" presStyleIdx="4" presStyleCnt="5">
        <dgm:presLayoutVars>
          <dgm:bulletEnabled/>
        </dgm:presLayoutVars>
      </dgm:prSet>
      <dgm:spPr/>
    </dgm:pt>
  </dgm:ptLst>
  <dgm:cxnLst>
    <dgm:cxn modelId="{6E6F2C08-D489-4233-9BE2-7873AD5A1C0F}" type="presOf" srcId="{3DBCE455-8750-4110-A41F-519ACDBEF3C7}" destId="{559F52EE-E8B0-4B2E-9014-0978A75ADD8A}" srcOrd="0" destOrd="0" presId="urn:microsoft.com/office/officeart/2016/7/layout/VerticalSolidActionList"/>
    <dgm:cxn modelId="{AE8AA109-119C-4E78-86FF-9DA727ECB998}" type="presOf" srcId="{A2CA34AC-7D0A-490D-870A-3A355CB70479}" destId="{EF2DBB12-1035-4FEC-B4E2-8CE13A8108BC}" srcOrd="0" destOrd="0" presId="urn:microsoft.com/office/officeart/2016/7/layout/VerticalSolidActionList"/>
    <dgm:cxn modelId="{00E75721-CE7D-4AE6-B4CD-33526E7C0029}" type="presOf" srcId="{C82E1811-D8BE-44C8-82B6-E63A771FD7B8}" destId="{7350C476-6AFF-4434-9859-1AE35F2DDC48}" srcOrd="0" destOrd="0" presId="urn:microsoft.com/office/officeart/2016/7/layout/VerticalSolidActionList"/>
    <dgm:cxn modelId="{EEC4483D-5DF5-4217-BA78-BA6E45342761}" srcId="{3DBCE455-8750-4110-A41F-519ACDBEF3C7}" destId="{C82E1811-D8BE-44C8-82B6-E63A771FD7B8}" srcOrd="0" destOrd="0" parTransId="{3003ABBC-53AD-4722-A1F6-8E7FB81C4A47}" sibTransId="{63C08F86-6F01-4B76-AF96-3A2822E18C1B}"/>
    <dgm:cxn modelId="{9A7B9745-669D-46B0-AA70-2F43FAD9204B}" srcId="{A2CA34AC-7D0A-490D-870A-3A355CB70479}" destId="{E57C65F4-5EF6-4838-A315-217346BC9E65}" srcOrd="1" destOrd="0" parTransId="{4A697A14-300F-48A6-B3E9-31E3A4996B22}" sibTransId="{A65CA7FC-5D3A-44E0-9F15-87CF4260239A}"/>
    <dgm:cxn modelId="{AFE38B48-4898-461A-9173-010194A96675}" srcId="{1CBE1115-DCDB-43D9-BD8D-914DC9837926}" destId="{88F02FDE-303F-4E40-973E-F58EA3F742D7}" srcOrd="0" destOrd="0" parTransId="{7C00E9CF-A3A2-471D-A42B-2C7639079636}" sibTransId="{62584275-3EF0-4694-AF83-9BDD14ED22B4}"/>
    <dgm:cxn modelId="{26798678-3114-4F8B-84F9-127311F6595B}" type="presOf" srcId="{C23B125F-B4C2-4CCB-B594-63D9CD0B9BA6}" destId="{37E5F249-028F-4E2F-BB1D-34C29EBABB56}" srcOrd="0" destOrd="0" presId="urn:microsoft.com/office/officeart/2016/7/layout/VerticalSolidActionList"/>
    <dgm:cxn modelId="{176AB859-2480-464F-8807-AF2719A8DE0C}" srcId="{A2CA34AC-7D0A-490D-870A-3A355CB70479}" destId="{C23B125F-B4C2-4CCB-B594-63D9CD0B9BA6}" srcOrd="3" destOrd="0" parTransId="{85616CEE-72AA-47CE-9A5E-916504056A91}" sibTransId="{3AC6B946-F3B5-4A26-A17C-142F3C6C43DF}"/>
    <dgm:cxn modelId="{2BE1ED83-8BB7-4109-91D8-CD64BDA7D3F5}" type="presOf" srcId="{88F02FDE-303F-4E40-973E-F58EA3F742D7}" destId="{21647878-099D-4EA5-B42D-BE26B6D6DA3C}" srcOrd="0" destOrd="0" presId="urn:microsoft.com/office/officeart/2016/7/layout/VerticalSolidActionList"/>
    <dgm:cxn modelId="{DEE55D8F-44CD-4698-851B-C7C758145E73}" type="presOf" srcId="{9B8E655C-79E8-4D58-9F64-528284397071}" destId="{AC61DB07-D782-4D76-B582-310969190440}" srcOrd="0" destOrd="0" presId="urn:microsoft.com/office/officeart/2016/7/layout/VerticalSolidActionList"/>
    <dgm:cxn modelId="{DA5C7B92-12C4-4B38-B48E-A6B632B9CE2E}" type="presOf" srcId="{E57C65F4-5EF6-4838-A315-217346BC9E65}" destId="{27D9F240-B6C5-4EAD-B7AE-C2F2C861A107}" srcOrd="0" destOrd="0" presId="urn:microsoft.com/office/officeart/2016/7/layout/VerticalSolidActionList"/>
    <dgm:cxn modelId="{09250893-911F-44CB-A8B5-D72204A900A2}" srcId="{88F02FDE-303F-4E40-973E-F58EA3F742D7}" destId="{C416659B-6D6A-4237-AF80-8E66D46ADBCC}" srcOrd="0" destOrd="0" parTransId="{983E66AA-4250-4625-924D-F17EFE948676}" sibTransId="{4F20FCBC-4EF0-426C-9B2F-6009A64ED307}"/>
    <dgm:cxn modelId="{AC4823A2-6FC2-4031-8576-9C5C64D7D483}" type="presOf" srcId="{1CBE1115-DCDB-43D9-BD8D-914DC9837926}" destId="{E0AD9D14-2ADB-4B96-B3C1-CF9AAA36CF7E}" srcOrd="0" destOrd="0" presId="urn:microsoft.com/office/officeart/2016/7/layout/VerticalSolidActionList"/>
    <dgm:cxn modelId="{6B4400B5-BFE7-4577-9730-EBB5E36464A2}" srcId="{B371E967-A2CB-4D60-A94D-B4A634E0BD3B}" destId="{805812D1-73EC-4AFF-9528-39C17B8E3718}" srcOrd="0" destOrd="0" parTransId="{AA9A2CA8-61B8-4BE7-B670-7818165EA230}" sibTransId="{0C292082-1EE7-4E75-9DEF-F572F617ADA0}"/>
    <dgm:cxn modelId="{A3EE87BF-9E59-491D-8165-BC9E5A99FDE2}" type="presOf" srcId="{B371E967-A2CB-4D60-A94D-B4A634E0BD3B}" destId="{7B460E91-E756-4F20-A6B4-A79DBB865DAA}" srcOrd="0" destOrd="0" presId="urn:microsoft.com/office/officeart/2016/7/layout/VerticalSolidActionList"/>
    <dgm:cxn modelId="{163E38C4-0601-417A-9340-D01AE7BD1844}" srcId="{E57C65F4-5EF6-4838-A315-217346BC9E65}" destId="{ABD20901-1218-49C4-87EC-7EC0F96A26DF}" srcOrd="0" destOrd="0" parTransId="{9CAE9BCB-5CFB-40DE-9AD7-81949F276361}" sibTransId="{B934A165-E08C-4009-9A33-2F0665F50BF3}"/>
    <dgm:cxn modelId="{363C48C5-1008-4273-BC00-A3A8BEDA2876}" srcId="{A2CA34AC-7D0A-490D-870A-3A355CB70479}" destId="{1CBE1115-DCDB-43D9-BD8D-914DC9837926}" srcOrd="4" destOrd="0" parTransId="{57292451-CCD1-461D-A807-6E647F3879B4}" sibTransId="{0C47805B-C072-4D4C-BDB8-7A279588319D}"/>
    <dgm:cxn modelId="{69E51FC8-CCF4-4DDB-BDD2-395C12159BBB}" srcId="{A2CA34AC-7D0A-490D-870A-3A355CB70479}" destId="{3DBCE455-8750-4110-A41F-519ACDBEF3C7}" srcOrd="0" destOrd="0" parTransId="{77E0C878-7253-4E0A-8C0A-2F0C3B697A18}" sibTransId="{13A08F44-269C-4040-B79E-3BDDB01FBC61}"/>
    <dgm:cxn modelId="{C3A3B1DA-E2AE-4F72-98FF-EB58B3CBDEF4}" srcId="{A2CA34AC-7D0A-490D-870A-3A355CB70479}" destId="{B371E967-A2CB-4D60-A94D-B4A634E0BD3B}" srcOrd="2" destOrd="0" parTransId="{7A18505E-B80A-4759-86AC-40921D3EFB85}" sibTransId="{13FC93DB-3CA8-47BD-9E0A-69E909193E65}"/>
    <dgm:cxn modelId="{918770E0-6D7B-46CF-A543-4DEAAA2B2AB3}" srcId="{C23B125F-B4C2-4CCB-B594-63D9CD0B9BA6}" destId="{9B8E655C-79E8-4D58-9F64-528284397071}" srcOrd="0" destOrd="0" parTransId="{C1CA14C6-9CDE-41B3-8AC2-8BBDD36B9D6A}" sibTransId="{CB17B89D-5CEC-4D35-8107-19F8FD199E75}"/>
    <dgm:cxn modelId="{7019DDE6-DE64-4CC3-9F02-38C73B47992D}" type="presOf" srcId="{C416659B-6D6A-4237-AF80-8E66D46ADBCC}" destId="{21647878-099D-4EA5-B42D-BE26B6D6DA3C}" srcOrd="0" destOrd="1" presId="urn:microsoft.com/office/officeart/2016/7/layout/VerticalSolidActionList"/>
    <dgm:cxn modelId="{B92542F5-AC27-4C17-B224-872315085F8D}" type="presOf" srcId="{805812D1-73EC-4AFF-9528-39C17B8E3718}" destId="{3030A7BF-0395-4454-8D60-86CF7C2B31CF}" srcOrd="0" destOrd="0" presId="urn:microsoft.com/office/officeart/2016/7/layout/VerticalSolidActionList"/>
    <dgm:cxn modelId="{9529ECFB-4C78-4A80-A803-F51A12BE6275}" type="presOf" srcId="{ABD20901-1218-49C4-87EC-7EC0F96A26DF}" destId="{92569F93-825B-43A6-AFCE-94598233D276}" srcOrd="0" destOrd="0" presId="urn:microsoft.com/office/officeart/2016/7/layout/VerticalSolidActionList"/>
    <dgm:cxn modelId="{17A2A081-45D2-47BA-848F-107D3704016A}" type="presParOf" srcId="{EF2DBB12-1035-4FEC-B4E2-8CE13A8108BC}" destId="{04FD908A-7713-4571-823E-7F44EE49A2AD}" srcOrd="0" destOrd="0" presId="urn:microsoft.com/office/officeart/2016/7/layout/VerticalSolidActionList"/>
    <dgm:cxn modelId="{4EF01F94-F58E-425F-978E-7F10EDDD48F5}" type="presParOf" srcId="{04FD908A-7713-4571-823E-7F44EE49A2AD}" destId="{559F52EE-E8B0-4B2E-9014-0978A75ADD8A}" srcOrd="0" destOrd="0" presId="urn:microsoft.com/office/officeart/2016/7/layout/VerticalSolidActionList"/>
    <dgm:cxn modelId="{5F246896-3EA4-45F0-AFDB-FEBCAEE9D89A}" type="presParOf" srcId="{04FD908A-7713-4571-823E-7F44EE49A2AD}" destId="{7350C476-6AFF-4434-9859-1AE35F2DDC48}" srcOrd="1" destOrd="0" presId="urn:microsoft.com/office/officeart/2016/7/layout/VerticalSolidActionList"/>
    <dgm:cxn modelId="{45F466C3-AA24-4972-83F5-DC0CA0FBF653}" type="presParOf" srcId="{EF2DBB12-1035-4FEC-B4E2-8CE13A8108BC}" destId="{91B76A81-341D-4DE2-807E-BF7DA80EC200}" srcOrd="1" destOrd="0" presId="urn:microsoft.com/office/officeart/2016/7/layout/VerticalSolidActionList"/>
    <dgm:cxn modelId="{6FFAA894-3482-4885-9E82-FE8BFDA70524}" type="presParOf" srcId="{EF2DBB12-1035-4FEC-B4E2-8CE13A8108BC}" destId="{B885B1D7-7368-4E44-9112-077F49CA4FF7}" srcOrd="2" destOrd="0" presId="urn:microsoft.com/office/officeart/2016/7/layout/VerticalSolidActionList"/>
    <dgm:cxn modelId="{8C0AB8A5-A81A-4BC0-A700-F2BC3C7352E8}" type="presParOf" srcId="{B885B1D7-7368-4E44-9112-077F49CA4FF7}" destId="{27D9F240-B6C5-4EAD-B7AE-C2F2C861A107}" srcOrd="0" destOrd="0" presId="urn:microsoft.com/office/officeart/2016/7/layout/VerticalSolidActionList"/>
    <dgm:cxn modelId="{4FA58527-A504-4211-B1A8-12EC2896785D}" type="presParOf" srcId="{B885B1D7-7368-4E44-9112-077F49CA4FF7}" destId="{92569F93-825B-43A6-AFCE-94598233D276}" srcOrd="1" destOrd="0" presId="urn:microsoft.com/office/officeart/2016/7/layout/VerticalSolidActionList"/>
    <dgm:cxn modelId="{DB51B0C8-AFE0-40B2-BA01-71325EB99E49}" type="presParOf" srcId="{EF2DBB12-1035-4FEC-B4E2-8CE13A8108BC}" destId="{1CA9737B-38F4-4995-8471-52E551098803}" srcOrd="3" destOrd="0" presId="urn:microsoft.com/office/officeart/2016/7/layout/VerticalSolidActionList"/>
    <dgm:cxn modelId="{1F0B575B-6C21-41A3-8E9C-23FC6BBFC2A4}" type="presParOf" srcId="{EF2DBB12-1035-4FEC-B4E2-8CE13A8108BC}" destId="{F74495E0-0106-4DCA-AE59-0929E366B787}" srcOrd="4" destOrd="0" presId="urn:microsoft.com/office/officeart/2016/7/layout/VerticalSolidActionList"/>
    <dgm:cxn modelId="{32302F12-94D2-4CC9-AB67-C4720444CA85}" type="presParOf" srcId="{F74495E0-0106-4DCA-AE59-0929E366B787}" destId="{7B460E91-E756-4F20-A6B4-A79DBB865DAA}" srcOrd="0" destOrd="0" presId="urn:microsoft.com/office/officeart/2016/7/layout/VerticalSolidActionList"/>
    <dgm:cxn modelId="{4275D381-767E-4553-A61C-4AA9A68B7F40}" type="presParOf" srcId="{F74495E0-0106-4DCA-AE59-0929E366B787}" destId="{3030A7BF-0395-4454-8D60-86CF7C2B31CF}" srcOrd="1" destOrd="0" presId="urn:microsoft.com/office/officeart/2016/7/layout/VerticalSolidActionList"/>
    <dgm:cxn modelId="{E1832880-C913-41A2-A534-482CA9061660}" type="presParOf" srcId="{EF2DBB12-1035-4FEC-B4E2-8CE13A8108BC}" destId="{C271AE2B-1329-4B21-9E2C-031BEF73D118}" srcOrd="5" destOrd="0" presId="urn:microsoft.com/office/officeart/2016/7/layout/VerticalSolidActionList"/>
    <dgm:cxn modelId="{52DC4F7C-BE75-4935-8AFA-C78BAF9982F0}" type="presParOf" srcId="{EF2DBB12-1035-4FEC-B4E2-8CE13A8108BC}" destId="{6ABCF071-82B6-4FD7-855E-4064831448CC}" srcOrd="6" destOrd="0" presId="urn:microsoft.com/office/officeart/2016/7/layout/VerticalSolidActionList"/>
    <dgm:cxn modelId="{C4D85396-CDE0-4BD7-B85F-72568740B8B1}" type="presParOf" srcId="{6ABCF071-82B6-4FD7-855E-4064831448CC}" destId="{37E5F249-028F-4E2F-BB1D-34C29EBABB56}" srcOrd="0" destOrd="0" presId="urn:microsoft.com/office/officeart/2016/7/layout/VerticalSolidActionList"/>
    <dgm:cxn modelId="{75BD583A-10E1-4C91-95EC-15886A3854E5}" type="presParOf" srcId="{6ABCF071-82B6-4FD7-855E-4064831448CC}" destId="{AC61DB07-D782-4D76-B582-310969190440}" srcOrd="1" destOrd="0" presId="urn:microsoft.com/office/officeart/2016/7/layout/VerticalSolidActionList"/>
    <dgm:cxn modelId="{CF1ECEC4-99BC-4871-83E9-583E4DB02793}" type="presParOf" srcId="{EF2DBB12-1035-4FEC-B4E2-8CE13A8108BC}" destId="{7B37F64D-178B-4885-A8F0-1EAC99CF3E8F}" srcOrd="7" destOrd="0" presId="urn:microsoft.com/office/officeart/2016/7/layout/VerticalSolidActionList"/>
    <dgm:cxn modelId="{062D77E2-A1FD-44CF-AF0C-7C840CB369E4}" type="presParOf" srcId="{EF2DBB12-1035-4FEC-B4E2-8CE13A8108BC}" destId="{6DD65C0B-DD7E-4AEF-9B0E-7F8D17A6DBCE}" srcOrd="8" destOrd="0" presId="urn:microsoft.com/office/officeart/2016/7/layout/VerticalSolidActionList"/>
    <dgm:cxn modelId="{E825712E-E5C9-4BF5-9189-B3E7C9ED9443}" type="presParOf" srcId="{6DD65C0B-DD7E-4AEF-9B0E-7F8D17A6DBCE}" destId="{E0AD9D14-2ADB-4B96-B3C1-CF9AAA36CF7E}" srcOrd="0" destOrd="0" presId="urn:microsoft.com/office/officeart/2016/7/layout/VerticalSolidActionList"/>
    <dgm:cxn modelId="{0AE80C62-C78E-4BA0-B8FF-53FC932D7228}" type="presParOf" srcId="{6DD65C0B-DD7E-4AEF-9B0E-7F8D17A6DBCE}" destId="{21647878-099D-4EA5-B42D-BE26B6D6DA3C}" srcOrd="1" destOrd="0" presId="urn:microsoft.com/office/officeart/2016/7/layout/VerticalSolidAc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50C476-6AFF-4434-9859-1AE35F2DDC48}">
      <dsp:nvSpPr>
        <dsp:cNvPr id="0" name=""/>
        <dsp:cNvSpPr/>
      </dsp:nvSpPr>
      <dsp:spPr>
        <a:xfrm>
          <a:off x="834442" y="1499"/>
          <a:ext cx="3337769" cy="657941"/>
        </a:xfrm>
        <a:prstGeom prst="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62" tIns="167117" rIns="64762" bIns="167117" numCol="1" spcCol="1270" anchor="ctr" anchorCtr="0">
          <a:noAutofit/>
        </a:bodyPr>
        <a:lstStyle/>
        <a:p>
          <a:pPr marL="0" lvl="0" indent="0" algn="l" defTabSz="488950">
            <a:lnSpc>
              <a:spcPct val="90000"/>
            </a:lnSpc>
            <a:spcBef>
              <a:spcPct val="0"/>
            </a:spcBef>
            <a:spcAft>
              <a:spcPct val="35000"/>
            </a:spcAft>
            <a:buNone/>
          </a:pPr>
          <a:r>
            <a:rPr lang="en-US" sz="1100" kern="1200" dirty="0"/>
            <a:t>Check </a:t>
          </a:r>
          <a:r>
            <a:rPr lang="en-US" sz="1100" kern="1200" dirty="0" err="1"/>
            <a:t>DataFrame</a:t>
          </a:r>
          <a:r>
            <a:rPr lang="en-US" sz="1100" kern="1200" dirty="0"/>
            <a:t> for null values.</a:t>
          </a:r>
        </a:p>
      </dsp:txBody>
      <dsp:txXfrm>
        <a:off x="834442" y="1499"/>
        <a:ext cx="3337769" cy="657941"/>
      </dsp:txXfrm>
    </dsp:sp>
    <dsp:sp modelId="{559F52EE-E8B0-4B2E-9014-0978A75ADD8A}">
      <dsp:nvSpPr>
        <dsp:cNvPr id="0" name=""/>
        <dsp:cNvSpPr/>
      </dsp:nvSpPr>
      <dsp:spPr>
        <a:xfrm>
          <a:off x="0" y="1499"/>
          <a:ext cx="834442" cy="657941"/>
        </a:xfrm>
        <a:prstGeom prst="rect">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44156" tIns="64990" rIns="44156" bIns="64990" numCol="1" spcCol="1270" anchor="ctr" anchorCtr="0">
          <a:noAutofit/>
        </a:bodyPr>
        <a:lstStyle/>
        <a:p>
          <a:pPr marL="0" lvl="0" indent="0" algn="ctr" defTabSz="622300">
            <a:lnSpc>
              <a:spcPct val="90000"/>
            </a:lnSpc>
            <a:spcBef>
              <a:spcPct val="0"/>
            </a:spcBef>
            <a:spcAft>
              <a:spcPct val="35000"/>
            </a:spcAft>
            <a:buNone/>
          </a:pPr>
          <a:r>
            <a:rPr lang="en-US" sz="1400" kern="1200"/>
            <a:t>Check</a:t>
          </a:r>
        </a:p>
      </dsp:txBody>
      <dsp:txXfrm>
        <a:off x="0" y="1499"/>
        <a:ext cx="834442" cy="657941"/>
      </dsp:txXfrm>
    </dsp:sp>
    <dsp:sp modelId="{92569F93-825B-43A6-AFCE-94598233D276}">
      <dsp:nvSpPr>
        <dsp:cNvPr id="0" name=""/>
        <dsp:cNvSpPr/>
      </dsp:nvSpPr>
      <dsp:spPr>
        <a:xfrm>
          <a:off x="834442" y="698917"/>
          <a:ext cx="3337769" cy="657941"/>
        </a:xfrm>
        <a:prstGeom prst="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62" tIns="167117" rIns="64762" bIns="167117" numCol="1" spcCol="1270" anchor="ctr" anchorCtr="0">
          <a:noAutofit/>
        </a:bodyPr>
        <a:lstStyle/>
        <a:p>
          <a:pPr marL="0" lvl="0" indent="0" algn="l" defTabSz="488950">
            <a:lnSpc>
              <a:spcPct val="90000"/>
            </a:lnSpc>
            <a:spcBef>
              <a:spcPct val="0"/>
            </a:spcBef>
            <a:spcAft>
              <a:spcPct val="35000"/>
            </a:spcAft>
            <a:buNone/>
          </a:pPr>
          <a:r>
            <a:rPr lang="en-US" sz="1100" kern="1200"/>
            <a:t>Convert Garage values to Integer and replace null values with ‘0’.</a:t>
          </a:r>
        </a:p>
      </dsp:txBody>
      <dsp:txXfrm>
        <a:off x="834442" y="698917"/>
        <a:ext cx="3337769" cy="657941"/>
      </dsp:txXfrm>
    </dsp:sp>
    <dsp:sp modelId="{27D9F240-B6C5-4EAD-B7AE-C2F2C861A107}">
      <dsp:nvSpPr>
        <dsp:cNvPr id="0" name=""/>
        <dsp:cNvSpPr/>
      </dsp:nvSpPr>
      <dsp:spPr>
        <a:xfrm>
          <a:off x="0" y="698917"/>
          <a:ext cx="834442" cy="657941"/>
        </a:xfrm>
        <a:prstGeom prst="rect">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44156" tIns="64990" rIns="44156" bIns="64990" numCol="1" spcCol="1270" anchor="ctr" anchorCtr="0">
          <a:noAutofit/>
        </a:bodyPr>
        <a:lstStyle/>
        <a:p>
          <a:pPr marL="0" lvl="0" indent="0" algn="ctr" defTabSz="622300">
            <a:lnSpc>
              <a:spcPct val="90000"/>
            </a:lnSpc>
            <a:spcBef>
              <a:spcPct val="0"/>
            </a:spcBef>
            <a:spcAft>
              <a:spcPct val="35000"/>
            </a:spcAft>
            <a:buNone/>
          </a:pPr>
          <a:r>
            <a:rPr lang="en-US" sz="1400" kern="1200"/>
            <a:t>Convert</a:t>
          </a:r>
        </a:p>
      </dsp:txBody>
      <dsp:txXfrm>
        <a:off x="0" y="698917"/>
        <a:ext cx="834442" cy="657941"/>
      </dsp:txXfrm>
    </dsp:sp>
    <dsp:sp modelId="{3030A7BF-0395-4454-8D60-86CF7C2B31CF}">
      <dsp:nvSpPr>
        <dsp:cNvPr id="0" name=""/>
        <dsp:cNvSpPr/>
      </dsp:nvSpPr>
      <dsp:spPr>
        <a:xfrm>
          <a:off x="834442" y="1396335"/>
          <a:ext cx="3337769" cy="657941"/>
        </a:xfrm>
        <a:prstGeom prst="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62" tIns="167117" rIns="64762" bIns="167117" numCol="1" spcCol="1270" anchor="ctr" anchorCtr="0">
          <a:noAutofit/>
        </a:bodyPr>
        <a:lstStyle/>
        <a:p>
          <a:pPr marL="0" lvl="0" indent="0" algn="l" defTabSz="488950">
            <a:lnSpc>
              <a:spcPct val="90000"/>
            </a:lnSpc>
            <a:spcBef>
              <a:spcPct val="0"/>
            </a:spcBef>
            <a:spcAft>
              <a:spcPct val="35000"/>
            </a:spcAft>
            <a:buNone/>
          </a:pPr>
          <a:r>
            <a:rPr lang="en-US" sz="1100" kern="1200"/>
            <a:t>Convert Build Year values to Integer and replace null values with the median year.</a:t>
          </a:r>
        </a:p>
      </dsp:txBody>
      <dsp:txXfrm>
        <a:off x="834442" y="1396335"/>
        <a:ext cx="3337769" cy="657941"/>
      </dsp:txXfrm>
    </dsp:sp>
    <dsp:sp modelId="{7B460E91-E756-4F20-A6B4-A79DBB865DAA}">
      <dsp:nvSpPr>
        <dsp:cNvPr id="0" name=""/>
        <dsp:cNvSpPr/>
      </dsp:nvSpPr>
      <dsp:spPr>
        <a:xfrm>
          <a:off x="0" y="1396335"/>
          <a:ext cx="834442" cy="657941"/>
        </a:xfrm>
        <a:prstGeom prst="rect">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44156" tIns="64990" rIns="44156" bIns="64990" numCol="1" spcCol="1270" anchor="ctr" anchorCtr="0">
          <a:noAutofit/>
        </a:bodyPr>
        <a:lstStyle/>
        <a:p>
          <a:pPr marL="0" lvl="0" indent="0" algn="ctr" defTabSz="622300">
            <a:lnSpc>
              <a:spcPct val="90000"/>
            </a:lnSpc>
            <a:spcBef>
              <a:spcPct val="0"/>
            </a:spcBef>
            <a:spcAft>
              <a:spcPct val="35000"/>
            </a:spcAft>
            <a:buNone/>
          </a:pPr>
          <a:r>
            <a:rPr lang="en-US" sz="1400" kern="1200"/>
            <a:t>Convert</a:t>
          </a:r>
        </a:p>
      </dsp:txBody>
      <dsp:txXfrm>
        <a:off x="0" y="1396335"/>
        <a:ext cx="834442" cy="657941"/>
      </dsp:txXfrm>
    </dsp:sp>
    <dsp:sp modelId="{AC61DB07-D782-4D76-B582-310969190440}">
      <dsp:nvSpPr>
        <dsp:cNvPr id="0" name=""/>
        <dsp:cNvSpPr/>
      </dsp:nvSpPr>
      <dsp:spPr>
        <a:xfrm>
          <a:off x="834442" y="2093753"/>
          <a:ext cx="3337769" cy="657941"/>
        </a:xfrm>
        <a:prstGeom prst="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62" tIns="167117" rIns="64762" bIns="167117" numCol="1" spcCol="1270" anchor="ctr" anchorCtr="0">
          <a:noAutofit/>
        </a:bodyPr>
        <a:lstStyle/>
        <a:p>
          <a:pPr marL="0" lvl="0" indent="0" algn="l" defTabSz="488950">
            <a:lnSpc>
              <a:spcPct val="90000"/>
            </a:lnSpc>
            <a:spcBef>
              <a:spcPct val="0"/>
            </a:spcBef>
            <a:spcAft>
              <a:spcPct val="35000"/>
            </a:spcAft>
            <a:buNone/>
          </a:pPr>
          <a:r>
            <a:rPr lang="en-US" sz="1100" kern="1200"/>
            <a:t>Convert Date_Sold to Month and Year.</a:t>
          </a:r>
        </a:p>
      </dsp:txBody>
      <dsp:txXfrm>
        <a:off x="834442" y="2093753"/>
        <a:ext cx="3337769" cy="657941"/>
      </dsp:txXfrm>
    </dsp:sp>
    <dsp:sp modelId="{37E5F249-028F-4E2F-BB1D-34C29EBABB56}">
      <dsp:nvSpPr>
        <dsp:cNvPr id="0" name=""/>
        <dsp:cNvSpPr/>
      </dsp:nvSpPr>
      <dsp:spPr>
        <a:xfrm>
          <a:off x="0" y="2093753"/>
          <a:ext cx="834442" cy="657941"/>
        </a:xfrm>
        <a:prstGeom prst="rect">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44156" tIns="64990" rIns="44156" bIns="64990" numCol="1" spcCol="1270" anchor="ctr" anchorCtr="0">
          <a:noAutofit/>
        </a:bodyPr>
        <a:lstStyle/>
        <a:p>
          <a:pPr marL="0" lvl="0" indent="0" algn="ctr" defTabSz="622300">
            <a:lnSpc>
              <a:spcPct val="90000"/>
            </a:lnSpc>
            <a:spcBef>
              <a:spcPct val="0"/>
            </a:spcBef>
            <a:spcAft>
              <a:spcPct val="35000"/>
            </a:spcAft>
            <a:buNone/>
          </a:pPr>
          <a:r>
            <a:rPr lang="en-US" sz="1400" kern="1200"/>
            <a:t>Convert</a:t>
          </a:r>
        </a:p>
      </dsp:txBody>
      <dsp:txXfrm>
        <a:off x="0" y="2093753"/>
        <a:ext cx="834442" cy="657941"/>
      </dsp:txXfrm>
    </dsp:sp>
    <dsp:sp modelId="{21647878-099D-4EA5-B42D-BE26B6D6DA3C}">
      <dsp:nvSpPr>
        <dsp:cNvPr id="0" name=""/>
        <dsp:cNvSpPr/>
      </dsp:nvSpPr>
      <dsp:spPr>
        <a:xfrm>
          <a:off x="834442" y="2791171"/>
          <a:ext cx="3337769" cy="657941"/>
        </a:xfrm>
        <a:prstGeom prst="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62" tIns="167117" rIns="64762" bIns="167117" numCol="1" spcCol="1270" anchor="t" anchorCtr="0">
          <a:noAutofit/>
        </a:bodyPr>
        <a:lstStyle/>
        <a:p>
          <a:pPr marL="0" lvl="0" indent="0" algn="l" defTabSz="488950">
            <a:lnSpc>
              <a:spcPct val="90000"/>
            </a:lnSpc>
            <a:spcBef>
              <a:spcPct val="0"/>
            </a:spcBef>
            <a:spcAft>
              <a:spcPct val="35000"/>
            </a:spcAft>
            <a:buNone/>
          </a:pPr>
          <a:r>
            <a:rPr lang="en-US" sz="1100" kern="1200"/>
            <a:t>Remove unwanted columns </a:t>
          </a:r>
        </a:p>
        <a:p>
          <a:pPr marL="57150" lvl="1" indent="-57150" algn="l" defTabSz="400050">
            <a:lnSpc>
              <a:spcPct val="90000"/>
            </a:lnSpc>
            <a:spcBef>
              <a:spcPct val="0"/>
            </a:spcBef>
            <a:spcAft>
              <a:spcPct val="15000"/>
            </a:spcAft>
            <a:buChar char="•"/>
          </a:pPr>
          <a:r>
            <a:rPr lang="en-US" sz="900" kern="1200"/>
            <a:t>( Address, CBD_Dist, Nearest_Stn_Dist, Postcode,  Date_Sold, Latitude, Longitude &amp; Nearest_Sch_Rank)</a:t>
          </a:r>
        </a:p>
      </dsp:txBody>
      <dsp:txXfrm>
        <a:off x="834442" y="2791171"/>
        <a:ext cx="3337769" cy="657941"/>
      </dsp:txXfrm>
    </dsp:sp>
    <dsp:sp modelId="{E0AD9D14-2ADB-4B96-B3C1-CF9AAA36CF7E}">
      <dsp:nvSpPr>
        <dsp:cNvPr id="0" name=""/>
        <dsp:cNvSpPr/>
      </dsp:nvSpPr>
      <dsp:spPr>
        <a:xfrm>
          <a:off x="0" y="2791171"/>
          <a:ext cx="834442" cy="657941"/>
        </a:xfrm>
        <a:prstGeom prst="rect">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44156" tIns="64990" rIns="44156" bIns="64990" numCol="1" spcCol="1270" anchor="ctr" anchorCtr="0">
          <a:noAutofit/>
        </a:bodyPr>
        <a:lstStyle/>
        <a:p>
          <a:pPr marL="0" lvl="0" indent="0" algn="ctr" defTabSz="622300">
            <a:lnSpc>
              <a:spcPct val="90000"/>
            </a:lnSpc>
            <a:spcBef>
              <a:spcPct val="0"/>
            </a:spcBef>
            <a:spcAft>
              <a:spcPct val="35000"/>
            </a:spcAft>
            <a:buNone/>
          </a:pPr>
          <a:r>
            <a:rPr lang="en-US" sz="1400" kern="1200"/>
            <a:t>Remove</a:t>
          </a:r>
        </a:p>
      </dsp:txBody>
      <dsp:txXfrm>
        <a:off x="0" y="2791171"/>
        <a:ext cx="834442" cy="657941"/>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44FC31-B28D-47B3-AEBC-64ECB8F8BE2D}" type="datetimeFigureOut">
              <a:rPr lang="en-AU" smtClean="0"/>
              <a:t>1/06/2023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1526D7-69B8-44F2-AC87-DA314CEC5021}" type="slidenum">
              <a:rPr lang="en-AU" smtClean="0"/>
              <a:t>‹#›</a:t>
            </a:fld>
            <a:endParaRPr lang="en-AU"/>
          </a:p>
        </p:txBody>
      </p:sp>
    </p:spTree>
    <p:extLst>
      <p:ext uri="{BB962C8B-B14F-4D97-AF65-F5344CB8AC3E}">
        <p14:creationId xmlns:p14="http://schemas.microsoft.com/office/powerpoint/2010/main" val="1611182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 had initially wanted to do a project based around Spotify and Genres (specifically rock and metal music)  I searched online for a suitable dataset but was unable to find one that suited my specific needs. I looked at using a Spotify API but wasn’t fully confident in being able to do that. I briefly considered looking at the ASX for suitable datasets but also looked at Australian Housing market and was lucky enough to come across the Perth House Prices Data set on Kaggle. It gave lots of information and I felt confident in being able to create a project from this.</a:t>
            </a:r>
          </a:p>
        </p:txBody>
      </p:sp>
      <p:sp>
        <p:nvSpPr>
          <p:cNvPr id="4" name="Slide Number Placeholder 3"/>
          <p:cNvSpPr>
            <a:spLocks noGrp="1"/>
          </p:cNvSpPr>
          <p:nvPr>
            <p:ph type="sldNum" sz="quarter" idx="5"/>
          </p:nvPr>
        </p:nvSpPr>
        <p:spPr/>
        <p:txBody>
          <a:bodyPr/>
          <a:lstStyle/>
          <a:p>
            <a:fld id="{6A1526D7-69B8-44F2-AC87-DA314CEC5021}" type="slidenum">
              <a:rPr lang="en-AU" smtClean="0"/>
              <a:t>2</a:t>
            </a:fld>
            <a:endParaRPr lang="en-AU"/>
          </a:p>
        </p:txBody>
      </p:sp>
    </p:spTree>
    <p:extLst>
      <p:ext uri="{BB962C8B-B14F-4D97-AF65-F5344CB8AC3E}">
        <p14:creationId xmlns:p14="http://schemas.microsoft.com/office/powerpoint/2010/main" val="3491548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A1526D7-69B8-44F2-AC87-DA314CEC5021}" type="slidenum">
              <a:rPr lang="en-AU" smtClean="0"/>
              <a:t>13</a:t>
            </a:fld>
            <a:endParaRPr lang="en-AU"/>
          </a:p>
        </p:txBody>
      </p:sp>
    </p:spTree>
    <p:extLst>
      <p:ext uri="{BB962C8B-B14F-4D97-AF65-F5344CB8AC3E}">
        <p14:creationId xmlns:p14="http://schemas.microsoft.com/office/powerpoint/2010/main" val="3191995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“Read the slide”</a:t>
            </a:r>
          </a:p>
          <a:p>
            <a:endParaRPr lang="en-AU" dirty="0"/>
          </a:p>
          <a:p>
            <a:r>
              <a:rPr lang="en-AU" dirty="0"/>
              <a:t>I had initially planned to remove all the data relating to the </a:t>
            </a:r>
            <a:r>
              <a:rPr lang="en-AU" dirty="0" err="1"/>
              <a:t>Date_Sold</a:t>
            </a:r>
            <a:r>
              <a:rPr lang="en-AU" dirty="0"/>
              <a:t> and </a:t>
            </a:r>
            <a:r>
              <a:rPr lang="en-AU" dirty="0" err="1"/>
              <a:t>Build_Year</a:t>
            </a:r>
            <a:r>
              <a:rPr lang="en-AU" dirty="0"/>
              <a:t> columns but in the end, I decided to keep them in as I thought this may assist my models by giving it extra information and help in the testing process.</a:t>
            </a:r>
          </a:p>
        </p:txBody>
      </p:sp>
      <p:sp>
        <p:nvSpPr>
          <p:cNvPr id="4" name="Slide Number Placeholder 3"/>
          <p:cNvSpPr>
            <a:spLocks noGrp="1"/>
          </p:cNvSpPr>
          <p:nvPr>
            <p:ph type="sldNum" sz="quarter" idx="5"/>
          </p:nvPr>
        </p:nvSpPr>
        <p:spPr/>
        <p:txBody>
          <a:bodyPr/>
          <a:lstStyle/>
          <a:p>
            <a:fld id="{6A1526D7-69B8-44F2-AC87-DA314CEC5021}" type="slidenum">
              <a:rPr lang="en-AU" smtClean="0"/>
              <a:t>4</a:t>
            </a:fld>
            <a:endParaRPr lang="en-AU"/>
          </a:p>
        </p:txBody>
      </p:sp>
    </p:spTree>
    <p:extLst>
      <p:ext uri="{BB962C8B-B14F-4D97-AF65-F5344CB8AC3E}">
        <p14:creationId xmlns:p14="http://schemas.microsoft.com/office/powerpoint/2010/main" val="693132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Once I had cleaned the data. I created these histograms for the remaining data.</a:t>
            </a:r>
          </a:p>
          <a:p>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The bedrooms, bathrooms, garage and floor area columns were all cleaned, and any outliers were updated to represent the median value for each column. Floor Area was updated to represent the 25</a:t>
            </a:r>
            <a:r>
              <a:rPr lang="en-US" b="0" baseline="30000" dirty="0">
                <a:solidFill>
                  <a:srgbClr val="CCCCCC"/>
                </a:solidFill>
                <a:effectLst/>
                <a:latin typeface="Consolas" panose="020B0609020204030204" pitchFamily="49" charset="0"/>
              </a:rPr>
              <a:t>th</a:t>
            </a:r>
            <a:r>
              <a:rPr lang="en-US" b="0" dirty="0">
                <a:solidFill>
                  <a:srgbClr val="CCCCCC"/>
                </a:solidFill>
                <a:effectLst/>
                <a:latin typeface="Consolas" panose="020B0609020204030204" pitchFamily="49" charset="0"/>
              </a:rPr>
              <a:t> percentile as I believe this would be a better representation of the Floor Area data.</a:t>
            </a:r>
          </a:p>
          <a:p>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I had also attempted to clean the Land Area data, but this made little to no difference to the histogram and resulted in a poor test score on the Linear Regression Model. So, in the end decided to not adjust the Land Area data.</a:t>
            </a:r>
          </a:p>
          <a:p>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Looking through the information, we can make the following observations.</a:t>
            </a:r>
          </a:p>
          <a:p>
            <a:br>
              <a:rPr lang="en-US" b="0" dirty="0">
                <a:solidFill>
                  <a:srgbClr val="CCCCCC"/>
                </a:solidFill>
                <a:effectLst/>
                <a:latin typeface="Consolas" panose="020B0609020204030204" pitchFamily="49" charset="0"/>
              </a:rPr>
            </a:br>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A typical Perth house has 2 bathrooms, 4 bedrooms, is built after 1975 with a floor area of around 200m2, a double garage and is close to schools.</a:t>
            </a:r>
          </a:p>
          <a:p>
            <a:endParaRPr lang="en-US" b="0" dirty="0">
              <a:solidFill>
                <a:srgbClr val="CCCCCC"/>
              </a:solidFill>
              <a:effectLst/>
              <a:latin typeface="Consolas" panose="020B0609020204030204" pitchFamily="49" charset="0"/>
            </a:endParaRP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A house is sold around the $500,000 mark and most likely to be sold in the summer months (December and January specifically).</a:t>
            </a:r>
          </a:p>
          <a:p>
            <a:endParaRPr lang="en-US" b="0" dirty="0">
              <a:solidFill>
                <a:srgbClr val="6796E6"/>
              </a:solidFill>
              <a:effectLst/>
              <a:latin typeface="Consolas" panose="020B0609020204030204" pitchFamily="49" charset="0"/>
            </a:endParaRPr>
          </a:p>
          <a:p>
            <a:r>
              <a:rPr lang="en-US" b="0" dirty="0">
                <a:solidFill>
                  <a:srgbClr val="6796E6"/>
                </a:solidFill>
                <a:effectLst/>
                <a:latin typeface="Consolas" panose="020B0609020204030204" pitchFamily="49" charset="0"/>
              </a:rPr>
              <a:t>*</a:t>
            </a:r>
            <a:r>
              <a:rPr lang="en-US" b="0" dirty="0">
                <a:solidFill>
                  <a:srgbClr val="CCCCCC"/>
                </a:solidFill>
                <a:effectLst/>
                <a:latin typeface="Consolas" panose="020B0609020204030204" pitchFamily="49" charset="0"/>
              </a:rPr>
              <a:t> The last 5 years has shown strong house sales.</a:t>
            </a:r>
          </a:p>
          <a:p>
            <a:endParaRPr lang="en-AU" dirty="0"/>
          </a:p>
        </p:txBody>
      </p:sp>
      <p:sp>
        <p:nvSpPr>
          <p:cNvPr id="4" name="Slide Number Placeholder 3"/>
          <p:cNvSpPr>
            <a:spLocks noGrp="1"/>
          </p:cNvSpPr>
          <p:nvPr>
            <p:ph type="sldNum" sz="quarter" idx="5"/>
          </p:nvPr>
        </p:nvSpPr>
        <p:spPr/>
        <p:txBody>
          <a:bodyPr/>
          <a:lstStyle/>
          <a:p>
            <a:fld id="{6A1526D7-69B8-44F2-AC87-DA314CEC5021}" type="slidenum">
              <a:rPr lang="en-AU" smtClean="0"/>
              <a:t>5</a:t>
            </a:fld>
            <a:endParaRPr lang="en-AU"/>
          </a:p>
        </p:txBody>
      </p:sp>
    </p:spTree>
    <p:extLst>
      <p:ext uri="{BB962C8B-B14F-4D97-AF65-F5344CB8AC3E}">
        <p14:creationId xmlns:p14="http://schemas.microsoft.com/office/powerpoint/2010/main" val="3550175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Get_dummies was used to transform these categorical variables into a format suitable for the Machine Learning models which would then produce better performance by the models.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Suburb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Nearest Station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Nearest School</a:t>
            </a:r>
          </a:p>
          <a:p>
            <a:endParaRPr lang="en-AU" dirty="0"/>
          </a:p>
        </p:txBody>
      </p:sp>
      <p:sp>
        <p:nvSpPr>
          <p:cNvPr id="4" name="Slide Number Placeholder 3"/>
          <p:cNvSpPr>
            <a:spLocks noGrp="1"/>
          </p:cNvSpPr>
          <p:nvPr>
            <p:ph type="sldNum" sz="quarter" idx="5"/>
          </p:nvPr>
        </p:nvSpPr>
        <p:spPr/>
        <p:txBody>
          <a:bodyPr/>
          <a:lstStyle/>
          <a:p>
            <a:fld id="{6A1526D7-69B8-44F2-AC87-DA314CEC5021}" type="slidenum">
              <a:rPr lang="en-AU" smtClean="0"/>
              <a:t>6</a:t>
            </a:fld>
            <a:endParaRPr lang="en-AU"/>
          </a:p>
        </p:txBody>
      </p:sp>
    </p:spTree>
    <p:extLst>
      <p:ext uri="{BB962C8B-B14F-4D97-AF65-F5344CB8AC3E}">
        <p14:creationId xmlns:p14="http://schemas.microsoft.com/office/powerpoint/2010/main" val="2889690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When it had come time to decide what model to use for the machine learning I looked back through class notes and decided to go with the Logistic Regression model, however this one did not work very well. It was taking up to 20-25 minutes to run and my scores were rock bottom. I did some research and realised I had chosen poorly, and that Linear Regression was the best suited model for the data set that I was using. Once I made these changes the model ran much better and was able to achieve a good result. </a:t>
            </a:r>
          </a:p>
          <a:p>
            <a:endParaRPr lang="en-AU" dirty="0"/>
          </a:p>
          <a:p>
            <a:r>
              <a:rPr lang="en-AU" dirty="0"/>
              <a:t>I wanted to try at running a second model to see if I could achieve a greater score than I had with the Linear Regression?  I once again chose poorly and went with the Decision Tree Classifier. When it came to creating a confusion matrix, I continually was given error after error no matter what I tried.  Through discussion with my instructors, it was decided to try an alternate model.</a:t>
            </a:r>
          </a:p>
          <a:p>
            <a:endParaRPr lang="en-AU" dirty="0"/>
          </a:p>
          <a:p>
            <a:r>
              <a:rPr lang="en-AU" dirty="0"/>
              <a:t>This time I decided to work on a Random Forest Classifier model. Initially I was running with high parameters and getting errors so reduced these to a lower value. When running the predict model I was getting an error and after some investigation it was discovered that I was running a classifier model and not a regression model, so once I made the changes and ran it as a Random Forest Regressor Model everything worked, and I was able to get a result.</a:t>
            </a:r>
          </a:p>
          <a:p>
            <a:endParaRPr lang="en-AU" dirty="0"/>
          </a:p>
          <a:p>
            <a:r>
              <a:rPr lang="en-AU" dirty="0"/>
              <a:t>It was then that I realised that I had also been running my Decision tree model as a classifier and not as a regressor model. </a:t>
            </a:r>
          </a:p>
          <a:p>
            <a:endParaRPr lang="en-AU" dirty="0"/>
          </a:p>
          <a:p>
            <a:r>
              <a:rPr lang="en-AU" dirty="0"/>
              <a:t>So initially I had planned on running two models and ended up running 3.</a:t>
            </a:r>
          </a:p>
          <a:p>
            <a:endParaRPr lang="en-AU" dirty="0"/>
          </a:p>
          <a:p>
            <a:r>
              <a:rPr lang="en-AU" dirty="0"/>
              <a:t>I ran the StandardScaler for both the Decision Tree and Random Forest models to </a:t>
            </a:r>
            <a:r>
              <a:rPr lang="en-US" b="0" i="0" dirty="0">
                <a:solidFill>
                  <a:srgbClr val="D1D5DB"/>
                </a:solidFill>
                <a:effectLst/>
                <a:latin typeface="Söhne"/>
              </a:rPr>
              <a:t>standardize the features within the dataframe to help achieve more consistent scales across different features of the data set.</a:t>
            </a:r>
            <a:endParaRPr lang="en-AU" dirty="0"/>
          </a:p>
        </p:txBody>
      </p:sp>
      <p:sp>
        <p:nvSpPr>
          <p:cNvPr id="4" name="Slide Number Placeholder 3"/>
          <p:cNvSpPr>
            <a:spLocks noGrp="1"/>
          </p:cNvSpPr>
          <p:nvPr>
            <p:ph type="sldNum" sz="quarter" idx="5"/>
          </p:nvPr>
        </p:nvSpPr>
        <p:spPr/>
        <p:txBody>
          <a:bodyPr/>
          <a:lstStyle/>
          <a:p>
            <a:fld id="{6A1526D7-69B8-44F2-AC87-DA314CEC5021}" type="slidenum">
              <a:rPr lang="en-AU" smtClean="0"/>
              <a:t>7</a:t>
            </a:fld>
            <a:endParaRPr lang="en-AU"/>
          </a:p>
        </p:txBody>
      </p:sp>
    </p:spTree>
    <p:extLst>
      <p:ext uri="{BB962C8B-B14F-4D97-AF65-F5344CB8AC3E}">
        <p14:creationId xmlns:p14="http://schemas.microsoft.com/office/powerpoint/2010/main" val="2189194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Here we can see the results.</a:t>
            </a:r>
          </a:p>
          <a:p>
            <a:endParaRPr lang="en-AU" dirty="0"/>
          </a:p>
          <a:p>
            <a:r>
              <a:rPr lang="en-US" b="0" i="0" dirty="0">
                <a:solidFill>
                  <a:srgbClr val="D1D5DB"/>
                </a:solidFill>
                <a:effectLst/>
                <a:latin typeface="Söhne"/>
              </a:rPr>
              <a:t>The linear regression model has the highest score/R2 value, which indicates a better fit to the data and better performance in explaining the variability of the target variable. </a:t>
            </a:r>
          </a:p>
          <a:p>
            <a:endParaRPr lang="en-US" b="0" i="0" dirty="0">
              <a:solidFill>
                <a:srgbClr val="D1D5DB"/>
              </a:solidFill>
              <a:effectLst/>
              <a:latin typeface="Söhne"/>
            </a:endParaRPr>
          </a:p>
          <a:p>
            <a:r>
              <a:rPr lang="en-US" b="0" i="0" dirty="0">
                <a:solidFill>
                  <a:srgbClr val="D1D5DB"/>
                </a:solidFill>
                <a:effectLst/>
                <a:latin typeface="Söhne"/>
              </a:rPr>
              <a:t>The linear regression model has the lowest MSE, (Mean Squared Error) indicating smaller errors in predicting the target variable compared to the other two models. </a:t>
            </a:r>
          </a:p>
          <a:p>
            <a:endParaRPr lang="en-US" b="0" i="0" dirty="0">
              <a:solidFill>
                <a:srgbClr val="D1D5DB"/>
              </a:solidFill>
              <a:effectLst/>
              <a:latin typeface="Söhne"/>
            </a:endParaRPr>
          </a:p>
          <a:p>
            <a:r>
              <a:rPr lang="en-US" b="0" i="0" dirty="0">
                <a:solidFill>
                  <a:srgbClr val="D1D5DB"/>
                </a:solidFill>
                <a:effectLst/>
                <a:latin typeface="Söhne"/>
              </a:rPr>
              <a:t>Like the MSE results, the linear regression model has the lowest RMSE (Root Mean Squared Error) value, indicating smaller average errors in prediction. </a:t>
            </a:r>
          </a:p>
          <a:p>
            <a:endParaRPr lang="en-US" b="0" i="0" dirty="0">
              <a:solidFill>
                <a:srgbClr val="D1D5DB"/>
              </a:solidFill>
              <a:effectLst/>
              <a:latin typeface="Söhne"/>
            </a:endParaRPr>
          </a:p>
          <a:p>
            <a:r>
              <a:rPr lang="en-US" b="0" i="0" dirty="0">
                <a:solidFill>
                  <a:srgbClr val="D1D5DB"/>
                </a:solidFill>
                <a:effectLst/>
                <a:latin typeface="Söhne"/>
              </a:rPr>
              <a:t>The standard deviation value is the same for all three models. </a:t>
            </a:r>
            <a:endParaRPr lang="en-AU" dirty="0"/>
          </a:p>
        </p:txBody>
      </p:sp>
      <p:sp>
        <p:nvSpPr>
          <p:cNvPr id="4" name="Slide Number Placeholder 3"/>
          <p:cNvSpPr>
            <a:spLocks noGrp="1"/>
          </p:cNvSpPr>
          <p:nvPr>
            <p:ph type="sldNum" sz="quarter" idx="5"/>
          </p:nvPr>
        </p:nvSpPr>
        <p:spPr/>
        <p:txBody>
          <a:bodyPr/>
          <a:lstStyle/>
          <a:p>
            <a:fld id="{6A1526D7-69B8-44F2-AC87-DA314CEC5021}" type="slidenum">
              <a:rPr lang="en-AU" smtClean="0"/>
              <a:t>8</a:t>
            </a:fld>
            <a:endParaRPr lang="en-AU"/>
          </a:p>
        </p:txBody>
      </p:sp>
    </p:spTree>
    <p:extLst>
      <p:ext uri="{BB962C8B-B14F-4D97-AF65-F5344CB8AC3E}">
        <p14:creationId xmlns:p14="http://schemas.microsoft.com/office/powerpoint/2010/main" val="2777383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Of the 3 Regression Models used the Linear Regression Model was the best performer with a score of 77.30%.</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While this is an acceptable score some further training would be required in to order to hopefully achieve a better result.</a:t>
            </a:r>
            <a:endParaRPr lang="en-US" b="0" dirty="0">
              <a:solidFill>
                <a:srgbClr val="808080"/>
              </a:solidFill>
              <a:effectLst/>
              <a:latin typeface="Consolas" panose="020B0609020204030204" pitchFamily="49" charset="0"/>
            </a:endParaRPr>
          </a:p>
          <a:p>
            <a:endParaRPr lang="en-US"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This could be achieved by taking a deeper look into the original data to ensure that the dataset is clean, free of outliers, and contains sufficient instances for training.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Possibly removing further columns such as the Date columns.</a:t>
            </a:r>
          </a:p>
          <a:p>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Gathering more data, if feasible, can also enhance the model's performance.</a:t>
            </a:r>
          </a:p>
          <a:p>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Also look at experimenting with the parameters of both the Decision Tree Model and the Random Forest Model.</a:t>
            </a:r>
          </a:p>
        </p:txBody>
      </p:sp>
      <p:sp>
        <p:nvSpPr>
          <p:cNvPr id="4" name="Slide Number Placeholder 3"/>
          <p:cNvSpPr>
            <a:spLocks noGrp="1"/>
          </p:cNvSpPr>
          <p:nvPr>
            <p:ph type="sldNum" sz="quarter" idx="5"/>
          </p:nvPr>
        </p:nvSpPr>
        <p:spPr/>
        <p:txBody>
          <a:bodyPr/>
          <a:lstStyle/>
          <a:p>
            <a:fld id="{6A1526D7-69B8-44F2-AC87-DA314CEC5021}" type="slidenum">
              <a:rPr lang="en-AU" smtClean="0"/>
              <a:t>9</a:t>
            </a:fld>
            <a:endParaRPr lang="en-AU"/>
          </a:p>
        </p:txBody>
      </p:sp>
    </p:spTree>
    <p:extLst>
      <p:ext uri="{BB962C8B-B14F-4D97-AF65-F5344CB8AC3E}">
        <p14:creationId xmlns:p14="http://schemas.microsoft.com/office/powerpoint/2010/main" val="3397753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 chose Tableau to be my main visualisation application as this is an area, I would like to focus on in my future Data Analysis career</a:t>
            </a:r>
          </a:p>
        </p:txBody>
      </p:sp>
      <p:sp>
        <p:nvSpPr>
          <p:cNvPr id="4" name="Slide Number Placeholder 3"/>
          <p:cNvSpPr>
            <a:spLocks noGrp="1"/>
          </p:cNvSpPr>
          <p:nvPr>
            <p:ph type="sldNum" sz="quarter" idx="5"/>
          </p:nvPr>
        </p:nvSpPr>
        <p:spPr/>
        <p:txBody>
          <a:bodyPr/>
          <a:lstStyle/>
          <a:p>
            <a:fld id="{6A1526D7-69B8-44F2-AC87-DA314CEC5021}" type="slidenum">
              <a:rPr lang="en-AU" smtClean="0"/>
              <a:t>10</a:t>
            </a:fld>
            <a:endParaRPr lang="en-AU"/>
          </a:p>
        </p:txBody>
      </p:sp>
    </p:spTree>
    <p:extLst>
      <p:ext uri="{BB962C8B-B14F-4D97-AF65-F5344CB8AC3E}">
        <p14:creationId xmlns:p14="http://schemas.microsoft.com/office/powerpoint/2010/main" val="3019774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Dalkeith is the top Selling Suburb with an Average Sale Price of $1.9 million.</a:t>
            </a:r>
          </a:p>
          <a:p>
            <a:endParaRPr lang="en-AU" dirty="0"/>
          </a:p>
          <a:p>
            <a:r>
              <a:rPr lang="en-AU" dirty="0"/>
              <a:t>Both Ave Floor Area and Ave Land Area are represented as scatter plots with Average Bedrooms per house shown as a colour filter. </a:t>
            </a:r>
          </a:p>
          <a:p>
            <a:endParaRPr lang="en-AU" dirty="0"/>
          </a:p>
          <a:p>
            <a:r>
              <a:rPr lang="en-AU" dirty="0"/>
              <a:t>Average Floor Area.</a:t>
            </a:r>
          </a:p>
          <a:p>
            <a:endParaRPr lang="en-AU" dirty="0"/>
          </a:p>
          <a:p>
            <a:r>
              <a:rPr lang="en-AU" dirty="0"/>
              <a:t>This shows that as the Average Floor Area of the house gets larger so to do the bedrooms increase in quantity.</a:t>
            </a:r>
          </a:p>
          <a:p>
            <a:endParaRPr lang="en-AU" dirty="0"/>
          </a:p>
          <a:p>
            <a:r>
              <a:rPr lang="en-AU" dirty="0"/>
              <a:t>Naval Base and Wangara both show as outliers on the Average Floor Area chart.</a:t>
            </a:r>
          </a:p>
          <a:p>
            <a:endParaRPr lang="en-AU" dirty="0"/>
          </a:p>
          <a:p>
            <a:r>
              <a:rPr lang="en-AU" dirty="0"/>
              <a:t>Average Floor Area Median is 180.6 m2</a:t>
            </a:r>
          </a:p>
          <a:p>
            <a:endParaRPr lang="en-AU" dirty="0"/>
          </a:p>
          <a:p>
            <a:r>
              <a:rPr lang="en-AU" dirty="0"/>
              <a:t>Average Floor Area Median Sale Price is $578,074</a:t>
            </a:r>
          </a:p>
          <a:p>
            <a:endParaRPr lang="en-AU" dirty="0"/>
          </a:p>
          <a:p>
            <a:r>
              <a:rPr lang="en-AU" dirty="0"/>
              <a:t>Average Land Area Median is 765 m2</a:t>
            </a:r>
          </a:p>
          <a:p>
            <a:endParaRPr lang="en-AU" dirty="0"/>
          </a:p>
          <a:p>
            <a:r>
              <a:rPr lang="en-AU" dirty="0"/>
              <a:t>Average Sale Price by Build Year shows that homes built pre-1946 tend to have a higher sale price than more modern houses. With a peak of house or houses built in 1943 being sold for an average of $1.85 million</a:t>
            </a:r>
          </a:p>
          <a:p>
            <a:endParaRPr lang="en-AU" dirty="0"/>
          </a:p>
          <a:p>
            <a:r>
              <a:rPr lang="en-AU" dirty="0"/>
              <a:t>Average Sale Price by Year Sold show that since 2006 houses are being sold consistently above $600,000.</a:t>
            </a:r>
          </a:p>
          <a:p>
            <a:endParaRPr lang="en-AU" dirty="0"/>
          </a:p>
          <a:p>
            <a:r>
              <a:rPr lang="en-AU" dirty="0"/>
              <a:t>Swan Valley Senior High School and Kiara College had the highest school counts in the data set. While Midland Station was by far the highest station count.</a:t>
            </a:r>
          </a:p>
          <a:p>
            <a:endParaRPr lang="en-AU" dirty="0"/>
          </a:p>
          <a:p>
            <a:endParaRPr lang="en-AU" dirty="0"/>
          </a:p>
          <a:p>
            <a:endParaRPr lang="en-AU" dirty="0"/>
          </a:p>
          <a:p>
            <a:endParaRPr lang="en-AU" dirty="0"/>
          </a:p>
          <a:p>
            <a:endParaRPr lang="en-AU" dirty="0"/>
          </a:p>
          <a:p>
            <a:endParaRPr lang="en-AU" dirty="0"/>
          </a:p>
        </p:txBody>
      </p:sp>
      <p:sp>
        <p:nvSpPr>
          <p:cNvPr id="4" name="Slide Number Placeholder 3"/>
          <p:cNvSpPr>
            <a:spLocks noGrp="1"/>
          </p:cNvSpPr>
          <p:nvPr>
            <p:ph type="sldNum" sz="quarter" idx="5"/>
          </p:nvPr>
        </p:nvSpPr>
        <p:spPr/>
        <p:txBody>
          <a:bodyPr/>
          <a:lstStyle/>
          <a:p>
            <a:fld id="{6A1526D7-69B8-44F2-AC87-DA314CEC5021}" type="slidenum">
              <a:rPr lang="en-AU" smtClean="0"/>
              <a:t>12</a:t>
            </a:fld>
            <a:endParaRPr lang="en-AU"/>
          </a:p>
        </p:txBody>
      </p:sp>
    </p:spTree>
    <p:extLst>
      <p:ext uri="{BB962C8B-B14F-4D97-AF65-F5344CB8AC3E}">
        <p14:creationId xmlns:p14="http://schemas.microsoft.com/office/powerpoint/2010/main" val="1539306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6/1/2023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6/1/2023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56F0283-88F7-4156-A9F2-05A8C088CC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532B2B2-6094-43C4-9F8C-62F8CCB6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6AF9B60-112E-CB85-C03C-5DD5369A26BA}"/>
              </a:ext>
            </a:extLst>
          </p:cNvPr>
          <p:cNvSpPr>
            <a:spLocks noGrp="1"/>
          </p:cNvSpPr>
          <p:nvPr>
            <p:ph type="ctrTitle"/>
          </p:nvPr>
        </p:nvSpPr>
        <p:spPr>
          <a:xfrm>
            <a:off x="1452617" y="963699"/>
            <a:ext cx="4960388" cy="2380031"/>
          </a:xfrm>
        </p:spPr>
        <p:txBody>
          <a:bodyPr>
            <a:normAutofit/>
          </a:bodyPr>
          <a:lstStyle/>
          <a:p>
            <a:r>
              <a:rPr lang="en-AU" sz="5400" dirty="0"/>
              <a:t>Exploring perth house prices</a:t>
            </a:r>
          </a:p>
        </p:txBody>
      </p:sp>
      <p:sp>
        <p:nvSpPr>
          <p:cNvPr id="3" name="Subtitle 2">
            <a:extLst>
              <a:ext uri="{FF2B5EF4-FFF2-40B4-BE49-F238E27FC236}">
                <a16:creationId xmlns:a16="http://schemas.microsoft.com/office/drawing/2014/main" id="{72D538D8-3ECF-27EC-DA3E-7C21B1CA9B4B}"/>
              </a:ext>
            </a:extLst>
          </p:cNvPr>
          <p:cNvSpPr>
            <a:spLocks noGrp="1"/>
          </p:cNvSpPr>
          <p:nvPr>
            <p:ph type="subTitle" idx="1"/>
          </p:nvPr>
        </p:nvSpPr>
        <p:spPr>
          <a:xfrm>
            <a:off x="1452617" y="3531204"/>
            <a:ext cx="4960388" cy="1610643"/>
          </a:xfrm>
        </p:spPr>
        <p:txBody>
          <a:bodyPr>
            <a:normAutofit/>
          </a:bodyPr>
          <a:lstStyle/>
          <a:p>
            <a:r>
              <a:rPr lang="en-AU" dirty="0"/>
              <a:t>Predicting Property values</a:t>
            </a:r>
          </a:p>
        </p:txBody>
      </p:sp>
      <p:cxnSp>
        <p:nvCxnSpPr>
          <p:cNvPr id="22" name="Straight Connector 21">
            <a:extLst>
              <a:ext uri="{FF2B5EF4-FFF2-40B4-BE49-F238E27FC236}">
                <a16:creationId xmlns:a16="http://schemas.microsoft.com/office/drawing/2014/main" id="{C67059AD-6209-40DC-A746-1390D850FB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960388"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9875FB44-3446-426C-AA71-B6228AFFD5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99254" y="482171"/>
            <a:ext cx="4652668" cy="5149101"/>
            <a:chOff x="6885125" y="583365"/>
            <a:chExt cx="4652668" cy="5181928"/>
          </a:xfrm>
        </p:grpSpPr>
        <p:sp>
          <p:nvSpPr>
            <p:cNvPr id="25" name="Rectangle 24">
              <a:extLst>
                <a:ext uri="{FF2B5EF4-FFF2-40B4-BE49-F238E27FC236}">
                  <a16:creationId xmlns:a16="http://schemas.microsoft.com/office/drawing/2014/main" id="{CE9FCCDC-43BA-4086-8A5E-83A77A40AB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85125" y="583365"/>
              <a:ext cx="4652668"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D4D4223-F2FD-44C5-B8B3-C58FB41853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25358" y="915807"/>
              <a:ext cx="400124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Key in a doorknob">
            <a:extLst>
              <a:ext uri="{FF2B5EF4-FFF2-40B4-BE49-F238E27FC236}">
                <a16:creationId xmlns:a16="http://schemas.microsoft.com/office/drawing/2014/main" id="{F7B951E2-2CE6-D95E-064C-0B221F231C95}"/>
              </a:ext>
            </a:extLst>
          </p:cNvPr>
          <p:cNvPicPr>
            <a:picLocks noChangeAspect="1"/>
          </p:cNvPicPr>
          <p:nvPr/>
        </p:nvPicPr>
        <p:blipFill rotWithShape="1">
          <a:blip r:embed="rId2"/>
          <a:srcRect l="41989"/>
          <a:stretch/>
        </p:blipFill>
        <p:spPr>
          <a:xfrm>
            <a:off x="7555450" y="1116345"/>
            <a:ext cx="3360025" cy="3866172"/>
          </a:xfrm>
          <a:prstGeom prst="rect">
            <a:avLst/>
          </a:prstGeom>
        </p:spPr>
      </p:pic>
      <p:pic>
        <p:nvPicPr>
          <p:cNvPr id="28" name="Picture 27">
            <a:extLst>
              <a:ext uri="{FF2B5EF4-FFF2-40B4-BE49-F238E27FC236}">
                <a16:creationId xmlns:a16="http://schemas.microsoft.com/office/drawing/2014/main" id="{C5A25AE9-BB09-4E49-9702-B01FB2FE27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29">
            <a:extLst>
              <a:ext uri="{FF2B5EF4-FFF2-40B4-BE49-F238E27FC236}">
                <a16:creationId xmlns:a16="http://schemas.microsoft.com/office/drawing/2014/main" id="{97B655F3-9B93-4D27-982D-1145D71443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9847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1EE485E7-7D6D-4CB0-A3AD-261D97B2E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55E3208-F0C4-4962-8946-065C94F89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3D382162-F66B-9BF5-9867-54B75C3C1B4E}"/>
              </a:ext>
            </a:extLst>
          </p:cNvPr>
          <p:cNvSpPr>
            <a:spLocks noGrp="1"/>
          </p:cNvSpPr>
          <p:nvPr>
            <p:ph type="title"/>
          </p:nvPr>
        </p:nvSpPr>
        <p:spPr>
          <a:xfrm>
            <a:off x="5140235" y="1027937"/>
            <a:ext cx="6083708" cy="3711894"/>
          </a:xfrm>
        </p:spPr>
        <p:txBody>
          <a:bodyPr vert="horz" lIns="91440" tIns="45720" rIns="91440" bIns="0" rtlCol="0" anchor="ctr">
            <a:normAutofit/>
          </a:bodyPr>
          <a:lstStyle/>
          <a:p>
            <a:r>
              <a:rPr lang="en-US" sz="5400"/>
              <a:t>Tableau </a:t>
            </a:r>
            <a:br>
              <a:rPr lang="en-US" sz="5400"/>
            </a:br>
            <a:r>
              <a:rPr lang="en-US" sz="5400"/>
              <a:t>visualisations</a:t>
            </a:r>
          </a:p>
        </p:txBody>
      </p:sp>
      <p:cxnSp>
        <p:nvCxnSpPr>
          <p:cNvPr id="19" name="Straight Connector 18">
            <a:extLst>
              <a:ext uri="{FF2B5EF4-FFF2-40B4-BE49-F238E27FC236}">
                <a16:creationId xmlns:a16="http://schemas.microsoft.com/office/drawing/2014/main" id="{4FAE17D3-C2DC-4665-AF20-33C5BACD5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375124"/>
            <a:ext cx="0" cy="3017520"/>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7021C573-B3FF-44B8-A5DE-AB39E9AA6B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50B0CCD4-E9B0-43B2-806F-05EDF57A7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644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6" name="Picture 45">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8" name="Straight Connector 47">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2" name="Rectangle 51">
            <a:extLst>
              <a:ext uri="{FF2B5EF4-FFF2-40B4-BE49-F238E27FC236}">
                <a16:creationId xmlns:a16="http://schemas.microsoft.com/office/drawing/2014/main" id="{BD89ECFB-8421-4BB8-A23D-8B8D151F8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4911EB7-93CE-44FF-973F-B25ECF5DF5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D382162-F66B-9BF5-9867-54B75C3C1B4E}"/>
              </a:ext>
            </a:extLst>
          </p:cNvPr>
          <p:cNvSpPr>
            <a:spLocks noGrp="1"/>
          </p:cNvSpPr>
          <p:nvPr>
            <p:ph type="title"/>
          </p:nvPr>
        </p:nvSpPr>
        <p:spPr>
          <a:xfrm>
            <a:off x="485695" y="1474969"/>
            <a:ext cx="3026558" cy="1868760"/>
          </a:xfrm>
        </p:spPr>
        <p:txBody>
          <a:bodyPr vert="horz" lIns="91440" tIns="45720" rIns="91440" bIns="0" rtlCol="0" anchor="b">
            <a:normAutofit/>
          </a:bodyPr>
          <a:lstStyle/>
          <a:p>
            <a:r>
              <a:rPr lang="en-US" sz="2800" dirty="0"/>
              <a:t>TABLEAU VISUALISATIONS</a:t>
            </a:r>
          </a:p>
        </p:txBody>
      </p:sp>
      <p:cxnSp>
        <p:nvCxnSpPr>
          <p:cNvPr id="56" name="Straight Connector 55">
            <a:extLst>
              <a:ext uri="{FF2B5EF4-FFF2-40B4-BE49-F238E27FC236}">
                <a16:creationId xmlns:a16="http://schemas.microsoft.com/office/drawing/2014/main" id="{72870A17-34CA-4FF4-8777-CE7D7B986B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009" y="3526496"/>
            <a:ext cx="3023617"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58" name="Group 57">
            <a:extLst>
              <a:ext uri="{FF2B5EF4-FFF2-40B4-BE49-F238E27FC236}">
                <a16:creationId xmlns:a16="http://schemas.microsoft.com/office/drawing/2014/main" id="{34B79B4F-74AA-4B58-BBD2-2C3804928D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90638" y="482171"/>
            <a:ext cx="7560115" cy="5149101"/>
            <a:chOff x="7463258" y="583365"/>
            <a:chExt cx="7560115" cy="5181928"/>
          </a:xfrm>
        </p:grpSpPr>
        <p:sp>
          <p:nvSpPr>
            <p:cNvPr id="59" name="Rectangle 58">
              <a:extLst>
                <a:ext uri="{FF2B5EF4-FFF2-40B4-BE49-F238E27FC236}">
                  <a16:creationId xmlns:a16="http://schemas.microsoft.com/office/drawing/2014/main" id="{FE994EF0-F368-43B3-9BF0-442E33BC3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9B478E81-F333-452C-B354-06E13FB0B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2" name="Rectangle 61">
            <a:extLst>
              <a:ext uri="{FF2B5EF4-FFF2-40B4-BE49-F238E27FC236}">
                <a16:creationId xmlns:a16="http://schemas.microsoft.com/office/drawing/2014/main" id="{4E4C1088-922B-4744-BB37-5D47AEA43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130" y="977099"/>
            <a:ext cx="6597725" cy="4136205"/>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picture containing map, text, atlas, diagram&#10;&#10;Description automatically generated">
            <a:extLst>
              <a:ext uri="{FF2B5EF4-FFF2-40B4-BE49-F238E27FC236}">
                <a16:creationId xmlns:a16="http://schemas.microsoft.com/office/drawing/2014/main" id="{B4030834-DB2E-39E6-8F9B-D0E84BDCDDB4}"/>
              </a:ext>
            </a:extLst>
          </p:cNvPr>
          <p:cNvPicPr>
            <a:picLocks noGrp="1" noChangeAspect="1"/>
          </p:cNvPicPr>
          <p:nvPr>
            <p:ph idx="1"/>
          </p:nvPr>
        </p:nvPicPr>
        <p:blipFill>
          <a:blip r:embed="rId3"/>
          <a:stretch>
            <a:fillRect/>
          </a:stretch>
        </p:blipFill>
        <p:spPr>
          <a:xfrm>
            <a:off x="4631115" y="1285975"/>
            <a:ext cx="3059596" cy="3526912"/>
          </a:xfrm>
          <a:prstGeom prst="rect">
            <a:avLst/>
          </a:prstGeom>
        </p:spPr>
      </p:pic>
      <p:pic>
        <p:nvPicPr>
          <p:cNvPr id="5" name="Content Placeholder 4" descr="A picture containing map, text, atlas&#10;&#10;Description automatically generated">
            <a:extLst>
              <a:ext uri="{FF2B5EF4-FFF2-40B4-BE49-F238E27FC236}">
                <a16:creationId xmlns:a16="http://schemas.microsoft.com/office/drawing/2014/main" id="{82C3D3A2-A5B8-6DB2-0F38-1AED039B67CF}"/>
              </a:ext>
            </a:extLst>
          </p:cNvPr>
          <p:cNvPicPr>
            <a:picLocks noChangeAspect="1"/>
          </p:cNvPicPr>
          <p:nvPr/>
        </p:nvPicPr>
        <p:blipFill rotWithShape="1">
          <a:blip r:embed="rId4"/>
          <a:srcRect l="19075" r="20832" b="-1"/>
          <a:stretch/>
        </p:blipFill>
        <p:spPr>
          <a:xfrm>
            <a:off x="7980044" y="1116345"/>
            <a:ext cx="2799128" cy="3866172"/>
          </a:xfrm>
          <a:prstGeom prst="rect">
            <a:avLst/>
          </a:prstGeom>
        </p:spPr>
      </p:pic>
      <p:pic>
        <p:nvPicPr>
          <p:cNvPr id="64" name="Picture 63">
            <a:extLst>
              <a:ext uri="{FF2B5EF4-FFF2-40B4-BE49-F238E27FC236}">
                <a16:creationId xmlns:a16="http://schemas.microsoft.com/office/drawing/2014/main" id="{15621CD7-6951-4B76-949B-6D851A2BE4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6" name="Straight Connector 65">
            <a:extLst>
              <a:ext uri="{FF2B5EF4-FFF2-40B4-BE49-F238E27FC236}">
                <a16:creationId xmlns:a16="http://schemas.microsoft.com/office/drawing/2014/main" id="{7AD09E24-F963-4867-8AA6-3D2F8D3C8A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1D39142-AABF-65F5-88C4-196C94CBE587}"/>
              </a:ext>
            </a:extLst>
          </p:cNvPr>
          <p:cNvSpPr txBox="1"/>
          <p:nvPr/>
        </p:nvSpPr>
        <p:spPr>
          <a:xfrm>
            <a:off x="484009" y="3935895"/>
            <a:ext cx="3023617" cy="1200329"/>
          </a:xfrm>
          <a:prstGeom prst="rect">
            <a:avLst/>
          </a:prstGeom>
          <a:noFill/>
        </p:spPr>
        <p:txBody>
          <a:bodyPr wrap="square" rtlCol="0">
            <a:spAutoFit/>
          </a:bodyPr>
          <a:lstStyle/>
          <a:p>
            <a:r>
              <a:rPr lang="en-AU" dirty="0"/>
              <a:t>Coastal Suburbs and those along the Swan River show higher average Sale Prices than the rest of the Perth Area</a:t>
            </a:r>
          </a:p>
        </p:txBody>
      </p:sp>
    </p:spTree>
    <p:extLst>
      <p:ext uri="{BB962C8B-B14F-4D97-AF65-F5344CB8AC3E}">
        <p14:creationId xmlns:p14="http://schemas.microsoft.com/office/powerpoint/2010/main" val="1306015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2162-F66B-9BF5-9867-54B75C3C1B4E}"/>
              </a:ext>
            </a:extLst>
          </p:cNvPr>
          <p:cNvSpPr>
            <a:spLocks noGrp="1"/>
          </p:cNvSpPr>
          <p:nvPr>
            <p:ph type="title"/>
          </p:nvPr>
        </p:nvSpPr>
        <p:spPr/>
        <p:txBody>
          <a:bodyPr/>
          <a:lstStyle/>
          <a:p>
            <a:r>
              <a:rPr lang="en-US" dirty="0"/>
              <a:t>Tableau visualisations</a:t>
            </a:r>
            <a:endParaRPr lang="en-AU" dirty="0"/>
          </a:p>
        </p:txBody>
      </p:sp>
      <p:pic>
        <p:nvPicPr>
          <p:cNvPr id="5" name="Content Placeholder 4" descr="A picture containing text, map, screenshot, diagram&#10;&#10;Description automatically generated">
            <a:extLst>
              <a:ext uri="{FF2B5EF4-FFF2-40B4-BE49-F238E27FC236}">
                <a16:creationId xmlns:a16="http://schemas.microsoft.com/office/drawing/2014/main" id="{13410E48-1E5C-1E49-5274-732DBFA07253}"/>
              </a:ext>
            </a:extLst>
          </p:cNvPr>
          <p:cNvPicPr>
            <a:picLocks noGrp="1" noChangeAspect="1"/>
          </p:cNvPicPr>
          <p:nvPr>
            <p:ph idx="1"/>
          </p:nvPr>
        </p:nvPicPr>
        <p:blipFill>
          <a:blip r:embed="rId3"/>
          <a:stretch>
            <a:fillRect/>
          </a:stretch>
        </p:blipFill>
        <p:spPr>
          <a:xfrm>
            <a:off x="1331377" y="208897"/>
            <a:ext cx="9409044" cy="5675799"/>
          </a:xfrm>
        </p:spPr>
      </p:pic>
    </p:spTree>
    <p:extLst>
      <p:ext uri="{BB962C8B-B14F-4D97-AF65-F5344CB8AC3E}">
        <p14:creationId xmlns:p14="http://schemas.microsoft.com/office/powerpoint/2010/main" val="146719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412368-7E6B-4064-B6FA-72DF6DA0C2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014FE20-9BCC-4219-A8AD-B1C110BD5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7877A09-01AA-528A-F683-EC32FC2B2DB8}"/>
              </a:ext>
            </a:extLst>
          </p:cNvPr>
          <p:cNvSpPr>
            <a:spLocks noGrp="1"/>
          </p:cNvSpPr>
          <p:nvPr>
            <p:ph type="ctrTitle"/>
          </p:nvPr>
        </p:nvSpPr>
        <p:spPr>
          <a:xfrm>
            <a:off x="1452617" y="976508"/>
            <a:ext cx="5525305" cy="2367221"/>
          </a:xfrm>
        </p:spPr>
        <p:txBody>
          <a:bodyPr>
            <a:normAutofit/>
          </a:bodyPr>
          <a:lstStyle/>
          <a:p>
            <a:r>
              <a:rPr lang="en-AU" sz="5400"/>
              <a:t>The end</a:t>
            </a:r>
          </a:p>
        </p:txBody>
      </p:sp>
      <p:sp>
        <p:nvSpPr>
          <p:cNvPr id="3" name="Subtitle 2">
            <a:extLst>
              <a:ext uri="{FF2B5EF4-FFF2-40B4-BE49-F238E27FC236}">
                <a16:creationId xmlns:a16="http://schemas.microsoft.com/office/drawing/2014/main" id="{7FD60024-3169-0CE2-F7F5-33A1094FE3EB}"/>
              </a:ext>
            </a:extLst>
          </p:cNvPr>
          <p:cNvSpPr>
            <a:spLocks noGrp="1"/>
          </p:cNvSpPr>
          <p:nvPr>
            <p:ph type="subTitle" idx="1"/>
          </p:nvPr>
        </p:nvSpPr>
        <p:spPr>
          <a:xfrm>
            <a:off x="1452617" y="3531204"/>
            <a:ext cx="5530919" cy="1606576"/>
          </a:xfrm>
        </p:spPr>
        <p:txBody>
          <a:bodyPr>
            <a:normAutofit/>
          </a:bodyPr>
          <a:lstStyle/>
          <a:p>
            <a:r>
              <a:rPr lang="en-AU" dirty="0"/>
              <a:t>Thank you for your time. </a:t>
            </a:r>
          </a:p>
          <a:p>
            <a:r>
              <a:rPr lang="en-AU" dirty="0"/>
              <a:t>Any questions??</a:t>
            </a:r>
          </a:p>
        </p:txBody>
      </p:sp>
      <p:cxnSp>
        <p:nvCxnSpPr>
          <p:cNvPr id="14" name="Straight Connector 13">
            <a:extLst>
              <a:ext uri="{FF2B5EF4-FFF2-40B4-BE49-F238E27FC236}">
                <a16:creationId xmlns:a16="http://schemas.microsoft.com/office/drawing/2014/main" id="{A661C966-C6C8-4667-903D-E68521C35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8" y="3528543"/>
            <a:ext cx="55361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6" name="Group 15">
            <a:extLst>
              <a:ext uri="{FF2B5EF4-FFF2-40B4-BE49-F238E27FC236}">
                <a16:creationId xmlns:a16="http://schemas.microsoft.com/office/drawing/2014/main" id="{36439133-030D-427C-AADE-2B48B19917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77388" y="482171"/>
            <a:chExt cx="4074533" cy="5149101"/>
          </a:xfrm>
        </p:grpSpPr>
        <p:sp>
          <p:nvSpPr>
            <p:cNvPr id="17" name="Rectangle 16">
              <a:extLst>
                <a:ext uri="{FF2B5EF4-FFF2-40B4-BE49-F238E27FC236}">
                  <a16:creationId xmlns:a16="http://schemas.microsoft.com/office/drawing/2014/main" id="{2C11378B-6628-411A-9A79-CF10232D7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77388" y="482171"/>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E6BF6A-26B8-45E6-887E-FE78A7984F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47"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82388B0B-738B-4313-8674-79D97E74A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1624" y="977965"/>
            <a:ext cx="3119444"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iling Face with No Fill">
            <a:extLst>
              <a:ext uri="{FF2B5EF4-FFF2-40B4-BE49-F238E27FC236}">
                <a16:creationId xmlns:a16="http://schemas.microsoft.com/office/drawing/2014/main" id="{C95783D7-D929-3287-6162-F35A16665F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16373" y="1649879"/>
            <a:ext cx="2799103" cy="2799103"/>
          </a:xfrm>
          <a:prstGeom prst="rect">
            <a:avLst/>
          </a:prstGeom>
        </p:spPr>
      </p:pic>
      <p:pic>
        <p:nvPicPr>
          <p:cNvPr id="42" name="Picture 21">
            <a:extLst>
              <a:ext uri="{FF2B5EF4-FFF2-40B4-BE49-F238E27FC236}">
                <a16:creationId xmlns:a16="http://schemas.microsoft.com/office/drawing/2014/main" id="{6DF84359-5DD6-461B-9519-90AA2F46C1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3" name="Straight Connector 23">
            <a:extLst>
              <a:ext uri="{FF2B5EF4-FFF2-40B4-BE49-F238E27FC236}">
                <a16:creationId xmlns:a16="http://schemas.microsoft.com/office/drawing/2014/main" id="{E90BC892-CE86-41EE-8A3B-2178D5170C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313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5" name="Rectangle 9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7" name="Picture 9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9" name="Straight Connector 9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03" name="Rectangle 102">
            <a:extLst>
              <a:ext uri="{FF2B5EF4-FFF2-40B4-BE49-F238E27FC236}">
                <a16:creationId xmlns:a16="http://schemas.microsoft.com/office/drawing/2014/main" id="{56412368-7E6B-4064-B6FA-72DF6DA0C2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8014FE20-9BCC-4219-A8AD-B1C110BD5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D382162-F66B-9BF5-9867-54B75C3C1B4E}"/>
              </a:ext>
            </a:extLst>
          </p:cNvPr>
          <p:cNvSpPr>
            <a:spLocks noGrp="1"/>
          </p:cNvSpPr>
          <p:nvPr>
            <p:ph type="title"/>
          </p:nvPr>
        </p:nvSpPr>
        <p:spPr>
          <a:xfrm>
            <a:off x="1452617" y="976508"/>
            <a:ext cx="5525305" cy="2367221"/>
          </a:xfrm>
        </p:spPr>
        <p:txBody>
          <a:bodyPr vert="horz" lIns="91440" tIns="45720" rIns="91440" bIns="0" rtlCol="0" anchor="b">
            <a:normAutofit/>
          </a:bodyPr>
          <a:lstStyle/>
          <a:p>
            <a:r>
              <a:rPr lang="en-US" sz="5400" dirty="0"/>
              <a:t>Why I chose this topic?</a:t>
            </a:r>
          </a:p>
        </p:txBody>
      </p:sp>
      <p:cxnSp>
        <p:nvCxnSpPr>
          <p:cNvPr id="107" name="Straight Connector 106">
            <a:extLst>
              <a:ext uri="{FF2B5EF4-FFF2-40B4-BE49-F238E27FC236}">
                <a16:creationId xmlns:a16="http://schemas.microsoft.com/office/drawing/2014/main" id="{A661C966-C6C8-4667-903D-E68521C35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8" y="3528543"/>
            <a:ext cx="55361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09" name="Group 108">
            <a:extLst>
              <a:ext uri="{FF2B5EF4-FFF2-40B4-BE49-F238E27FC236}">
                <a16:creationId xmlns:a16="http://schemas.microsoft.com/office/drawing/2014/main" id="{36439133-030D-427C-AADE-2B48B19917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77388" y="482171"/>
            <a:chExt cx="4074533" cy="5149101"/>
          </a:xfrm>
        </p:grpSpPr>
        <p:sp>
          <p:nvSpPr>
            <p:cNvPr id="110" name="Rectangle 109">
              <a:extLst>
                <a:ext uri="{FF2B5EF4-FFF2-40B4-BE49-F238E27FC236}">
                  <a16:creationId xmlns:a16="http://schemas.microsoft.com/office/drawing/2014/main" id="{2C11378B-6628-411A-9A79-CF10232D7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77388" y="482171"/>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08E6BF6A-26B8-45E6-887E-FE78A7984F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47"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3" name="Rectangle 112">
            <a:extLst>
              <a:ext uri="{FF2B5EF4-FFF2-40B4-BE49-F238E27FC236}">
                <a16:creationId xmlns:a16="http://schemas.microsoft.com/office/drawing/2014/main" id="{82388B0B-738B-4313-8674-79D97E74A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1624" y="977965"/>
            <a:ext cx="3119444"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10;&#10;Description automatically generated">
            <a:extLst>
              <a:ext uri="{FF2B5EF4-FFF2-40B4-BE49-F238E27FC236}">
                <a16:creationId xmlns:a16="http://schemas.microsoft.com/office/drawing/2014/main" id="{71F60AE9-350E-F4B8-0FAD-42463C841BC2}"/>
              </a:ext>
            </a:extLst>
          </p:cNvPr>
          <p:cNvPicPr>
            <a:picLocks noChangeAspect="1"/>
          </p:cNvPicPr>
          <p:nvPr/>
        </p:nvPicPr>
        <p:blipFill>
          <a:blip r:embed="rId4"/>
          <a:stretch>
            <a:fillRect/>
          </a:stretch>
        </p:blipFill>
        <p:spPr>
          <a:xfrm>
            <a:off x="8218508" y="1116345"/>
            <a:ext cx="2594833" cy="3866172"/>
          </a:xfrm>
          <a:prstGeom prst="rect">
            <a:avLst/>
          </a:prstGeom>
        </p:spPr>
      </p:pic>
      <p:pic>
        <p:nvPicPr>
          <p:cNvPr id="124" name="Picture 114">
            <a:extLst>
              <a:ext uri="{FF2B5EF4-FFF2-40B4-BE49-F238E27FC236}">
                <a16:creationId xmlns:a16="http://schemas.microsoft.com/office/drawing/2014/main" id="{6DF84359-5DD6-461B-9519-90AA2F46C1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5" name="Straight Connector 116">
            <a:extLst>
              <a:ext uri="{FF2B5EF4-FFF2-40B4-BE49-F238E27FC236}">
                <a16:creationId xmlns:a16="http://schemas.microsoft.com/office/drawing/2014/main" id="{E90BC892-CE86-41EE-8A3B-2178D5170C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2062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7" name="Picture 26">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28">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3" name="Rectangle 32">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 name="Rectangle 36">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dk2"/>
          </a:fillRef>
          <a:effectRef idx="2">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382162-F66B-9BF5-9867-54B75C3C1B4E}"/>
              </a:ext>
            </a:extLst>
          </p:cNvPr>
          <p:cNvSpPr>
            <a:spLocks noGrp="1"/>
          </p:cNvSpPr>
          <p:nvPr>
            <p:ph type="title"/>
          </p:nvPr>
        </p:nvSpPr>
        <p:spPr>
          <a:xfrm>
            <a:off x="1557071" y="1584552"/>
            <a:ext cx="9099255" cy="2537251"/>
          </a:xfrm>
        </p:spPr>
        <p:txBody>
          <a:bodyPr vert="horz" lIns="91440" tIns="45720" rIns="91440" bIns="0" rtlCol="0" anchor="ctr">
            <a:normAutofit/>
          </a:bodyPr>
          <a:lstStyle/>
          <a:p>
            <a:pPr algn="ctr"/>
            <a:r>
              <a:rPr lang="en-US" sz="7200" dirty="0">
                <a:solidFill>
                  <a:srgbClr val="454545"/>
                </a:solidFill>
              </a:rPr>
              <a:t>objective</a:t>
            </a:r>
          </a:p>
        </p:txBody>
      </p:sp>
      <p:sp>
        <p:nvSpPr>
          <p:cNvPr id="3" name="Content Placeholder 2">
            <a:extLst>
              <a:ext uri="{FF2B5EF4-FFF2-40B4-BE49-F238E27FC236}">
                <a16:creationId xmlns:a16="http://schemas.microsoft.com/office/drawing/2014/main" id="{50EB7F42-1D17-E5BF-B407-3152C97FDCF7}"/>
              </a:ext>
            </a:extLst>
          </p:cNvPr>
          <p:cNvSpPr>
            <a:spLocks noGrp="1"/>
          </p:cNvSpPr>
          <p:nvPr>
            <p:ph idx="1"/>
          </p:nvPr>
        </p:nvSpPr>
        <p:spPr>
          <a:xfrm>
            <a:off x="1535372" y="4133234"/>
            <a:ext cx="9120954" cy="744373"/>
          </a:xfrm>
        </p:spPr>
        <p:txBody>
          <a:bodyPr vert="horz" lIns="91440" tIns="91440" rIns="91440" bIns="91440" rtlCol="0">
            <a:normAutofit fontScale="92500"/>
          </a:bodyPr>
          <a:lstStyle/>
          <a:p>
            <a:pPr marL="0" indent="0" algn="ctr">
              <a:buNone/>
            </a:pPr>
            <a:r>
              <a:rPr lang="en-US" sz="1800" cap="all" dirty="0"/>
              <a:t>Create a machine learning model that will successfully predict house prices</a:t>
            </a:r>
          </a:p>
        </p:txBody>
      </p:sp>
      <p:pic>
        <p:nvPicPr>
          <p:cNvPr id="43" name="Picture 42">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5" name="Straight Connector 44">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2185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0" name="Rectangle 2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1" name="Picture 2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2" name="Straight Connector 25">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27">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4" name="Rectangle 2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3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3D382162-F66B-9BF5-9867-54B75C3C1B4E}"/>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sz="3000"/>
              <a:t>Data cleaning and preprocessing</a:t>
            </a:r>
          </a:p>
        </p:txBody>
      </p:sp>
      <p:sp>
        <p:nvSpPr>
          <p:cNvPr id="46" name="Rectangle 3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47" name="Picture 3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8" name="Straight Connector 3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2">
            <a:extLst>
              <a:ext uri="{FF2B5EF4-FFF2-40B4-BE49-F238E27FC236}">
                <a16:creationId xmlns:a16="http://schemas.microsoft.com/office/drawing/2014/main" id="{8DD199ED-D6EE-9717-3D31-C9CEE923FF60}"/>
              </a:ext>
            </a:extLst>
          </p:cNvPr>
          <p:cNvGraphicFramePr>
            <a:graphicFrameLocks noGrp="1"/>
          </p:cNvGraphicFramePr>
          <p:nvPr>
            <p:ph idx="1"/>
            <p:extLst>
              <p:ext uri="{D42A27DB-BD31-4B8C-83A1-F6EECF244321}">
                <p14:modId xmlns:p14="http://schemas.microsoft.com/office/powerpoint/2010/main" val="4019651323"/>
              </p:ext>
            </p:extLst>
          </p:nvPr>
        </p:nvGraphicFramePr>
        <p:xfrm>
          <a:off x="1451581" y="2015732"/>
          <a:ext cx="4172212" cy="34506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Picture 3" descr="A screenshot of a computer program&#10;&#10;Description automatically generated with medium confidence">
            <a:extLst>
              <a:ext uri="{FF2B5EF4-FFF2-40B4-BE49-F238E27FC236}">
                <a16:creationId xmlns:a16="http://schemas.microsoft.com/office/drawing/2014/main" id="{66347AE0-027B-4EB7-35F8-309408A52B8E}"/>
              </a:ext>
            </a:extLst>
          </p:cNvPr>
          <p:cNvPicPr>
            <a:picLocks noChangeAspect="1"/>
          </p:cNvPicPr>
          <p:nvPr/>
        </p:nvPicPr>
        <p:blipFill>
          <a:blip r:embed="rId9"/>
          <a:stretch>
            <a:fillRect/>
          </a:stretch>
        </p:blipFill>
        <p:spPr>
          <a:xfrm>
            <a:off x="7293273" y="556642"/>
            <a:ext cx="4177373" cy="4909703"/>
          </a:xfrm>
          <a:prstGeom prst="rect">
            <a:avLst/>
          </a:prstGeom>
        </p:spPr>
      </p:pic>
    </p:spTree>
    <p:extLst>
      <p:ext uri="{BB962C8B-B14F-4D97-AF65-F5344CB8AC3E}">
        <p14:creationId xmlns:p14="http://schemas.microsoft.com/office/powerpoint/2010/main" val="3961249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4" name="Picture 63">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6" name="Straight Connector 65">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0" name="Rectangle 69">
            <a:extLst>
              <a:ext uri="{FF2B5EF4-FFF2-40B4-BE49-F238E27FC236}">
                <a16:creationId xmlns:a16="http://schemas.microsoft.com/office/drawing/2014/main" id="{593D0D1F-C0CE-416A-883C-BF1E03F63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94BB6862-3393-46CC-9A80-E400B3206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D382162-F66B-9BF5-9867-54B75C3C1B4E}"/>
              </a:ext>
            </a:extLst>
          </p:cNvPr>
          <p:cNvSpPr>
            <a:spLocks noGrp="1"/>
          </p:cNvSpPr>
          <p:nvPr>
            <p:ph type="title"/>
          </p:nvPr>
        </p:nvSpPr>
        <p:spPr>
          <a:xfrm>
            <a:off x="661251" y="1474970"/>
            <a:ext cx="2821967" cy="3144914"/>
          </a:xfrm>
        </p:spPr>
        <p:txBody>
          <a:bodyPr vert="horz" lIns="91440" tIns="45720" rIns="91440" bIns="45720" rtlCol="0" anchor="ctr">
            <a:normAutofit/>
          </a:bodyPr>
          <a:lstStyle/>
          <a:p>
            <a:r>
              <a:rPr lang="en-US"/>
              <a:t>Clean data histograms</a:t>
            </a:r>
          </a:p>
        </p:txBody>
      </p:sp>
      <p:grpSp>
        <p:nvGrpSpPr>
          <p:cNvPr id="74" name="Group 73">
            <a:extLst>
              <a:ext uri="{FF2B5EF4-FFF2-40B4-BE49-F238E27FC236}">
                <a16:creationId xmlns:a16="http://schemas.microsoft.com/office/drawing/2014/main" id="{ECD36A4A-123D-46E3-8A64-13B8B3F019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8" y="482170"/>
            <a:ext cx="7560115" cy="5149101"/>
            <a:chOff x="7463258" y="583365"/>
            <a:chExt cx="7560115" cy="5181928"/>
          </a:xfrm>
        </p:grpSpPr>
        <p:sp>
          <p:nvSpPr>
            <p:cNvPr id="75" name="Rectangle 74">
              <a:extLst>
                <a:ext uri="{FF2B5EF4-FFF2-40B4-BE49-F238E27FC236}">
                  <a16:creationId xmlns:a16="http://schemas.microsoft.com/office/drawing/2014/main" id="{612E2361-DAF1-4420-BBBD-218F4138E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1D6F994B-14BC-49BA-B34D-17DF3069A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8" name="Picture 77">
            <a:extLst>
              <a:ext uri="{FF2B5EF4-FFF2-40B4-BE49-F238E27FC236}">
                <a16:creationId xmlns:a16="http://schemas.microsoft.com/office/drawing/2014/main" id="{55EC7096-D0A6-471D-AE28-B68D70388E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0" name="Straight Connector 79">
            <a:extLst>
              <a:ext uri="{FF2B5EF4-FFF2-40B4-BE49-F238E27FC236}">
                <a16:creationId xmlns:a16="http://schemas.microsoft.com/office/drawing/2014/main" id="{2E98EB88-99B6-483D-B203-0D5D631005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6" name="Picture 5" descr="A picture containing text, diagram, plan, line&#10;&#10;Description automatically generated">
            <a:extLst>
              <a:ext uri="{FF2B5EF4-FFF2-40B4-BE49-F238E27FC236}">
                <a16:creationId xmlns:a16="http://schemas.microsoft.com/office/drawing/2014/main" id="{6E7C3288-EC52-F1DE-951E-DE845B6F370D}"/>
              </a:ext>
            </a:extLst>
          </p:cNvPr>
          <p:cNvPicPr>
            <a:picLocks noChangeAspect="1"/>
          </p:cNvPicPr>
          <p:nvPr/>
        </p:nvPicPr>
        <p:blipFill>
          <a:blip r:embed="rId4"/>
          <a:stretch>
            <a:fillRect/>
          </a:stretch>
        </p:blipFill>
        <p:spPr>
          <a:xfrm>
            <a:off x="5046544" y="881113"/>
            <a:ext cx="5420084" cy="4227787"/>
          </a:xfrm>
          <a:prstGeom prst="rect">
            <a:avLst/>
          </a:prstGeom>
        </p:spPr>
      </p:pic>
    </p:spTree>
    <p:extLst>
      <p:ext uri="{BB962C8B-B14F-4D97-AF65-F5344CB8AC3E}">
        <p14:creationId xmlns:p14="http://schemas.microsoft.com/office/powerpoint/2010/main" val="2699835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11">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3D382162-F66B-9BF5-9867-54B75C3C1B4E}"/>
              </a:ext>
            </a:extLst>
          </p:cNvPr>
          <p:cNvSpPr>
            <a:spLocks noGrp="1"/>
          </p:cNvSpPr>
          <p:nvPr>
            <p:ph type="title"/>
          </p:nvPr>
        </p:nvSpPr>
        <p:spPr>
          <a:xfrm>
            <a:off x="1451580" y="804520"/>
            <a:ext cx="3530157" cy="1049235"/>
          </a:xfrm>
        </p:spPr>
        <p:txBody>
          <a:bodyPr>
            <a:normAutofit/>
          </a:bodyPr>
          <a:lstStyle/>
          <a:p>
            <a:r>
              <a:rPr lang="en-US" sz="2500"/>
              <a:t>Final STEP of the preprocessing stage</a:t>
            </a:r>
            <a:endParaRPr lang="en-AU" sz="2500"/>
          </a:p>
        </p:txBody>
      </p:sp>
      <p:sp>
        <p:nvSpPr>
          <p:cNvPr id="25" name="Rectangle 13">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50EB7F42-1D17-E5BF-B407-3152C97FDCF7}"/>
              </a:ext>
            </a:extLst>
          </p:cNvPr>
          <p:cNvSpPr>
            <a:spLocks noGrp="1"/>
          </p:cNvSpPr>
          <p:nvPr>
            <p:ph idx="1"/>
          </p:nvPr>
        </p:nvSpPr>
        <p:spPr>
          <a:xfrm>
            <a:off x="1451581" y="2015732"/>
            <a:ext cx="3526523" cy="3450613"/>
          </a:xfrm>
        </p:spPr>
        <p:txBody>
          <a:bodyPr>
            <a:normAutofit/>
          </a:bodyPr>
          <a:lstStyle/>
          <a:p>
            <a:r>
              <a:rPr lang="en-US" dirty="0"/>
              <a:t>get_dummies was then used on the following </a:t>
            </a:r>
          </a:p>
          <a:p>
            <a:pPr lvl="1"/>
            <a:r>
              <a:rPr lang="en-US" dirty="0"/>
              <a:t>Suburb </a:t>
            </a:r>
          </a:p>
          <a:p>
            <a:pPr lvl="1"/>
            <a:r>
              <a:rPr lang="en-US" dirty="0"/>
              <a:t>Nearest_stn </a:t>
            </a:r>
          </a:p>
          <a:p>
            <a:pPr lvl="1"/>
            <a:r>
              <a:rPr lang="en-US" dirty="0"/>
              <a:t>Nearest_sch</a:t>
            </a:r>
          </a:p>
          <a:p>
            <a:pPr marL="0" indent="0">
              <a:buNone/>
            </a:pPr>
            <a:endParaRPr lang="en-AU" dirty="0"/>
          </a:p>
        </p:txBody>
      </p:sp>
      <p:grpSp>
        <p:nvGrpSpPr>
          <p:cNvPr id="26" name="Group 15">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7" name="Rectangle 16">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17">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mputer code on a black background&#10;&#10;Description automatically generated with low confidence">
            <a:extLst>
              <a:ext uri="{FF2B5EF4-FFF2-40B4-BE49-F238E27FC236}">
                <a16:creationId xmlns:a16="http://schemas.microsoft.com/office/drawing/2014/main" id="{B90846A9-AC50-51D5-82DD-F0F74E22C5DC}"/>
              </a:ext>
            </a:extLst>
          </p:cNvPr>
          <p:cNvPicPr>
            <a:picLocks noChangeAspect="1"/>
          </p:cNvPicPr>
          <p:nvPr/>
        </p:nvPicPr>
        <p:blipFill>
          <a:blip r:embed="rId3"/>
          <a:stretch>
            <a:fillRect/>
          </a:stretch>
        </p:blipFill>
        <p:spPr>
          <a:xfrm>
            <a:off x="6093926" y="2513034"/>
            <a:ext cx="4821551" cy="1072794"/>
          </a:xfrm>
          <a:prstGeom prst="rect">
            <a:avLst/>
          </a:prstGeom>
        </p:spPr>
      </p:pic>
      <p:pic>
        <p:nvPicPr>
          <p:cNvPr id="22" name="Picture 21">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0008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2162-F66B-9BF5-9867-54B75C3C1B4E}"/>
              </a:ext>
            </a:extLst>
          </p:cNvPr>
          <p:cNvSpPr>
            <a:spLocks noGrp="1"/>
          </p:cNvSpPr>
          <p:nvPr>
            <p:ph type="title"/>
          </p:nvPr>
        </p:nvSpPr>
        <p:spPr>
          <a:xfrm>
            <a:off x="1451579" y="804519"/>
            <a:ext cx="9603275" cy="1049235"/>
          </a:xfrm>
        </p:spPr>
        <p:txBody>
          <a:bodyPr>
            <a:normAutofit/>
          </a:bodyPr>
          <a:lstStyle/>
          <a:p>
            <a:r>
              <a:rPr lang="en-US" dirty="0"/>
              <a:t>Create machine learning models</a:t>
            </a:r>
            <a:endParaRPr lang="en-AU" dirty="0"/>
          </a:p>
        </p:txBody>
      </p:sp>
      <p:sp>
        <p:nvSpPr>
          <p:cNvPr id="3" name="Content Placeholder 2">
            <a:extLst>
              <a:ext uri="{FF2B5EF4-FFF2-40B4-BE49-F238E27FC236}">
                <a16:creationId xmlns:a16="http://schemas.microsoft.com/office/drawing/2014/main" id="{50EB7F42-1D17-E5BF-B407-3152C97FDCF7}"/>
              </a:ext>
            </a:extLst>
          </p:cNvPr>
          <p:cNvSpPr>
            <a:spLocks noGrp="1"/>
          </p:cNvSpPr>
          <p:nvPr>
            <p:ph idx="1"/>
          </p:nvPr>
        </p:nvSpPr>
        <p:spPr>
          <a:xfrm>
            <a:off x="3071921" y="2058127"/>
            <a:ext cx="4514024" cy="643543"/>
          </a:xfrm>
        </p:spPr>
        <p:txBody>
          <a:bodyPr>
            <a:normAutofit/>
          </a:bodyPr>
          <a:lstStyle/>
          <a:p>
            <a:pPr marL="0" indent="0" defTabSz="905256">
              <a:spcBef>
                <a:spcPts val="990"/>
              </a:spcBef>
              <a:buNone/>
            </a:pPr>
            <a:r>
              <a:rPr lang="en-US" sz="2200" kern="1200" dirty="0">
                <a:solidFill>
                  <a:schemeClr val="tx1"/>
                </a:solidFill>
                <a:effectLst/>
                <a:latin typeface="+mn-lt"/>
                <a:ea typeface="+mn-ea"/>
                <a:cs typeface="+mn-cs"/>
              </a:rPr>
              <a:t>Model 1 – Linear Regression Model</a:t>
            </a:r>
          </a:p>
          <a:p>
            <a:endParaRPr lang="en-AU" dirty="0"/>
          </a:p>
        </p:txBody>
      </p:sp>
      <p:sp>
        <p:nvSpPr>
          <p:cNvPr id="4" name="TextBox 3">
            <a:extLst>
              <a:ext uri="{FF2B5EF4-FFF2-40B4-BE49-F238E27FC236}">
                <a16:creationId xmlns:a16="http://schemas.microsoft.com/office/drawing/2014/main" id="{7BB027DD-E50B-400C-D640-9D765CA497C1}"/>
              </a:ext>
            </a:extLst>
          </p:cNvPr>
          <p:cNvSpPr txBox="1"/>
          <p:nvPr/>
        </p:nvSpPr>
        <p:spPr>
          <a:xfrm>
            <a:off x="1637109" y="5564337"/>
            <a:ext cx="5757379" cy="784830"/>
          </a:xfrm>
          <a:prstGeom prst="rect">
            <a:avLst/>
          </a:prstGeom>
          <a:noFill/>
        </p:spPr>
        <p:txBody>
          <a:bodyPr wrap="square" rtlCol="0">
            <a:spAutoFit/>
          </a:bodyPr>
          <a:lstStyle/>
          <a:p>
            <a:pPr defTabSz="452628">
              <a:spcAft>
                <a:spcPts val="600"/>
              </a:spcAft>
            </a:pPr>
            <a:r>
              <a:rPr lang="en-US" sz="2200" kern="1200" dirty="0">
                <a:solidFill>
                  <a:schemeClr val="tx1"/>
                </a:solidFill>
                <a:latin typeface="+mn-lt"/>
                <a:ea typeface="+mn-ea"/>
                <a:cs typeface="+mn-cs"/>
              </a:rPr>
              <a:t>Model 3 – Random Forest Regression Model</a:t>
            </a:r>
          </a:p>
          <a:p>
            <a:pPr>
              <a:spcAft>
                <a:spcPts val="600"/>
              </a:spcAft>
            </a:pPr>
            <a:endParaRPr lang="en-AU" dirty="0"/>
          </a:p>
        </p:txBody>
      </p:sp>
      <p:sp>
        <p:nvSpPr>
          <p:cNvPr id="5" name="TextBox 4">
            <a:extLst>
              <a:ext uri="{FF2B5EF4-FFF2-40B4-BE49-F238E27FC236}">
                <a16:creationId xmlns:a16="http://schemas.microsoft.com/office/drawing/2014/main" id="{AAAAA65A-38E1-D6FA-CB1D-4C8CE2D7824A}"/>
              </a:ext>
            </a:extLst>
          </p:cNvPr>
          <p:cNvSpPr txBox="1"/>
          <p:nvPr/>
        </p:nvSpPr>
        <p:spPr>
          <a:xfrm>
            <a:off x="313000" y="2800498"/>
            <a:ext cx="5158408" cy="784830"/>
          </a:xfrm>
          <a:prstGeom prst="rect">
            <a:avLst/>
          </a:prstGeom>
          <a:noFill/>
        </p:spPr>
        <p:txBody>
          <a:bodyPr wrap="square" rtlCol="0">
            <a:spAutoFit/>
          </a:bodyPr>
          <a:lstStyle/>
          <a:p>
            <a:pPr defTabSz="452628">
              <a:spcAft>
                <a:spcPts val="600"/>
              </a:spcAft>
            </a:pPr>
            <a:r>
              <a:rPr lang="en-US" sz="2200" kern="1200" dirty="0">
                <a:solidFill>
                  <a:schemeClr val="tx1"/>
                </a:solidFill>
                <a:latin typeface="+mn-lt"/>
                <a:ea typeface="+mn-ea"/>
                <a:cs typeface="+mn-cs"/>
              </a:rPr>
              <a:t>Model 2 – Decision Tree Regression Model</a:t>
            </a:r>
          </a:p>
          <a:p>
            <a:pPr>
              <a:spcAft>
                <a:spcPts val="600"/>
              </a:spcAft>
            </a:pPr>
            <a:endParaRPr lang="en-AU" dirty="0"/>
          </a:p>
        </p:txBody>
      </p:sp>
      <p:pic>
        <p:nvPicPr>
          <p:cNvPr id="7" name="Picture 6" descr="A screen shot of a computer&#10;&#10;Description automatically generated with medium confidence">
            <a:extLst>
              <a:ext uri="{FF2B5EF4-FFF2-40B4-BE49-F238E27FC236}">
                <a16:creationId xmlns:a16="http://schemas.microsoft.com/office/drawing/2014/main" id="{44BD70B5-CE46-8ACC-01F6-DCFBDA4D0BD3}"/>
              </a:ext>
            </a:extLst>
          </p:cNvPr>
          <p:cNvPicPr>
            <a:picLocks noChangeAspect="1"/>
          </p:cNvPicPr>
          <p:nvPr/>
        </p:nvPicPr>
        <p:blipFill>
          <a:blip r:embed="rId3"/>
          <a:stretch>
            <a:fillRect/>
          </a:stretch>
        </p:blipFill>
        <p:spPr>
          <a:xfrm>
            <a:off x="7585945" y="1959299"/>
            <a:ext cx="4477375" cy="1991003"/>
          </a:xfrm>
          <a:prstGeom prst="rect">
            <a:avLst/>
          </a:prstGeom>
        </p:spPr>
      </p:pic>
      <p:pic>
        <p:nvPicPr>
          <p:cNvPr id="9" name="Picture 8" descr="A picture containing text, screenshot, software, font&#10;&#10;Description automatically generated">
            <a:extLst>
              <a:ext uri="{FF2B5EF4-FFF2-40B4-BE49-F238E27FC236}">
                <a16:creationId xmlns:a16="http://schemas.microsoft.com/office/drawing/2014/main" id="{68F41C56-FC91-DC60-7204-5B7BE9CB47F2}"/>
              </a:ext>
            </a:extLst>
          </p:cNvPr>
          <p:cNvPicPr>
            <a:picLocks noChangeAspect="1"/>
          </p:cNvPicPr>
          <p:nvPr/>
        </p:nvPicPr>
        <p:blipFill>
          <a:blip r:embed="rId4"/>
          <a:stretch>
            <a:fillRect/>
          </a:stretch>
        </p:blipFill>
        <p:spPr>
          <a:xfrm>
            <a:off x="313000" y="3242124"/>
            <a:ext cx="6154009" cy="2000529"/>
          </a:xfrm>
          <a:prstGeom prst="rect">
            <a:avLst/>
          </a:prstGeom>
        </p:spPr>
      </p:pic>
      <p:pic>
        <p:nvPicPr>
          <p:cNvPr id="12" name="Picture 11" descr="A screen shot of a computer program&#10;&#10;Description automatically generated with low confidence">
            <a:extLst>
              <a:ext uri="{FF2B5EF4-FFF2-40B4-BE49-F238E27FC236}">
                <a16:creationId xmlns:a16="http://schemas.microsoft.com/office/drawing/2014/main" id="{F734776D-A47F-B8E9-4E34-F756AFEE16D0}"/>
              </a:ext>
            </a:extLst>
          </p:cNvPr>
          <p:cNvPicPr>
            <a:picLocks noChangeAspect="1"/>
          </p:cNvPicPr>
          <p:nvPr/>
        </p:nvPicPr>
        <p:blipFill>
          <a:blip r:embed="rId5"/>
          <a:stretch>
            <a:fillRect/>
          </a:stretch>
        </p:blipFill>
        <p:spPr>
          <a:xfrm>
            <a:off x="6871470" y="4052952"/>
            <a:ext cx="5191850" cy="2000529"/>
          </a:xfrm>
          <a:prstGeom prst="rect">
            <a:avLst/>
          </a:prstGeom>
        </p:spPr>
      </p:pic>
    </p:spTree>
    <p:extLst>
      <p:ext uri="{BB962C8B-B14F-4D97-AF65-F5344CB8AC3E}">
        <p14:creationId xmlns:p14="http://schemas.microsoft.com/office/powerpoint/2010/main" val="869424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C94AD-2671-A35F-EC78-07F59855BADE}"/>
              </a:ext>
            </a:extLst>
          </p:cNvPr>
          <p:cNvSpPr>
            <a:spLocks noGrp="1"/>
          </p:cNvSpPr>
          <p:nvPr>
            <p:ph type="title"/>
          </p:nvPr>
        </p:nvSpPr>
        <p:spPr/>
        <p:txBody>
          <a:bodyPr/>
          <a:lstStyle/>
          <a:p>
            <a:r>
              <a:rPr lang="en-AU" dirty="0"/>
              <a:t>Model results</a:t>
            </a:r>
          </a:p>
        </p:txBody>
      </p:sp>
      <p:sp>
        <p:nvSpPr>
          <p:cNvPr id="7" name="Text Placeholder 2">
            <a:extLst>
              <a:ext uri="{FF2B5EF4-FFF2-40B4-BE49-F238E27FC236}">
                <a16:creationId xmlns:a16="http://schemas.microsoft.com/office/drawing/2014/main" id="{AA2EB0E1-4C7D-B20A-C028-977669E112AF}"/>
              </a:ext>
            </a:extLst>
          </p:cNvPr>
          <p:cNvSpPr txBox="1">
            <a:spLocks/>
          </p:cNvSpPr>
          <p:nvPr/>
        </p:nvSpPr>
        <p:spPr>
          <a:xfrm>
            <a:off x="1447191" y="2014820"/>
            <a:ext cx="2867608" cy="801943"/>
          </a:xfrm>
          <a:prstGeom prst="rect">
            <a:avLst/>
          </a:prstGeom>
        </p:spPr>
        <p:txBody>
          <a:bodyPr vert="horz" lIns="91440" tIns="45720" rIns="91440" bIns="45720" rtlCol="0" anchor="b">
            <a:normAutofit/>
          </a:bodyPr>
          <a:lstStyle>
            <a:lvl1pPr marL="0" indent="0" algn="l" defTabSz="914400" rtl="0" eaLnBrk="1" latinLnBrk="0" hangingPunct="1">
              <a:lnSpc>
                <a:spcPct val="100000"/>
              </a:lnSpc>
              <a:spcBef>
                <a:spcPts val="1000"/>
              </a:spcBef>
              <a:buClr>
                <a:schemeClr val="accent1"/>
              </a:buClr>
              <a:buSzPct val="100000"/>
              <a:buFont typeface="Arial" panose="020B0604020202020204" pitchFamily="34" charset="0"/>
              <a:buNone/>
              <a:defRPr sz="2200" b="0" kern="1200" cap="all" baseline="0">
                <a:solidFill>
                  <a:schemeClr val="accent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2000" b="1" kern="1200" cap="none"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b="1" kern="120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cap="none"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baseline="0">
                <a:solidFill>
                  <a:schemeClr val="tx1"/>
                </a:solidFill>
                <a:effectLst/>
                <a:latin typeface="+mn-lt"/>
                <a:ea typeface="+mn-ea"/>
                <a:cs typeface="+mn-cs"/>
              </a:defRPr>
            </a:lvl9pPr>
          </a:lstStyle>
          <a:p>
            <a:pPr algn="ctr"/>
            <a:r>
              <a:rPr lang="en-AU">
                <a:solidFill>
                  <a:schemeClr val="tx1"/>
                </a:solidFill>
              </a:rPr>
              <a:t>Linear regression model</a:t>
            </a:r>
            <a:endParaRPr lang="en-AU" dirty="0">
              <a:solidFill>
                <a:schemeClr val="tx1"/>
              </a:solidFill>
            </a:endParaRPr>
          </a:p>
        </p:txBody>
      </p:sp>
      <p:sp>
        <p:nvSpPr>
          <p:cNvPr id="8" name="TextBox 7">
            <a:extLst>
              <a:ext uri="{FF2B5EF4-FFF2-40B4-BE49-F238E27FC236}">
                <a16:creationId xmlns:a16="http://schemas.microsoft.com/office/drawing/2014/main" id="{ABA097BB-FADB-3576-2A88-F37327ABC859}"/>
              </a:ext>
            </a:extLst>
          </p:cNvPr>
          <p:cNvSpPr txBox="1"/>
          <p:nvPr/>
        </p:nvSpPr>
        <p:spPr>
          <a:xfrm>
            <a:off x="4951562" y="2050537"/>
            <a:ext cx="2836043" cy="769441"/>
          </a:xfrm>
          <a:prstGeom prst="rect">
            <a:avLst/>
          </a:prstGeom>
          <a:noFill/>
        </p:spPr>
        <p:txBody>
          <a:bodyPr wrap="square">
            <a:spAutoFit/>
          </a:bodyPr>
          <a:lstStyle/>
          <a:p>
            <a:pPr algn="ctr"/>
            <a:r>
              <a:rPr lang="en-AU" sz="2200" dirty="0"/>
              <a:t>DECISION TREE MODEL</a:t>
            </a:r>
          </a:p>
        </p:txBody>
      </p:sp>
      <p:sp>
        <p:nvSpPr>
          <p:cNvPr id="9" name="Text Placeholder 4">
            <a:extLst>
              <a:ext uri="{FF2B5EF4-FFF2-40B4-BE49-F238E27FC236}">
                <a16:creationId xmlns:a16="http://schemas.microsoft.com/office/drawing/2014/main" id="{B68DB423-7DCC-12DA-A0CF-5726AB2EBE36}"/>
              </a:ext>
            </a:extLst>
          </p:cNvPr>
          <p:cNvSpPr txBox="1">
            <a:spLocks/>
          </p:cNvSpPr>
          <p:nvPr/>
        </p:nvSpPr>
        <p:spPr>
          <a:xfrm>
            <a:off x="8220324" y="2014526"/>
            <a:ext cx="2836043" cy="802237"/>
          </a:xfrm>
          <a:prstGeom prst="rect">
            <a:avLst/>
          </a:prstGeom>
        </p:spPr>
        <p:txBody>
          <a:bodyPr vert="horz" lIns="91440" tIns="45720" rIns="91440" bIns="45720" rtlCol="0" anchor="b">
            <a:normAutofit/>
          </a:bodyPr>
          <a:lstStyle>
            <a:lvl1pPr marL="0" indent="0" algn="l" defTabSz="914400" rtl="0" eaLnBrk="1" latinLnBrk="0" hangingPunct="1">
              <a:lnSpc>
                <a:spcPct val="100000"/>
              </a:lnSpc>
              <a:spcBef>
                <a:spcPts val="1000"/>
              </a:spcBef>
              <a:buClr>
                <a:schemeClr val="accent1"/>
              </a:buClr>
              <a:buSzPct val="100000"/>
              <a:buFont typeface="Arial" panose="020B0604020202020204" pitchFamily="34" charset="0"/>
              <a:buNone/>
              <a:defRPr sz="2200" b="0" kern="1200" cap="all" baseline="0">
                <a:solidFill>
                  <a:schemeClr val="accent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2000" b="1" kern="1200" cap="none"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b="1" kern="120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cap="none"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baseline="0">
                <a:solidFill>
                  <a:schemeClr val="tx1"/>
                </a:solidFill>
                <a:effectLst/>
                <a:latin typeface="+mn-lt"/>
                <a:ea typeface="+mn-ea"/>
                <a:cs typeface="+mn-cs"/>
              </a:defRPr>
            </a:lvl9pPr>
          </a:lstStyle>
          <a:p>
            <a:pPr algn="ctr"/>
            <a:r>
              <a:rPr lang="en-AU">
                <a:solidFill>
                  <a:schemeClr val="tx1"/>
                </a:solidFill>
              </a:rPr>
              <a:t>Random forest model</a:t>
            </a:r>
            <a:endParaRPr lang="en-AU" dirty="0">
              <a:solidFill>
                <a:schemeClr val="tx1"/>
              </a:solidFill>
            </a:endParaRPr>
          </a:p>
        </p:txBody>
      </p:sp>
      <p:pic>
        <p:nvPicPr>
          <p:cNvPr id="4" name="Picture 3" descr="A picture containing text, font, screenshot&#10;&#10;Description automatically generated">
            <a:extLst>
              <a:ext uri="{FF2B5EF4-FFF2-40B4-BE49-F238E27FC236}">
                <a16:creationId xmlns:a16="http://schemas.microsoft.com/office/drawing/2014/main" id="{B82E706E-1261-879C-A1A6-4FA3A40B4F41}"/>
              </a:ext>
            </a:extLst>
          </p:cNvPr>
          <p:cNvPicPr>
            <a:picLocks noChangeAspect="1"/>
          </p:cNvPicPr>
          <p:nvPr/>
        </p:nvPicPr>
        <p:blipFill>
          <a:blip r:embed="rId3"/>
          <a:stretch>
            <a:fillRect/>
          </a:stretch>
        </p:blipFill>
        <p:spPr>
          <a:xfrm>
            <a:off x="1447191" y="2939832"/>
            <a:ext cx="3781953" cy="1152686"/>
          </a:xfrm>
          <a:prstGeom prst="rect">
            <a:avLst/>
          </a:prstGeom>
        </p:spPr>
      </p:pic>
      <p:pic>
        <p:nvPicPr>
          <p:cNvPr id="6" name="Picture 5" descr="A picture containing text, font, screenshot&#10;&#10;Description automatically generated">
            <a:extLst>
              <a:ext uri="{FF2B5EF4-FFF2-40B4-BE49-F238E27FC236}">
                <a16:creationId xmlns:a16="http://schemas.microsoft.com/office/drawing/2014/main" id="{C5B9EB70-CD9A-868D-EE58-812C842B448B}"/>
              </a:ext>
            </a:extLst>
          </p:cNvPr>
          <p:cNvPicPr>
            <a:picLocks noChangeAspect="1"/>
          </p:cNvPicPr>
          <p:nvPr/>
        </p:nvPicPr>
        <p:blipFill>
          <a:blip r:embed="rId4"/>
          <a:stretch>
            <a:fillRect/>
          </a:stretch>
        </p:blipFill>
        <p:spPr>
          <a:xfrm>
            <a:off x="4425764" y="4366222"/>
            <a:ext cx="3887638" cy="1134299"/>
          </a:xfrm>
          <a:prstGeom prst="rect">
            <a:avLst/>
          </a:prstGeom>
        </p:spPr>
      </p:pic>
      <p:pic>
        <p:nvPicPr>
          <p:cNvPr id="12" name="Picture 11" descr="A picture containing text, font, screenshot&#10;&#10;Description automatically generated">
            <a:extLst>
              <a:ext uri="{FF2B5EF4-FFF2-40B4-BE49-F238E27FC236}">
                <a16:creationId xmlns:a16="http://schemas.microsoft.com/office/drawing/2014/main" id="{34F77011-F508-CD58-4759-EE3451707974}"/>
              </a:ext>
            </a:extLst>
          </p:cNvPr>
          <p:cNvPicPr>
            <a:picLocks noChangeAspect="1"/>
          </p:cNvPicPr>
          <p:nvPr/>
        </p:nvPicPr>
        <p:blipFill>
          <a:blip r:embed="rId5"/>
          <a:stretch>
            <a:fillRect/>
          </a:stretch>
        </p:blipFill>
        <p:spPr>
          <a:xfrm>
            <a:off x="7167215" y="2940990"/>
            <a:ext cx="3887637" cy="1151528"/>
          </a:xfrm>
          <a:prstGeom prst="rect">
            <a:avLst/>
          </a:prstGeom>
        </p:spPr>
      </p:pic>
    </p:spTree>
    <p:extLst>
      <p:ext uri="{BB962C8B-B14F-4D97-AF65-F5344CB8AC3E}">
        <p14:creationId xmlns:p14="http://schemas.microsoft.com/office/powerpoint/2010/main" val="41504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4BB78-2F70-E872-DE25-90E979E2D3D8}"/>
              </a:ext>
            </a:extLst>
          </p:cNvPr>
          <p:cNvSpPr>
            <a:spLocks noGrp="1"/>
          </p:cNvSpPr>
          <p:nvPr>
            <p:ph type="title"/>
          </p:nvPr>
        </p:nvSpPr>
        <p:spPr/>
        <p:txBody>
          <a:bodyPr>
            <a:normAutofit/>
          </a:bodyPr>
          <a:lstStyle/>
          <a:p>
            <a:r>
              <a:rPr lang="en-AU" cap="none" dirty="0">
                <a:ea typeface="Calibri" panose="020F0502020204030204" pitchFamily="34" charset="0"/>
                <a:cs typeface="Calibri" panose="020F0502020204030204" pitchFamily="34" charset="0"/>
              </a:rPr>
              <a:t>SUMMARY</a:t>
            </a:r>
          </a:p>
        </p:txBody>
      </p:sp>
      <p:sp>
        <p:nvSpPr>
          <p:cNvPr id="3" name="Text Placeholder 2">
            <a:extLst>
              <a:ext uri="{FF2B5EF4-FFF2-40B4-BE49-F238E27FC236}">
                <a16:creationId xmlns:a16="http://schemas.microsoft.com/office/drawing/2014/main" id="{F3724608-DF65-EB7E-370E-0EE51EF35032}"/>
              </a:ext>
            </a:extLst>
          </p:cNvPr>
          <p:cNvSpPr>
            <a:spLocks noGrp="1"/>
          </p:cNvSpPr>
          <p:nvPr>
            <p:ph type="body" idx="1"/>
          </p:nvPr>
        </p:nvSpPr>
        <p:spPr>
          <a:xfrm>
            <a:off x="1447191" y="2014820"/>
            <a:ext cx="2867608" cy="801943"/>
          </a:xfrm>
        </p:spPr>
        <p:txBody>
          <a:bodyPr/>
          <a:lstStyle/>
          <a:p>
            <a:pPr algn="ctr"/>
            <a:r>
              <a:rPr lang="en-AU" dirty="0">
                <a:solidFill>
                  <a:schemeClr val="tx1"/>
                </a:solidFill>
              </a:rPr>
              <a:t>Linear regression model</a:t>
            </a:r>
          </a:p>
        </p:txBody>
      </p:sp>
      <p:sp>
        <p:nvSpPr>
          <p:cNvPr id="5" name="Text Placeholder 4">
            <a:extLst>
              <a:ext uri="{FF2B5EF4-FFF2-40B4-BE49-F238E27FC236}">
                <a16:creationId xmlns:a16="http://schemas.microsoft.com/office/drawing/2014/main" id="{0B1A551D-3BC3-8E16-51D4-8EF1A1BDF12B}"/>
              </a:ext>
            </a:extLst>
          </p:cNvPr>
          <p:cNvSpPr>
            <a:spLocks noGrp="1"/>
          </p:cNvSpPr>
          <p:nvPr>
            <p:ph type="body" sz="quarter" idx="3"/>
          </p:nvPr>
        </p:nvSpPr>
        <p:spPr>
          <a:xfrm>
            <a:off x="8220324" y="2014526"/>
            <a:ext cx="2836043" cy="802237"/>
          </a:xfrm>
        </p:spPr>
        <p:txBody>
          <a:bodyPr/>
          <a:lstStyle/>
          <a:p>
            <a:pPr algn="ctr"/>
            <a:r>
              <a:rPr lang="en-AU" dirty="0">
                <a:solidFill>
                  <a:schemeClr val="tx1"/>
                </a:solidFill>
              </a:rPr>
              <a:t>Random forest model</a:t>
            </a:r>
          </a:p>
        </p:txBody>
      </p:sp>
      <p:sp>
        <p:nvSpPr>
          <p:cNvPr id="19" name="TextBox 18">
            <a:extLst>
              <a:ext uri="{FF2B5EF4-FFF2-40B4-BE49-F238E27FC236}">
                <a16:creationId xmlns:a16="http://schemas.microsoft.com/office/drawing/2014/main" id="{9E2D66A5-040A-32D8-C82E-93341AADA42A}"/>
              </a:ext>
            </a:extLst>
          </p:cNvPr>
          <p:cNvSpPr txBox="1"/>
          <p:nvPr/>
        </p:nvSpPr>
        <p:spPr>
          <a:xfrm>
            <a:off x="4951562" y="2050537"/>
            <a:ext cx="2836043" cy="769441"/>
          </a:xfrm>
          <a:prstGeom prst="rect">
            <a:avLst/>
          </a:prstGeom>
          <a:noFill/>
        </p:spPr>
        <p:txBody>
          <a:bodyPr wrap="square">
            <a:spAutoFit/>
          </a:bodyPr>
          <a:lstStyle/>
          <a:p>
            <a:pPr algn="ctr"/>
            <a:r>
              <a:rPr lang="en-AU" sz="2200" dirty="0"/>
              <a:t>DECISION TREE MODEL</a:t>
            </a:r>
          </a:p>
        </p:txBody>
      </p:sp>
      <p:sp>
        <p:nvSpPr>
          <p:cNvPr id="4" name="TextBox 3">
            <a:extLst>
              <a:ext uri="{FF2B5EF4-FFF2-40B4-BE49-F238E27FC236}">
                <a16:creationId xmlns:a16="http://schemas.microsoft.com/office/drawing/2014/main" id="{F227CACC-7D0A-F2B3-C3E7-EA9D3FF15812}"/>
              </a:ext>
            </a:extLst>
          </p:cNvPr>
          <p:cNvSpPr txBox="1"/>
          <p:nvPr/>
        </p:nvSpPr>
        <p:spPr>
          <a:xfrm>
            <a:off x="2061490" y="4773336"/>
            <a:ext cx="1448025" cy="369332"/>
          </a:xfrm>
          <a:prstGeom prst="rect">
            <a:avLst/>
          </a:prstGeom>
          <a:noFill/>
        </p:spPr>
        <p:txBody>
          <a:bodyPr wrap="none" rtlCol="0">
            <a:spAutoFit/>
          </a:bodyPr>
          <a:lstStyle/>
          <a:p>
            <a:r>
              <a:rPr lang="en-US" dirty="0"/>
              <a:t>Score 77.30%</a:t>
            </a:r>
            <a:endParaRPr lang="en-AU" dirty="0"/>
          </a:p>
        </p:txBody>
      </p:sp>
      <p:sp>
        <p:nvSpPr>
          <p:cNvPr id="6" name="TextBox 5">
            <a:extLst>
              <a:ext uri="{FF2B5EF4-FFF2-40B4-BE49-F238E27FC236}">
                <a16:creationId xmlns:a16="http://schemas.microsoft.com/office/drawing/2014/main" id="{2C1EB343-2034-B4AD-F2DB-D8A5CA4F8425}"/>
              </a:ext>
            </a:extLst>
          </p:cNvPr>
          <p:cNvSpPr txBox="1"/>
          <p:nvPr/>
        </p:nvSpPr>
        <p:spPr>
          <a:xfrm>
            <a:off x="5521236" y="4773336"/>
            <a:ext cx="1448025" cy="369332"/>
          </a:xfrm>
          <a:prstGeom prst="rect">
            <a:avLst/>
          </a:prstGeom>
          <a:noFill/>
        </p:spPr>
        <p:txBody>
          <a:bodyPr wrap="none" rtlCol="0">
            <a:spAutoFit/>
          </a:bodyPr>
          <a:lstStyle/>
          <a:p>
            <a:r>
              <a:rPr lang="en-US" dirty="0"/>
              <a:t>Score 66.83%</a:t>
            </a:r>
            <a:endParaRPr lang="en-AU" dirty="0"/>
          </a:p>
        </p:txBody>
      </p:sp>
      <p:sp>
        <p:nvSpPr>
          <p:cNvPr id="7" name="TextBox 6">
            <a:extLst>
              <a:ext uri="{FF2B5EF4-FFF2-40B4-BE49-F238E27FC236}">
                <a16:creationId xmlns:a16="http://schemas.microsoft.com/office/drawing/2014/main" id="{EC29A77E-F7F4-210A-4039-D4C95BE07245}"/>
              </a:ext>
            </a:extLst>
          </p:cNvPr>
          <p:cNvSpPr txBox="1"/>
          <p:nvPr/>
        </p:nvSpPr>
        <p:spPr>
          <a:xfrm>
            <a:off x="8993284" y="4773336"/>
            <a:ext cx="1448025" cy="369332"/>
          </a:xfrm>
          <a:prstGeom prst="rect">
            <a:avLst/>
          </a:prstGeom>
          <a:noFill/>
        </p:spPr>
        <p:txBody>
          <a:bodyPr wrap="none" rtlCol="0">
            <a:spAutoFit/>
          </a:bodyPr>
          <a:lstStyle/>
          <a:p>
            <a:r>
              <a:rPr lang="en-US" dirty="0"/>
              <a:t>Score 75.78%</a:t>
            </a:r>
            <a:endParaRPr lang="en-AU" dirty="0"/>
          </a:p>
        </p:txBody>
      </p:sp>
      <p:pic>
        <p:nvPicPr>
          <p:cNvPr id="13" name="Picture 12" descr="A picture containing map, text, diagram, screenshot&#10;&#10;Description automatically generated">
            <a:extLst>
              <a:ext uri="{FF2B5EF4-FFF2-40B4-BE49-F238E27FC236}">
                <a16:creationId xmlns:a16="http://schemas.microsoft.com/office/drawing/2014/main" id="{F97607FC-B01D-A6A4-95AA-6985B5CF1BF2}"/>
              </a:ext>
            </a:extLst>
          </p:cNvPr>
          <p:cNvPicPr>
            <a:picLocks noChangeAspect="1"/>
          </p:cNvPicPr>
          <p:nvPr/>
        </p:nvPicPr>
        <p:blipFill>
          <a:blip r:embed="rId3"/>
          <a:stretch>
            <a:fillRect/>
          </a:stretch>
        </p:blipFill>
        <p:spPr>
          <a:xfrm>
            <a:off x="1447191" y="2778329"/>
            <a:ext cx="2982245" cy="1988163"/>
          </a:xfrm>
          <a:prstGeom prst="rect">
            <a:avLst/>
          </a:prstGeom>
        </p:spPr>
      </p:pic>
      <p:pic>
        <p:nvPicPr>
          <p:cNvPr id="15" name="Picture 14" descr="A picture containing text, diagram, map, screenshot&#10;&#10;Description automatically generated">
            <a:extLst>
              <a:ext uri="{FF2B5EF4-FFF2-40B4-BE49-F238E27FC236}">
                <a16:creationId xmlns:a16="http://schemas.microsoft.com/office/drawing/2014/main" id="{05F2AC80-224E-6685-BF48-2CAEE3BD74F6}"/>
              </a:ext>
            </a:extLst>
          </p:cNvPr>
          <p:cNvPicPr>
            <a:picLocks noChangeAspect="1"/>
          </p:cNvPicPr>
          <p:nvPr/>
        </p:nvPicPr>
        <p:blipFill>
          <a:blip r:embed="rId4"/>
          <a:stretch>
            <a:fillRect/>
          </a:stretch>
        </p:blipFill>
        <p:spPr>
          <a:xfrm>
            <a:off x="4782330" y="2816763"/>
            <a:ext cx="2982245" cy="1988163"/>
          </a:xfrm>
          <a:prstGeom prst="rect">
            <a:avLst/>
          </a:prstGeom>
        </p:spPr>
      </p:pic>
      <p:pic>
        <p:nvPicPr>
          <p:cNvPr id="17" name="Picture 16" descr="A picture containing text, diagram, screenshot, map&#10;&#10;Description automatically generated">
            <a:extLst>
              <a:ext uri="{FF2B5EF4-FFF2-40B4-BE49-F238E27FC236}">
                <a16:creationId xmlns:a16="http://schemas.microsoft.com/office/drawing/2014/main" id="{BEB735D9-697E-F88F-0AEA-A9D59651B6FC}"/>
              </a:ext>
            </a:extLst>
          </p:cNvPr>
          <p:cNvPicPr>
            <a:picLocks noChangeAspect="1"/>
          </p:cNvPicPr>
          <p:nvPr/>
        </p:nvPicPr>
        <p:blipFill>
          <a:blip r:embed="rId5"/>
          <a:stretch>
            <a:fillRect/>
          </a:stretch>
        </p:blipFill>
        <p:spPr>
          <a:xfrm>
            <a:off x="8072006" y="2816763"/>
            <a:ext cx="2982246" cy="1988164"/>
          </a:xfrm>
          <a:prstGeom prst="rect">
            <a:avLst/>
          </a:prstGeom>
        </p:spPr>
      </p:pic>
    </p:spTree>
    <p:extLst>
      <p:ext uri="{BB962C8B-B14F-4D97-AF65-F5344CB8AC3E}">
        <p14:creationId xmlns:p14="http://schemas.microsoft.com/office/powerpoint/2010/main" val="240577954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718</TotalTime>
  <Words>1424</Words>
  <Application>Microsoft Office PowerPoint</Application>
  <PresentationFormat>Widescreen</PresentationFormat>
  <Paragraphs>132</Paragraphs>
  <Slides>13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Consolas</vt:lpstr>
      <vt:lpstr>Gill Sans MT</vt:lpstr>
      <vt:lpstr>Söhne</vt:lpstr>
      <vt:lpstr>Gallery</vt:lpstr>
      <vt:lpstr>Exploring perth house prices</vt:lpstr>
      <vt:lpstr>Why I chose this topic?</vt:lpstr>
      <vt:lpstr>objective</vt:lpstr>
      <vt:lpstr>Data cleaning and preprocessing</vt:lpstr>
      <vt:lpstr>Clean data histograms</vt:lpstr>
      <vt:lpstr>Final STEP of the preprocessing stage</vt:lpstr>
      <vt:lpstr>Create machine learning models</vt:lpstr>
      <vt:lpstr>Model results</vt:lpstr>
      <vt:lpstr>SUMMARY</vt:lpstr>
      <vt:lpstr>Tableau  visualisations</vt:lpstr>
      <vt:lpstr>TABLEAU VISUALISATIONS</vt:lpstr>
      <vt:lpstr>Tableau visualisations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perth house prices</dc:title>
  <dc:creator>Troy Foote</dc:creator>
  <cp:lastModifiedBy>Troy Foote</cp:lastModifiedBy>
  <cp:revision>12</cp:revision>
  <dcterms:created xsi:type="dcterms:W3CDTF">2023-05-28T03:34:32Z</dcterms:created>
  <dcterms:modified xsi:type="dcterms:W3CDTF">2023-06-01T13:04:43Z</dcterms:modified>
</cp:coreProperties>
</file>