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7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6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95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6B73B-45EA-47FD-A56C-CA3C9E6BCAA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5B9C-3AE8-4E63-943D-8CD36A79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81200"/>
            <a:ext cx="617220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43400"/>
            <a:ext cx="6172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D:\data table talk\Business card border bott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914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1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362"/>
            <a:ext cx="7543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7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832D-09DF-4D16-B21B-C4F14FB0DF5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pbox.com/" TargetMode="External"/><Relationship Id="rId2" Type="http://schemas.openxmlformats.org/officeDocument/2006/relationships/hyperlink" Target="https://leaflet-extras.github.io/leaflet-providers/pre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eorama/wnv_map_dem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2600"/>
            <a:ext cx="61722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Leaflet maps in R </a:t>
            </a:r>
            <a:br>
              <a:rPr lang="en-US" dirty="0" smtClean="0"/>
            </a:br>
            <a:r>
              <a:rPr lang="en-US" sz="2200" dirty="0" smtClean="0"/>
              <a:t>Gene Leynes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57600"/>
            <a:ext cx="6172200" cy="1752600"/>
          </a:xfrm>
        </p:spPr>
        <p:txBody>
          <a:bodyPr/>
          <a:lstStyle/>
          <a:p>
            <a:r>
              <a:rPr lang="en-US" dirty="0" smtClean="0"/>
              <a:t>R Meetup</a:t>
            </a:r>
          </a:p>
          <a:p>
            <a:r>
              <a:rPr lang="en-US" dirty="0" smtClean="0"/>
              <a:t>Saturday 2017-10-14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543800" cy="1143000"/>
          </a:xfrm>
        </p:spPr>
        <p:txBody>
          <a:bodyPr/>
          <a:lstStyle/>
          <a:p>
            <a:r>
              <a:rPr lang="en-US" dirty="0" smtClean="0"/>
              <a:t>State Plane?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514600" cy="4389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FYI: Coordinate conversion functions are sometimes helpful…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 have a couple of converters in the ./functions directory</a:t>
            </a:r>
            <a:endParaRPr 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19200"/>
            <a:ext cx="53467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7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Leaflet 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30363"/>
            <a:ext cx="8839200" cy="14176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Within leaflet you can choose a myriad of backgrounds, or create your own</a:t>
            </a:r>
          </a:p>
          <a:p>
            <a:pPr marL="0" indent="0">
              <a:buNone/>
            </a:pPr>
            <a:r>
              <a:rPr lang="en-US" dirty="0" smtClean="0"/>
              <a:t>Choose a background: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://leaflet-extras.github.io/leaflet-providers/preview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a background: </a:t>
            </a:r>
            <a:r>
              <a:rPr lang="en-US" dirty="0">
                <a:hlinkClick r:id="rId3"/>
              </a:rPr>
              <a:t>https://www.mapbox.com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6999"/>
            <a:ext cx="3810000" cy="37552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7" y="2667000"/>
            <a:ext cx="3588495" cy="367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7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363"/>
            <a:ext cx="7543800" cy="65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wnv_trap_map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/20_Map_dev_v1.R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2647689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94467"/>
            <a:ext cx="2673437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20" y="2302934"/>
            <a:ext cx="2743094" cy="324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200" y="5638800"/>
            <a:ext cx="2438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latin typeface="+mj-lt"/>
                <a:cs typeface="Consolas" panose="020B0609020204030204" pitchFamily="49" charset="0"/>
              </a:rPr>
              <a:t>(No background)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01689" y="5829300"/>
            <a:ext cx="2860819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 %&gt;% 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addProviderTiles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CartoDB.Positron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84967" y="5706533"/>
            <a:ext cx="24384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Custom </a:t>
            </a:r>
            <a:r>
              <a:rPr lang="en-US" sz="1600" dirty="0" err="1" smtClean="0">
                <a:latin typeface="+mj-lt"/>
                <a:cs typeface="Consolas" panose="020B0609020204030204" pitchFamily="49" charset="0"/>
              </a:rPr>
              <a:t>Mapbox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 Template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(see code)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Tile Example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4503420" cy="383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16002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 %&gt;%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addProviderTiles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Thunderforest.SpinalMap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016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Components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3410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24200"/>
            <a:ext cx="4652963" cy="33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92925" y="6407760"/>
            <a:ext cx="3334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wnv_trap_map</a:t>
            </a:r>
            <a:r>
              <a:rPr lang="en-US" dirty="0"/>
              <a:t>\</a:t>
            </a:r>
            <a:r>
              <a:rPr lang="en-US" dirty="0" err="1"/>
              <a:t>map_demo.Rmd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repo there are some examples</a:t>
            </a:r>
          </a:p>
          <a:p>
            <a:pPr lvl="1"/>
            <a:r>
              <a:rPr lang="en-US" dirty="0" smtClean="0"/>
              <a:t>How to create heat maps that show point densities </a:t>
            </a:r>
            <a:r>
              <a:rPr lang="en-US" i="1" dirty="0" smtClean="0"/>
              <a:t>that don’t change with the zoom level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Putting leaflet into a basic application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leaflet into shiny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510108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50292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.\app\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30363"/>
            <a:ext cx="2895600" cy="4160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Automating the map:</a:t>
            </a:r>
          </a:p>
          <a:p>
            <a:pPr marL="0" indent="0">
              <a:buNone/>
            </a:pPr>
            <a:r>
              <a:rPr lang="en-US" sz="2400" dirty="0" smtClean="0"/>
              <a:t>Add controls to select different season years and collection periods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31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 KDE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6096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mv_thefts.R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46574"/>
            <a:ext cx="7304088" cy="486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9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 KDE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6285931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mv_thefts.R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80" y="2895600"/>
            <a:ext cx="4829008" cy="321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523999"/>
            <a:ext cx="3733800" cy="47619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Outline of process for creating KDE map:</a:t>
            </a:r>
          </a:p>
          <a:p>
            <a:r>
              <a:rPr lang="en-US" sz="2400" dirty="0" smtClean="0"/>
              <a:t>Acquire point data</a:t>
            </a:r>
          </a:p>
          <a:p>
            <a:r>
              <a:rPr lang="en-US" sz="2400" dirty="0" smtClean="0"/>
              <a:t>Calculate a KDE using the MASS function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bkde2D</a:t>
            </a:r>
            <a:r>
              <a:rPr lang="en-US" sz="2400" dirty="0" smtClean="0"/>
              <a:t> (only tricky part is choosing bandwidth, which is all trial and error)</a:t>
            </a:r>
          </a:p>
          <a:p>
            <a:r>
              <a:rPr lang="en-US" sz="2400" dirty="0" smtClean="0"/>
              <a:t>Calculate contour lines based on KDE using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contourLines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/>
              <a:t>Convert the list of contour lines into a shape file… This part is looks magical, but is really just calls to </a:t>
            </a:r>
          </a:p>
          <a:p>
            <a:pPr lvl="1"/>
            <a:r>
              <a:rPr lang="en-US" sz="2000" dirty="0" err="1"/>
              <a:t>sp</a:t>
            </a:r>
            <a:r>
              <a:rPr lang="en-US" sz="2000" dirty="0"/>
              <a:t>::Polygon</a:t>
            </a:r>
          </a:p>
          <a:p>
            <a:pPr lvl="1"/>
            <a:r>
              <a:rPr lang="en-US" sz="2000" dirty="0" err="1"/>
              <a:t>sp</a:t>
            </a:r>
            <a:r>
              <a:rPr lang="en-US" sz="2000" dirty="0"/>
              <a:t>::</a:t>
            </a:r>
            <a:r>
              <a:rPr lang="en-US" sz="2000" dirty="0" smtClean="0"/>
              <a:t>Polygons</a:t>
            </a:r>
            <a:endParaRPr lang="en-US" sz="2000" dirty="0"/>
          </a:p>
          <a:p>
            <a:pPr lvl="1"/>
            <a:r>
              <a:rPr lang="en-US" sz="2000" dirty="0" err="1" smtClean="0"/>
              <a:t>sp</a:t>
            </a:r>
            <a:r>
              <a:rPr lang="en-US" sz="2000" dirty="0" smtClean="0"/>
              <a:t>::</a:t>
            </a:r>
            <a:r>
              <a:rPr lang="en-US" sz="2000" dirty="0" err="1" smtClean="0"/>
              <a:t>SpatialPolygons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48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GAM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363"/>
            <a:ext cx="3200400" cy="408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Start off with a nice simple plot of the positive / negative traps and an outline of the city </a:t>
            </a:r>
            <a:r>
              <a:rPr lang="en-US" sz="2400" dirty="0"/>
              <a:t>(created with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gUnaryUnion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6096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wnv_trap_map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\20_Map_dev_v2_GAM.R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1908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5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781800" cy="1143000"/>
          </a:xfrm>
        </p:spPr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086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is more or less a </a:t>
            </a:r>
            <a:r>
              <a:rPr lang="en-US" dirty="0"/>
              <a:t>guided tour of </a:t>
            </a:r>
            <a:r>
              <a:rPr lang="en-US" dirty="0" smtClean="0"/>
              <a:t>my map repository, which is something I put together for myself when I need to make a map.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https://github.com/geneorama/wnv_map_demo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Main topics for today</a:t>
            </a:r>
          </a:p>
          <a:p>
            <a:r>
              <a:rPr lang="en-US" dirty="0" smtClean="0"/>
              <a:t>Data acquisition</a:t>
            </a:r>
          </a:p>
          <a:p>
            <a:r>
              <a:rPr lang="en-US" dirty="0" smtClean="0"/>
              <a:t>Working with shape files</a:t>
            </a:r>
          </a:p>
          <a:p>
            <a:r>
              <a:rPr lang="en-US" dirty="0" smtClean="0"/>
              <a:t>Basic leaflet map making</a:t>
            </a:r>
          </a:p>
          <a:p>
            <a:r>
              <a:rPr lang="en-US" dirty="0" smtClean="0"/>
              <a:t>Making a heat map</a:t>
            </a:r>
          </a:p>
          <a:p>
            <a:r>
              <a:rPr lang="en-US" dirty="0" smtClean="0"/>
              <a:t>Making a leaflet app</a:t>
            </a:r>
          </a:p>
        </p:txBody>
      </p:sp>
    </p:spTree>
    <p:extLst>
      <p:ext uri="{BB962C8B-B14F-4D97-AF65-F5344CB8AC3E}">
        <p14:creationId xmlns:p14="http://schemas.microsoft.com/office/powerpoint/2010/main" val="4988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GAM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3200400" cy="4084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Outline of process for creating GAM map:</a:t>
            </a:r>
          </a:p>
          <a:p>
            <a:r>
              <a:rPr lang="en-US" sz="2400" dirty="0" smtClean="0"/>
              <a:t>Use base </a:t>
            </a:r>
            <a:r>
              <a:rPr lang="en-US" sz="2400" dirty="0" err="1" smtClean="0"/>
              <a:t>pos</a:t>
            </a:r>
            <a:r>
              <a:rPr lang="en-US" sz="2400" dirty="0" smtClean="0"/>
              <a:t>/</a:t>
            </a:r>
            <a:r>
              <a:rPr lang="en-US" sz="2400" dirty="0" err="1" smtClean="0"/>
              <a:t>neg</a:t>
            </a:r>
            <a:r>
              <a:rPr lang="en-US" sz="2400" dirty="0" smtClean="0"/>
              <a:t> data to calculate a GAM model</a:t>
            </a:r>
          </a:p>
          <a:p>
            <a:r>
              <a:rPr lang="en-US" sz="2400" dirty="0" smtClean="0"/>
              <a:t>Create a prediction grid that spans the entire city</a:t>
            </a:r>
          </a:p>
          <a:p>
            <a:r>
              <a:rPr lang="en-US" sz="2400" dirty="0" smtClean="0"/>
              <a:t>Predict on each point in the grid</a:t>
            </a:r>
          </a:p>
          <a:p>
            <a:r>
              <a:rPr lang="en-US" sz="2400" dirty="0" smtClean="0"/>
              <a:t>Calculate the average prediction value for each census tract</a:t>
            </a:r>
          </a:p>
          <a:p>
            <a:r>
              <a:rPr lang="en-US" sz="2400" dirty="0" smtClean="0"/>
              <a:t>Attach the color of the prediction to the shape file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6096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wnv_trap_map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\20_Map_dev_v2_GAM.R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0"/>
            <a:ext cx="55054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3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GAM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3200400" cy="408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This is what the underlying prediction grid looks like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6096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wnv_trap_map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\20_Map_dev_v2_GAM.R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295400"/>
            <a:ext cx="54673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2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6781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1"/>
            <a:ext cx="6781800" cy="2362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Thanks </a:t>
            </a:r>
            <a:r>
              <a:rPr lang="en-US" sz="2000" dirty="0"/>
              <a:t>to the wonderful people who wrote the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tigris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acs</a:t>
            </a:r>
            <a:r>
              <a:rPr lang="en-US" sz="2000" dirty="0" smtClean="0"/>
              <a:t> </a:t>
            </a:r>
            <a:r>
              <a:rPr lang="en-US" sz="2000" dirty="0"/>
              <a:t>packages, </a:t>
            </a:r>
            <a:r>
              <a:rPr lang="en-US" sz="2000" dirty="0" smtClean="0"/>
              <a:t>it’s a lot easier to get census tract maps and census tract data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You </a:t>
            </a:r>
            <a:r>
              <a:rPr lang="en-US" sz="2000" dirty="0"/>
              <a:t>can use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tigris</a:t>
            </a:r>
            <a:r>
              <a:rPr lang="en-US" sz="2000" dirty="0" smtClean="0"/>
              <a:t> </a:t>
            </a:r>
            <a:r>
              <a:rPr lang="en-US" sz="2000" dirty="0"/>
              <a:t>to find the appropriate state and county </a:t>
            </a:r>
            <a:r>
              <a:rPr lang="en-US" sz="2000" dirty="0" smtClean="0"/>
              <a:t>codes</a:t>
            </a:r>
            <a:r>
              <a:rPr lang="en-US" sz="2000" dirty="0"/>
              <a:t>, and download census map data</a:t>
            </a:r>
          </a:p>
          <a:p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" y="3733800"/>
            <a:ext cx="7721895" cy="201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5911334"/>
            <a:ext cx="4522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choropleth/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leaflet_example.R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Shapefile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362"/>
            <a:ext cx="2438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Plotting the shapefile doesn’t give you much, but you can see the data’s there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95400"/>
            <a:ext cx="42195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0600" y="5911334"/>
            <a:ext cx="4522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choropleth/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leaflet_example.R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2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1"/>
            <a:ext cx="7696200" cy="205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What’s in the shape file?</a:t>
            </a:r>
          </a:p>
          <a:p>
            <a:r>
              <a:rPr lang="en-US" sz="2000" dirty="0" smtClean="0"/>
              <a:t>Data</a:t>
            </a:r>
          </a:p>
          <a:p>
            <a:r>
              <a:rPr lang="en-US" sz="2000" dirty="0" smtClean="0"/>
              <a:t>Polygons (the actual shapes)</a:t>
            </a:r>
          </a:p>
          <a:p>
            <a:r>
              <a:rPr lang="en-US" sz="2000" dirty="0" smtClean="0"/>
              <a:t>Metadata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86296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0600" y="5911334"/>
            <a:ext cx="4522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choropleth/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leaflet_example.R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9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1"/>
            <a:ext cx="7696200" cy="1752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What’s in the </a:t>
            </a:r>
            <a:r>
              <a:rPr lang="en-US" sz="2000" dirty="0" smtClean="0"/>
              <a:t>polygons slot?</a:t>
            </a:r>
            <a:endParaRPr lang="en-US" sz="2000" dirty="0" smtClean="0"/>
          </a:p>
          <a:p>
            <a:r>
              <a:rPr lang="en-US" sz="2000" dirty="0" smtClean="0"/>
              <a:t>An object called “Polygon”</a:t>
            </a:r>
            <a:endParaRPr lang="en-US" sz="2000" dirty="0" smtClean="0"/>
          </a:p>
          <a:p>
            <a:pPr lvl="1"/>
            <a:r>
              <a:rPr lang="en-US" sz="1600" dirty="0" smtClean="0"/>
              <a:t>The most important component is “</a:t>
            </a:r>
            <a:r>
              <a:rPr lang="en-US" sz="1600" dirty="0" err="1" smtClean="0"/>
              <a:t>coords</a:t>
            </a:r>
            <a:r>
              <a:rPr lang="en-US" sz="1600" dirty="0" smtClean="0"/>
              <a:t>” which contains the actual points that defines the polygon</a:t>
            </a:r>
          </a:p>
          <a:p>
            <a:pPr lvl="1"/>
            <a:r>
              <a:rPr lang="en-US" sz="1600" dirty="0" smtClean="0"/>
              <a:t>I don’t know why it’s necessary to have this second nested level… maybe it’s not necessary.</a:t>
            </a:r>
          </a:p>
          <a:p>
            <a:r>
              <a:rPr lang="en-US" sz="2000" dirty="0" smtClean="0"/>
              <a:t>Metadata, the ID, area, a point for labels, </a:t>
            </a:r>
            <a:r>
              <a:rPr lang="en-US" sz="2000" dirty="0" err="1" smtClean="0"/>
              <a:t>etc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7724457" cy="308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09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Shapefile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363"/>
            <a:ext cx="7543800" cy="11890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 @data slot is where the magic happens… </a:t>
            </a:r>
          </a:p>
          <a:p>
            <a:pPr marL="0" indent="0">
              <a:buNone/>
            </a:pPr>
            <a:r>
              <a:rPr lang="en-US" dirty="0" smtClean="0"/>
              <a:t>If you want to assign attributes (say average income per census tract) to the polygons, you do it here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58066"/>
            <a:ext cx="840853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82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income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363"/>
            <a:ext cx="7543800" cy="960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Thanks to the authors of the </a:t>
            </a:r>
            <a:r>
              <a:rPr lang="en-US" dirty="0" err="1" smtClean="0"/>
              <a:t>acs</a:t>
            </a:r>
            <a:r>
              <a:rPr lang="en-US" dirty="0" smtClean="0"/>
              <a:t> package, getting American Community Survey data is a lot easier (but still not easy because you need to find the right variable names yourself)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667000"/>
            <a:ext cx="85058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5486400"/>
            <a:ext cx="7529512" cy="60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4267200"/>
            <a:ext cx="7543800" cy="960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After some fussing… you can join the income data to the shapefile using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geo_join</a:t>
            </a:r>
            <a:r>
              <a:rPr lang="en-US" dirty="0"/>
              <a:t> </a:t>
            </a:r>
            <a:r>
              <a:rPr lang="en-US" dirty="0" smtClean="0"/>
              <a:t>and merge on GEOID</a:t>
            </a:r>
          </a:p>
          <a:p>
            <a:pPr marL="0" indent="0">
              <a:buNone/>
            </a:pPr>
            <a:r>
              <a:rPr lang="en-US" dirty="0" smtClean="0"/>
              <a:t>You can  also use base R merge, but you have to be careful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Leaflet Plot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853465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64067" y="1371600"/>
            <a:ext cx="7543800" cy="96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actual leaflet plot: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07" y="2057400"/>
            <a:ext cx="51625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1" y="6096000"/>
            <a:ext cx="312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choropleth/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leaflet_example.R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884</TotalTime>
  <Words>649</Words>
  <Application>Microsoft Office PowerPoint</Application>
  <PresentationFormat>On-screen Show 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Presentation1</vt:lpstr>
      <vt:lpstr>Leaflet maps in R  Gene Leynes </vt:lpstr>
      <vt:lpstr>Outline for today</vt:lpstr>
      <vt:lpstr>Data acquisition</vt:lpstr>
      <vt:lpstr>The Shapefile </vt:lpstr>
      <vt:lpstr>Shapefile</vt:lpstr>
      <vt:lpstr>Shapefile</vt:lpstr>
      <vt:lpstr>Shapefile data</vt:lpstr>
      <vt:lpstr>Getting income data</vt:lpstr>
      <vt:lpstr>The Leaflet Plot</vt:lpstr>
      <vt:lpstr>State Plane?</vt:lpstr>
      <vt:lpstr>Leaflet Tiles</vt:lpstr>
      <vt:lpstr>Tile Examples</vt:lpstr>
      <vt:lpstr>Awesome Tile Example</vt:lpstr>
      <vt:lpstr>Layering Components</vt:lpstr>
      <vt:lpstr>Advanced Examples</vt:lpstr>
      <vt:lpstr>Putting leaflet into shiny</vt:lpstr>
      <vt:lpstr>Method 1: KDE</vt:lpstr>
      <vt:lpstr>Method 1: KDE</vt:lpstr>
      <vt:lpstr>Method 2: GAM</vt:lpstr>
      <vt:lpstr>Method 2: GAM</vt:lpstr>
      <vt:lpstr>Method 2: GAM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 Leynes</dc:creator>
  <cp:lastModifiedBy>Gene Leynes</cp:lastModifiedBy>
  <cp:revision>32</cp:revision>
  <dcterms:created xsi:type="dcterms:W3CDTF">2013-02-07T11:09:26Z</dcterms:created>
  <dcterms:modified xsi:type="dcterms:W3CDTF">2017-10-16T16:22:53Z</dcterms:modified>
</cp:coreProperties>
</file>