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7" r:id="rId18"/>
    <p:sldId id="276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C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95" autoAdjust="0"/>
  </p:normalViewPr>
  <p:slideViewPr>
    <p:cSldViewPr>
      <p:cViewPr varScale="1">
        <p:scale>
          <a:sx n="90" d="100"/>
          <a:sy n="90" d="100"/>
        </p:scale>
        <p:origin x="-22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6B73B-45EA-47FD-A56C-CA3C9E6BCAA5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A25B9C-3AE8-4E63-943D-8CD36A796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1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981200"/>
            <a:ext cx="6172200" cy="2286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43400"/>
            <a:ext cx="6172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D:\data table talk\Business card border botto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8800"/>
            <a:ext cx="91440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201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569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01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75438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2"/>
            <a:ext cx="7543800" cy="45259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73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918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14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2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182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6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93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D832D-09DF-4D16-B21B-C4F14FB0DF50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400A0-AA26-4C93-BF2E-73ED1ED6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26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pbox.com/" TargetMode="External"/><Relationship Id="rId2" Type="http://schemas.openxmlformats.org/officeDocument/2006/relationships/hyperlink" Target="https://leaflet-extras.github.io/leaflet-providers/preview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neorama/wnv_map_dem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52600"/>
            <a:ext cx="61722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Leaflet maps in R </a:t>
            </a:r>
            <a:br>
              <a:rPr lang="en-US" dirty="0" smtClean="0"/>
            </a:br>
            <a:r>
              <a:rPr lang="en-US" sz="2200" dirty="0" smtClean="0"/>
              <a:t>Gene </a:t>
            </a:r>
            <a:r>
              <a:rPr lang="en-US" sz="2200" dirty="0" smtClean="0"/>
              <a:t>Leynes</a:t>
            </a:r>
            <a:br>
              <a:rPr lang="en-US" sz="2200" dirty="0" smtClean="0"/>
            </a:br>
            <a:endParaRPr lang="en-US" sz="2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657600"/>
            <a:ext cx="6172200" cy="1752600"/>
          </a:xfrm>
        </p:spPr>
        <p:txBody>
          <a:bodyPr/>
          <a:lstStyle/>
          <a:p>
            <a:r>
              <a:rPr lang="en-US" dirty="0" smtClean="0"/>
              <a:t>R Meetup</a:t>
            </a:r>
          </a:p>
          <a:p>
            <a:r>
              <a:rPr lang="en-US" dirty="0" smtClean="0"/>
              <a:t>Saturday 2017-10-14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0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Leaflet Tiles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30363"/>
            <a:ext cx="8839200" cy="14176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Within leaflet you can choose a myriad of backgrounds, or create your own</a:t>
            </a:r>
          </a:p>
          <a:p>
            <a:pPr marL="0" indent="0">
              <a:buNone/>
            </a:pPr>
            <a:r>
              <a:rPr lang="en-US" dirty="0" smtClean="0"/>
              <a:t>Choose a background: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://leaflet-extras.github.io/leaflet-providers/preview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Create </a:t>
            </a:r>
            <a:r>
              <a:rPr lang="en-US" dirty="0"/>
              <a:t>a background: </a:t>
            </a:r>
            <a:r>
              <a:rPr lang="en-US" dirty="0">
                <a:hlinkClick r:id="rId3"/>
              </a:rPr>
              <a:t>https://www.mapbox.com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66999"/>
            <a:ext cx="3810000" cy="3755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67" y="2667000"/>
            <a:ext cx="3588495" cy="3679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77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Tile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7543800" cy="655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/20_Map_dev_v1.R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0"/>
            <a:ext cx="2647689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294467"/>
            <a:ext cx="2673437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620" y="2302934"/>
            <a:ext cx="2743094" cy="3240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76200" y="5638800"/>
            <a:ext cx="2438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800" dirty="0">
                <a:latin typeface="+mj-lt"/>
                <a:cs typeface="Consolas" panose="020B0609020204030204" pitchFamily="49" charset="0"/>
              </a:rPr>
              <a:t>(No </a:t>
            </a:r>
            <a:r>
              <a:rPr lang="en-US" sz="1800" dirty="0">
                <a:latin typeface="+mj-lt"/>
                <a:cs typeface="Consolas" panose="020B0609020204030204" pitchFamily="49" charset="0"/>
              </a:rPr>
              <a:t>background</a:t>
            </a:r>
            <a:r>
              <a:rPr lang="en-US" sz="1800" dirty="0">
                <a:latin typeface="+mj-lt"/>
                <a:cs typeface="Consolas" panose="020B0609020204030204" pitchFamily="49" charset="0"/>
              </a:rPr>
              <a:t>)</a:t>
            </a:r>
            <a:endParaRPr lang="en-US" sz="1800" dirty="0"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901689" y="5829300"/>
            <a:ext cx="2860819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m %&gt;% </a:t>
            </a:r>
            <a:endParaRPr lang="en-US" sz="10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addProviderTiles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CartoDB.Positron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5984967" y="5706533"/>
            <a:ext cx="2438400" cy="381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Custom </a:t>
            </a:r>
            <a:r>
              <a:rPr lang="en-US" sz="1600" dirty="0" err="1" smtClean="0">
                <a:latin typeface="+mj-lt"/>
                <a:cs typeface="Consolas" panose="020B0609020204030204" pitchFamily="49" charset="0"/>
              </a:rPr>
              <a:t>Mapbox</a:t>
            </a:r>
            <a:r>
              <a:rPr lang="en-US" sz="1600" dirty="0" smtClean="0">
                <a:latin typeface="+mj-lt"/>
                <a:cs typeface="Consolas" panose="020B0609020204030204" pitchFamily="49" charset="0"/>
              </a:rPr>
              <a:t> Template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1600" dirty="0" smtClean="0">
                <a:latin typeface="+mj-lt"/>
                <a:cs typeface="Consolas" panose="020B0609020204030204" pitchFamily="49" charset="0"/>
              </a:rPr>
              <a:t>(see code)</a:t>
            </a:r>
            <a:endParaRPr lang="en-US" sz="1600" dirty="0">
              <a:latin typeface="+mj-lt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92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 Tile Example</a:t>
            </a:r>
            <a:endParaRPr 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14600"/>
            <a:ext cx="4503420" cy="3832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43000" y="1600200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 %&gt;%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addProviderTiles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Thunderforest.SpinalMap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50168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Components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833410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124200"/>
            <a:ext cx="4652963" cy="33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92925" y="6407760"/>
            <a:ext cx="3334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wnv_trap_map</a:t>
            </a:r>
            <a:r>
              <a:rPr lang="en-US" dirty="0"/>
              <a:t>\</a:t>
            </a:r>
            <a:r>
              <a:rPr lang="en-US" dirty="0" err="1"/>
              <a:t>map_demo.Rmd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6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repo there are some examples</a:t>
            </a:r>
          </a:p>
          <a:p>
            <a:pPr lvl="1"/>
            <a:r>
              <a:rPr lang="en-US" dirty="0" smtClean="0"/>
              <a:t>How to create heat maps that show point densities </a:t>
            </a:r>
            <a:r>
              <a:rPr lang="en-US" i="1" dirty="0" smtClean="0"/>
              <a:t>that don’t change with the zoom level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Putting leaflet into a basic application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1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Putting leaflet into shiny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676400"/>
            <a:ext cx="5101084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04800" y="50292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.\app\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app.R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30363"/>
            <a:ext cx="2895600" cy="4160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 smtClean="0"/>
              <a:t>Automating the map:</a:t>
            </a:r>
          </a:p>
          <a:p>
            <a:pPr marL="0" indent="0">
              <a:buNone/>
            </a:pPr>
            <a:r>
              <a:rPr lang="en-US" sz="2400" dirty="0" smtClean="0"/>
              <a:t>Add controls to select different season years and collection periods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122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KDE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mv_thefts.R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46574"/>
            <a:ext cx="7304088" cy="4866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92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1: KDE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6285931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heatmap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mv_thefts.R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480" y="2895600"/>
            <a:ext cx="4829008" cy="321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523999"/>
            <a:ext cx="3733800" cy="476193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Outline of process for creating KDE map:</a:t>
            </a:r>
          </a:p>
          <a:p>
            <a:r>
              <a:rPr lang="en-US" sz="2400" dirty="0" smtClean="0"/>
              <a:t>Acquire point data</a:t>
            </a:r>
          </a:p>
          <a:p>
            <a:r>
              <a:rPr lang="en-US" sz="2400" dirty="0" smtClean="0"/>
              <a:t>Calculate a KDE using the MASS function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bkde2D</a:t>
            </a:r>
            <a:r>
              <a:rPr lang="en-US" sz="2400" dirty="0" smtClean="0"/>
              <a:t> (only tricky part is choosing bandwidth, which is all trial and error)</a:t>
            </a:r>
          </a:p>
          <a:p>
            <a:r>
              <a:rPr lang="en-US" sz="2400" dirty="0" smtClean="0"/>
              <a:t>Calculate contour lines based on KDE using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contourLines</a:t>
            </a:r>
            <a:endParaRPr lang="en-US" sz="2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smtClean="0"/>
              <a:t>Convert the list of contour lines into a shape file… This part is looks magical, but is really just calls to </a:t>
            </a:r>
          </a:p>
          <a:p>
            <a:pPr lvl="1"/>
            <a:r>
              <a:rPr lang="en-US" sz="2000" dirty="0" err="1"/>
              <a:t>sp</a:t>
            </a:r>
            <a:r>
              <a:rPr lang="en-US" sz="2000" dirty="0"/>
              <a:t>::Polygon</a:t>
            </a:r>
          </a:p>
          <a:p>
            <a:pPr lvl="1"/>
            <a:r>
              <a:rPr lang="en-US" sz="2000" dirty="0" err="1"/>
              <a:t>sp</a:t>
            </a:r>
            <a:r>
              <a:rPr lang="en-US" sz="2000" dirty="0"/>
              <a:t>::</a:t>
            </a:r>
            <a:r>
              <a:rPr lang="en-US" sz="2000" dirty="0" smtClean="0"/>
              <a:t>Polygons</a:t>
            </a:r>
            <a:endParaRPr lang="en-US" sz="2000" dirty="0"/>
          </a:p>
          <a:p>
            <a:pPr lvl="1"/>
            <a:r>
              <a:rPr lang="en-US" sz="2000" dirty="0" err="1" smtClean="0"/>
              <a:t>sp</a:t>
            </a:r>
            <a:r>
              <a:rPr lang="en-US" sz="2000" dirty="0" smtClean="0"/>
              <a:t>::</a:t>
            </a:r>
            <a:r>
              <a:rPr lang="en-US" sz="2000" dirty="0" err="1" smtClean="0"/>
              <a:t>SpatialPolygons</a:t>
            </a:r>
            <a:endParaRPr lang="en-US" sz="2000" dirty="0" smtClean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8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3200400" cy="408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Start off with a nice simple plot of the positive / negative traps and an outline of the city </a:t>
            </a:r>
            <a:r>
              <a:rPr lang="en-US" sz="2400" dirty="0"/>
              <a:t>(created with </a:t>
            </a:r>
            <a:r>
              <a:rPr lang="en-US" sz="2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gUnaryUnion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\20_Map_dev_v2_GAM.R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76400"/>
            <a:ext cx="3190875" cy="413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5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200400" cy="40846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 smtClean="0"/>
              <a:t>Outline of process for creating GAM map:</a:t>
            </a:r>
          </a:p>
          <a:p>
            <a:r>
              <a:rPr lang="en-US" sz="2400" dirty="0" smtClean="0"/>
              <a:t>Use base </a:t>
            </a:r>
            <a:r>
              <a:rPr lang="en-US" sz="2400" dirty="0" err="1" smtClean="0"/>
              <a:t>pos</a:t>
            </a:r>
            <a:r>
              <a:rPr lang="en-US" sz="2400" dirty="0" smtClean="0"/>
              <a:t>/</a:t>
            </a:r>
            <a:r>
              <a:rPr lang="en-US" sz="2400" dirty="0" err="1" smtClean="0"/>
              <a:t>neg</a:t>
            </a:r>
            <a:r>
              <a:rPr lang="en-US" sz="2400" dirty="0" smtClean="0"/>
              <a:t> data to calculate a GAM model</a:t>
            </a:r>
          </a:p>
          <a:p>
            <a:r>
              <a:rPr lang="en-US" sz="2400" dirty="0" smtClean="0"/>
              <a:t>Create a prediction grid that spans the entire city</a:t>
            </a:r>
          </a:p>
          <a:p>
            <a:r>
              <a:rPr lang="en-US" sz="2400" dirty="0" smtClean="0"/>
              <a:t>Predict on each point in the grid</a:t>
            </a:r>
          </a:p>
          <a:p>
            <a:r>
              <a:rPr lang="en-US" sz="2400" dirty="0" smtClean="0"/>
              <a:t>Calculate the average prediction value for each census tract</a:t>
            </a:r>
          </a:p>
          <a:p>
            <a:r>
              <a:rPr lang="en-US" sz="2400" dirty="0" smtClean="0"/>
              <a:t>Attach the color of the prediction to the shape file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\20_Map_dev_v2_GAM.R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0"/>
            <a:ext cx="55054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43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781800" cy="1143000"/>
          </a:xfrm>
        </p:spPr>
        <p:txBody>
          <a:bodyPr/>
          <a:lstStyle/>
          <a:p>
            <a:r>
              <a:rPr lang="en-US" dirty="0" smtClean="0"/>
              <a:t>Outline for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0"/>
            <a:ext cx="7086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is more or less a </a:t>
            </a:r>
            <a:r>
              <a:rPr lang="en-US" dirty="0"/>
              <a:t>guided tour of </a:t>
            </a:r>
            <a:r>
              <a:rPr lang="en-US" dirty="0" smtClean="0"/>
              <a:t>my map repository, which is something I put together for myself when I need to make a map.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https://github.com/geneorama/wnv_map_demo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Main topics for today</a:t>
            </a:r>
          </a:p>
          <a:p>
            <a:r>
              <a:rPr lang="en-US" dirty="0" smtClean="0"/>
              <a:t>Data acquisition</a:t>
            </a:r>
          </a:p>
          <a:p>
            <a:r>
              <a:rPr lang="en-US" dirty="0" smtClean="0"/>
              <a:t>Working with shape files</a:t>
            </a:r>
          </a:p>
          <a:p>
            <a:r>
              <a:rPr lang="en-US" dirty="0" smtClean="0"/>
              <a:t>Basic leaflet map making</a:t>
            </a:r>
          </a:p>
          <a:p>
            <a:r>
              <a:rPr lang="en-US" dirty="0" smtClean="0"/>
              <a:t>Making a heat map</a:t>
            </a:r>
          </a:p>
          <a:p>
            <a:r>
              <a:rPr lang="en-US" dirty="0" smtClean="0"/>
              <a:t>Making a leaflet app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988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2: GAM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200400" cy="408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This is what the underlying prediction grid looks like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304800" y="6096000"/>
            <a:ext cx="601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wnv_trap_map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\20_Map_dev_v2_GAM.R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295400"/>
            <a:ext cx="5467350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26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74638"/>
            <a:ext cx="6781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00201"/>
            <a:ext cx="6781800" cy="3809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choropleth/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leaflet_example.R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Thanks to the wonderful people who wrote the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tigris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acs</a:t>
            </a:r>
            <a:r>
              <a:rPr lang="en-US" sz="2000" dirty="0" smtClean="0"/>
              <a:t> </a:t>
            </a:r>
            <a:r>
              <a:rPr lang="en-US" sz="2000" dirty="0"/>
              <a:t>packages, </a:t>
            </a:r>
            <a:r>
              <a:rPr lang="en-US" sz="2000" dirty="0" smtClean="0"/>
              <a:t>it’s a lot easier to get census tract maps and census tract data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You </a:t>
            </a:r>
            <a:r>
              <a:rPr lang="en-US" sz="2000" dirty="0"/>
              <a:t>can use </a:t>
            </a:r>
            <a:r>
              <a:rPr lang="en-US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tigris</a:t>
            </a:r>
            <a:r>
              <a:rPr lang="en-US" sz="2000" dirty="0" smtClean="0"/>
              <a:t> </a:t>
            </a:r>
            <a:r>
              <a:rPr lang="en-US" sz="2000" dirty="0"/>
              <a:t>to find the appropriate state and county codes, and download census map data</a:t>
            </a:r>
          </a:p>
          <a:p>
            <a:endParaRPr lang="en-US" sz="20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495800"/>
            <a:ext cx="7721895" cy="2015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6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Shapefile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2"/>
            <a:ext cx="2438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Plotting the shapefile doesn’t give you much, but you can see the data’s there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295400"/>
            <a:ext cx="4219575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72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1"/>
            <a:ext cx="7696200" cy="20574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What’s in the shape file?</a:t>
            </a:r>
          </a:p>
          <a:p>
            <a:r>
              <a:rPr lang="en-US" sz="2000" dirty="0" smtClean="0"/>
              <a:t>Data</a:t>
            </a:r>
          </a:p>
          <a:p>
            <a:r>
              <a:rPr lang="en-US" sz="2000" dirty="0" smtClean="0"/>
              <a:t>Polygons (the actual shapes)</a:t>
            </a:r>
          </a:p>
          <a:p>
            <a:r>
              <a:rPr lang="en-US" sz="2000" dirty="0" smtClean="0"/>
              <a:t>Metadata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52800"/>
            <a:ext cx="8629650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191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Shapefile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7543800" cy="11890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The @data slot is where the magic happens… </a:t>
            </a:r>
          </a:p>
          <a:p>
            <a:pPr marL="0" indent="0">
              <a:buNone/>
            </a:pPr>
            <a:r>
              <a:rPr lang="en-US" dirty="0" smtClean="0"/>
              <a:t>If you want to assign attributes (say average income per census tract) to the polygons, you do it here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158066"/>
            <a:ext cx="840853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482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income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363"/>
            <a:ext cx="7543800" cy="960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Thanks to the authors of the </a:t>
            </a:r>
            <a:r>
              <a:rPr lang="en-US" dirty="0" err="1" smtClean="0"/>
              <a:t>acs</a:t>
            </a:r>
            <a:r>
              <a:rPr lang="en-US" dirty="0" smtClean="0"/>
              <a:t> package, getting American Community Survey data is a lot easier (but still not easy because you need to find the right variable names yourself)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2667000"/>
            <a:ext cx="8505825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486400"/>
            <a:ext cx="7529512" cy="609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990600" y="4267200"/>
            <a:ext cx="7543800" cy="9604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After some fussing… you can join the income data to the shapefile using the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geo_join</a:t>
            </a:r>
            <a:r>
              <a:rPr lang="en-US" dirty="0"/>
              <a:t> </a:t>
            </a:r>
            <a:r>
              <a:rPr lang="en-US" dirty="0" smtClean="0"/>
              <a:t>and merge on GEOID</a:t>
            </a:r>
          </a:p>
          <a:p>
            <a:pPr marL="0" indent="0">
              <a:buNone/>
            </a:pPr>
            <a:r>
              <a:rPr lang="en-US" dirty="0" smtClean="0"/>
              <a:t>You can  also use base R merge, but you have to be careful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2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Leaflet Plot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853465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64067" y="1371600"/>
            <a:ext cx="7543800" cy="96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The actual leaflet plot: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6107" y="2057400"/>
            <a:ext cx="516255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1952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543800" cy="1143000"/>
          </a:xfrm>
        </p:spPr>
        <p:txBody>
          <a:bodyPr/>
          <a:lstStyle/>
          <a:p>
            <a:r>
              <a:rPr lang="en-US" dirty="0" smtClean="0"/>
              <a:t>State Plane?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2514600" cy="4389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FYI: Coordinate conversion functions are sometimes helpful…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I have a couple of converters in the ./functions directory</a:t>
            </a:r>
            <a:endParaRPr lang="en-US" sz="2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19200"/>
            <a:ext cx="5346700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074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878</TotalTime>
  <Words>579</Words>
  <Application>Microsoft Office PowerPoint</Application>
  <PresentationFormat>On-screen Show (4:3)</PresentationFormat>
  <Paragraphs>89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Presentation1</vt:lpstr>
      <vt:lpstr>Leaflet maps in R  Gene Leynes </vt:lpstr>
      <vt:lpstr>Outline for today</vt:lpstr>
      <vt:lpstr>Data acquisition</vt:lpstr>
      <vt:lpstr>The Shapefile </vt:lpstr>
      <vt:lpstr>Shapefile</vt:lpstr>
      <vt:lpstr>Shapefile data</vt:lpstr>
      <vt:lpstr>Getting income data</vt:lpstr>
      <vt:lpstr>The Leaflet Plot</vt:lpstr>
      <vt:lpstr>State Plane?</vt:lpstr>
      <vt:lpstr>Leaflet Tiles</vt:lpstr>
      <vt:lpstr>Tile Examples</vt:lpstr>
      <vt:lpstr>Awesome Tile Example</vt:lpstr>
      <vt:lpstr>Layering Components</vt:lpstr>
      <vt:lpstr>Advanced Examples</vt:lpstr>
      <vt:lpstr>Putting leaflet into shiny</vt:lpstr>
      <vt:lpstr>Method 1: KDE</vt:lpstr>
      <vt:lpstr>Method 1: KDE</vt:lpstr>
      <vt:lpstr>Method 2: GAM</vt:lpstr>
      <vt:lpstr>Method 2: GAM</vt:lpstr>
      <vt:lpstr>Method 2: GAM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Gene Leynes</dc:creator>
  <cp:lastModifiedBy>gene</cp:lastModifiedBy>
  <cp:revision>31</cp:revision>
  <dcterms:created xsi:type="dcterms:W3CDTF">2013-02-07T11:09:26Z</dcterms:created>
  <dcterms:modified xsi:type="dcterms:W3CDTF">2017-10-14T16:20:51Z</dcterms:modified>
</cp:coreProperties>
</file>