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71" r:id="rId4"/>
    <p:sldId id="298" r:id="rId5"/>
    <p:sldId id="257" r:id="rId6"/>
    <p:sldId id="260" r:id="rId7"/>
    <p:sldId id="259" r:id="rId8"/>
    <p:sldId id="29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3" r:id="rId17"/>
    <p:sldId id="268" r:id="rId18"/>
    <p:sldId id="269" r:id="rId19"/>
    <p:sldId id="296" r:id="rId20"/>
    <p:sldId id="270" r:id="rId21"/>
    <p:sldId id="272" r:id="rId22"/>
    <p:sldId id="273" r:id="rId23"/>
    <p:sldId id="294" r:id="rId24"/>
    <p:sldId id="274" r:id="rId25"/>
    <p:sldId id="275" r:id="rId26"/>
    <p:sldId id="299" r:id="rId27"/>
    <p:sldId id="300" r:id="rId28"/>
    <p:sldId id="301" r:id="rId29"/>
    <p:sldId id="302" r:id="rId30"/>
    <p:sldId id="304" r:id="rId31"/>
    <p:sldId id="303" r:id="rId32"/>
    <p:sldId id="305" r:id="rId33"/>
    <p:sldId id="306" r:id="rId34"/>
    <p:sldId id="307" r:id="rId35"/>
    <p:sldId id="30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4"/>
    <p:restoredTop sz="94635"/>
  </p:normalViewPr>
  <p:slideViewPr>
    <p:cSldViewPr snapToGrid="0" snapToObjects="1">
      <p:cViewPr varScale="1">
        <p:scale>
          <a:sx n="103" d="100"/>
          <a:sy n="103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5D979-E23D-DB41-8BAC-E523128FF885}" type="datetimeFigureOut">
              <a:rPr kumimoji="1" lang="zh-TW" altLang="en-US" smtClean="0"/>
              <a:t>2018/9/16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95B4-E731-2649-A1B8-1400B62E4F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43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5B4-E731-2649-A1B8-1400B62E4F6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9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5B4-E731-2649-A1B8-1400B62E4F6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357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5B4-E731-2649-A1B8-1400B62E4F6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205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5B4-E731-2649-A1B8-1400B62E4F66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9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&#26000;&#27874;&#37027;&#22865;&#25968;&#21015;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基本</a:t>
            </a:r>
            <a:r>
              <a:rPr kumimoji="1" lang="zh-Hant" altLang="en-US"/>
              <a:t>語法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465BDC-B8DC-444D-B484-4CE25CEE0D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00" y="0"/>
            <a:ext cx="4320000" cy="14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3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 '</a:t>
            </a:r>
            <a:r>
              <a:rPr kumimoji="1" lang="mr-IN" altLang="zh-TW" dirty="0"/>
              <a:t>…</a:t>
            </a:r>
            <a:r>
              <a:rPr kumimoji="1" lang="en-US" altLang="zh-TW" dirty="0"/>
              <a:t>' </a:t>
            </a:r>
            <a:r>
              <a:rPr kumimoji="1" lang="zh-TW" altLang="en-US" dirty="0"/>
              <a:t>或</a:t>
            </a:r>
            <a:r>
              <a:rPr kumimoji="1" lang="en-US" altLang="zh-TW" dirty="0"/>
              <a:t> "</a:t>
            </a:r>
            <a:r>
              <a:rPr kumimoji="1" lang="mr-IN" altLang="zh-TW" dirty="0"/>
              <a:t>…</a:t>
            </a:r>
            <a:r>
              <a:rPr kumimoji="1" lang="en-US" altLang="zh-TW" dirty="0"/>
              <a:t>" </a:t>
            </a:r>
            <a:r>
              <a:rPr kumimoji="1" lang="zh-TW" altLang="en-US" dirty="0"/>
              <a:t>夾住字串</a:t>
            </a:r>
            <a:endParaRPr kumimoji="1" lang="en-US" altLang="zh-TW" dirty="0"/>
          </a:p>
          <a:p>
            <a:r>
              <a:rPr kumimoji="1" lang="zh-TW" altLang="en-US" dirty="0"/>
              <a:t>倒斜線</a:t>
            </a:r>
            <a:r>
              <a:rPr kumimoji="1" lang="en-US" altLang="zh-TW" dirty="0"/>
              <a:t> \ </a:t>
            </a:r>
            <a:r>
              <a:rPr kumimoji="1" lang="zh-TW" altLang="en-US" dirty="0"/>
              <a:t>為跳脫字元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\t</a:t>
            </a:r>
            <a:r>
              <a:rPr kumimoji="1" lang="zh-TW" altLang="en-US" dirty="0"/>
              <a:t>：</a:t>
            </a:r>
            <a:r>
              <a:rPr kumimoji="1" lang="en-US" altLang="zh-TW" dirty="0"/>
              <a:t>Tab</a:t>
            </a:r>
          </a:p>
          <a:p>
            <a:pPr lvl="1"/>
            <a:r>
              <a:rPr kumimoji="1" lang="en-US" altLang="zh-TW" dirty="0"/>
              <a:t>\n</a:t>
            </a:r>
            <a:r>
              <a:rPr kumimoji="1" lang="zh-TW" altLang="en-US" dirty="0"/>
              <a:t>：換行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 print </a:t>
            </a:r>
            <a:r>
              <a:rPr kumimoji="1" lang="zh-TW" altLang="en-US" dirty="0"/>
              <a:t>印出字串</a:t>
            </a:r>
          </a:p>
        </p:txBody>
      </p:sp>
      <p:sp>
        <p:nvSpPr>
          <p:cNvPr id="4" name="矩形 3"/>
          <p:cNvSpPr/>
          <p:nvPr/>
        </p:nvSpPr>
        <p:spPr>
          <a:xfrm>
            <a:off x="1371600" y="4456451"/>
            <a:ext cx="100800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&gt;&gt;&gt; print ("hello")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hello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print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c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:\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mr-IN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c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ame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&gt;&gt;&gt; print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r"c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:\name")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c:\name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9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多行文字可使用</a:t>
            </a:r>
            <a:r>
              <a:rPr kumimoji="1" lang="en-US" altLang="zh-TW" dirty="0"/>
              <a:t> """</a:t>
            </a:r>
            <a:r>
              <a:rPr kumimoji="1" lang="mr-IN" altLang="zh-TW" dirty="0"/>
              <a:t>…</a:t>
            </a:r>
            <a:r>
              <a:rPr kumimoji="1" lang="en-US" altLang="zh-TW" dirty="0"/>
              <a:t>""" </a:t>
            </a:r>
            <a:r>
              <a:rPr kumimoji="1" lang="zh-TW" altLang="en-US" dirty="0"/>
              <a:t>或是</a:t>
            </a:r>
            <a:r>
              <a:rPr kumimoji="1" lang="en-US" altLang="zh-TW" dirty="0"/>
              <a:t> '''</a:t>
            </a:r>
            <a:r>
              <a:rPr kumimoji="1" lang="mr-IN" altLang="zh-TW" dirty="0"/>
              <a:t>…</a:t>
            </a:r>
            <a:r>
              <a:rPr kumimoji="1" lang="en-US" altLang="zh-TW" dirty="0"/>
              <a:t>''' 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1600" y="2876371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print </a:t>
            </a:r>
            <a:r>
              <a:rPr lang="en-US" altLang="zh-TW" dirty="0"/>
              <a:t>(</a:t>
            </a:r>
            <a:r>
              <a:rPr lang="zh-TW" altLang="en-US" dirty="0"/>
              <a:t>"""\</a:t>
            </a:r>
            <a:endParaRPr lang="en-US" altLang="zh-TW" dirty="0"/>
          </a:p>
          <a:p>
            <a:r>
              <a:rPr lang="zh-TW" altLang="en-US" dirty="0"/>
              <a:t>Usage: thingy [OPTIONS]</a:t>
            </a:r>
            <a:endParaRPr lang="en-US" altLang="zh-TW" dirty="0"/>
          </a:p>
          <a:p>
            <a:r>
              <a:rPr lang="zh-TW" altLang="en-US" dirty="0"/>
              <a:t>     -h                        </a:t>
            </a:r>
            <a:r>
              <a:rPr lang="en-US" altLang="zh-TW" dirty="0"/>
              <a:t>         </a:t>
            </a:r>
            <a:r>
              <a:rPr lang="zh-TW" altLang="en-US" dirty="0"/>
              <a:t>Display this usage message</a:t>
            </a:r>
            <a:endParaRPr lang="en-US" altLang="zh-TW" dirty="0"/>
          </a:p>
          <a:p>
            <a:r>
              <a:rPr lang="zh-TW" altLang="en-US" dirty="0"/>
              <a:t>     -H hostname               Hostname to connect to</a:t>
            </a:r>
            <a:endParaRPr lang="en-US" altLang="zh-TW" dirty="0"/>
          </a:p>
          <a:p>
            <a:r>
              <a:rPr lang="zh-TW" altLang="en-US" dirty="0"/>
              <a:t>"""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4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字串相加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 + </a:t>
            </a:r>
            <a:r>
              <a:rPr kumimoji="1" lang="zh-TW" altLang="en-US" dirty="0"/>
              <a:t>號或是空白鍵</a:t>
            </a:r>
          </a:p>
        </p:txBody>
      </p:sp>
      <p:sp>
        <p:nvSpPr>
          <p:cNvPr id="4" name="矩形 3"/>
          <p:cNvSpPr/>
          <p:nvPr/>
        </p:nvSpPr>
        <p:spPr>
          <a:xfrm>
            <a:off x="1371600" y="2876371"/>
            <a:ext cx="10080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print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a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 + "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b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mr-IN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ab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print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a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 "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b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mr-IN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ab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8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707165"/>
              </p:ext>
            </p:extLst>
          </p:nvPr>
        </p:nvGraphicFramePr>
        <p:xfrm>
          <a:off x="1371600" y="2171700"/>
          <a:ext cx="40909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字串是字元陣列</a:t>
            </a:r>
          </a:p>
        </p:txBody>
      </p:sp>
      <p:sp>
        <p:nvSpPr>
          <p:cNvPr id="7" name="矩形 6"/>
          <p:cNvSpPr/>
          <p:nvPr/>
        </p:nvSpPr>
        <p:spPr>
          <a:xfrm>
            <a:off x="1371600" y="3860751"/>
            <a:ext cx="100800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text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= "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Python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"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text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[3]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'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h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'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text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[:2]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'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Py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'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text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[2:-2]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'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th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'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1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字串長度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len</a:t>
            </a:r>
            <a:r>
              <a:rPr kumimoji="1" lang="en-US" altLang="zh-TW" dirty="0"/>
              <a:t>() </a:t>
            </a:r>
            <a:r>
              <a:rPr kumimoji="1" lang="zh-TW" altLang="en-US" dirty="0"/>
              <a:t>函數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len</a:t>
            </a:r>
            <a:r>
              <a:rPr kumimoji="1" lang="en-US" altLang="zh-TW" dirty="0"/>
              <a:t>("hello")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9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list = [1, 2, 3, 4, 5]</a:t>
            </a:r>
          </a:p>
          <a:p>
            <a:r>
              <a:rPr kumimoji="1" lang="en-US" altLang="zh-TW" dirty="0"/>
              <a:t>list[0] = 20	# [20, 2, 3, 4, 5]</a:t>
            </a:r>
          </a:p>
          <a:p>
            <a:r>
              <a:rPr kumimoji="1" lang="en-US" altLang="zh-TW" dirty="0"/>
              <a:t>list[:]		# </a:t>
            </a:r>
            <a:r>
              <a:rPr kumimoji="1" lang="zh-TW" altLang="en-US" dirty="0"/>
              <a:t>取出所有元素</a:t>
            </a:r>
            <a:endParaRPr kumimoji="1" lang="en-US" altLang="zh-TW" dirty="0"/>
          </a:p>
          <a:p>
            <a:r>
              <a:rPr kumimoji="1" lang="en-US" altLang="zh-TW" dirty="0" err="1"/>
              <a:t>list.append</a:t>
            </a:r>
            <a:r>
              <a:rPr kumimoji="1" lang="en-US" altLang="zh-TW" dirty="0"/>
              <a:t>(6)	# </a:t>
            </a:r>
            <a:r>
              <a:rPr kumimoji="1" lang="zh-TW" altLang="en-US" dirty="0"/>
              <a:t>加入</a:t>
            </a:r>
            <a:r>
              <a:rPr kumimoji="1" lang="en-US" altLang="zh-TW" dirty="0"/>
              <a:t>6</a:t>
            </a:r>
          </a:p>
          <a:p>
            <a:r>
              <a:rPr kumimoji="1" lang="en-US" altLang="zh-TW" dirty="0"/>
              <a:t>list[:] = []	# </a:t>
            </a:r>
            <a:r>
              <a:rPr kumimoji="1" lang="zh-TW" altLang="en-US" dirty="0"/>
              <a:t>清除所有元素</a:t>
            </a:r>
            <a:endParaRPr kumimoji="1"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2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命令列參數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在命令列輸入的參數會放在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sys.argv</a:t>
            </a:r>
            <a:r>
              <a:rPr kumimoji="1" lang="en-US" altLang="zh-TW" dirty="0"/>
              <a:t> </a:t>
            </a:r>
            <a:r>
              <a:rPr kumimoji="1" lang="zh-TW" altLang="en-US" dirty="0"/>
              <a:t>中，</a:t>
            </a:r>
            <a:r>
              <a:rPr kumimoji="1" lang="en-US" altLang="zh-TW" dirty="0" err="1"/>
              <a:t>argv</a:t>
            </a:r>
            <a:r>
              <a:rPr kumimoji="1" lang="en-US" altLang="zh-TW" dirty="0"/>
              <a:t> </a:t>
            </a:r>
            <a:r>
              <a:rPr kumimoji="1" lang="zh-TW" altLang="en-US" dirty="0"/>
              <a:t>為陣列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測試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$ ./</a:t>
            </a:r>
            <a:r>
              <a:rPr kumimoji="1" lang="en-US" altLang="zh-TW" dirty="0" err="1"/>
              <a:t>t.py</a:t>
            </a:r>
            <a:r>
              <a:rPr kumimoji="1" lang="en-US" altLang="zh-TW" dirty="0"/>
              <a:t> hello </a:t>
            </a:r>
          </a:p>
          <a:p>
            <a:pPr lvl="1"/>
            <a:r>
              <a:rPr kumimoji="1" lang="en-US" altLang="zh-TW" dirty="0"/>
              <a:t>hello</a:t>
            </a:r>
          </a:p>
        </p:txBody>
      </p:sp>
      <p:sp>
        <p:nvSpPr>
          <p:cNvPr id="4" name="矩形 3"/>
          <p:cNvSpPr/>
          <p:nvPr/>
        </p:nvSpPr>
        <p:spPr>
          <a:xfrm>
            <a:off x="1371600" y="2904053"/>
            <a:ext cx="10080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#!/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/bin/python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import sys</a:t>
            </a:r>
            <a:endParaRPr lang="mr-IN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zh-TW" dirty="0">
                <a:solidFill>
                  <a:srgbClr val="000000"/>
                </a:solidFill>
                <a:latin typeface="Menlo-Regular" charset="0"/>
              </a:rPr>
              <a:t>print (</a:t>
            </a:r>
            <a:r>
              <a:rPr lang="da-DK" altLang="zh-TW" dirty="0" err="1">
                <a:solidFill>
                  <a:srgbClr val="000000"/>
                </a:solidFill>
                <a:latin typeface="Menlo-Regular" charset="0"/>
              </a:rPr>
              <a:t>sys.argv</a:t>
            </a:r>
            <a:r>
              <a:rPr lang="da-DK" altLang="zh-TW" dirty="0">
                <a:solidFill>
                  <a:srgbClr val="000000"/>
                </a:solidFill>
                <a:latin typeface="Menlo-Regular" charset="0"/>
              </a:rPr>
              <a:t>[1])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7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流程控制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1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if </a:t>
            </a:r>
            <a:r>
              <a:rPr kumimoji="1" lang="mr-IN" altLang="zh-TW" dirty="0"/>
              <a:t>…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elif</a:t>
            </a:r>
            <a:r>
              <a:rPr kumimoji="1" lang="mr-IN" altLang="zh-TW" dirty="0"/>
              <a:t>…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71600" y="2272784"/>
            <a:ext cx="10080000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raw_input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("</a:t>
            </a:r>
            <a:r>
              <a:rPr lang="zh-TW" altLang="mr-IN" dirty="0">
                <a:solidFill>
                  <a:srgbClr val="000000"/>
                </a:solidFill>
                <a:latin typeface="Menlo-Regular" charset="0"/>
              </a:rPr>
              <a:t>請輸入一個數字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: "))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/>
              <a:t>if x &lt; 0:</a:t>
            </a:r>
          </a:p>
          <a:p>
            <a:r>
              <a:rPr lang="en-US" altLang="zh-TW" dirty="0"/>
              <a:t>    print ("</a:t>
            </a:r>
            <a:r>
              <a:rPr lang="zh-TW" altLang="en-US" dirty="0"/>
              <a:t>小於</a:t>
            </a:r>
            <a:r>
              <a:rPr lang="en-US" altLang="zh-TW" dirty="0"/>
              <a:t>0")</a:t>
            </a:r>
          </a:p>
          <a:p>
            <a:r>
              <a:rPr lang="en-US" altLang="zh-TW" dirty="0" err="1"/>
              <a:t>elif</a:t>
            </a:r>
            <a:r>
              <a:rPr lang="en-US" altLang="zh-TW" dirty="0"/>
              <a:t> x == 0:</a:t>
            </a:r>
          </a:p>
          <a:p>
            <a:r>
              <a:rPr lang="en-US" altLang="zh-TW" dirty="0"/>
              <a:t>    print ("</a:t>
            </a:r>
            <a:r>
              <a:rPr lang="zh-TW" altLang="en-US" dirty="0"/>
              <a:t>等於</a:t>
            </a:r>
            <a:r>
              <a:rPr lang="en-US" altLang="zh-TW" dirty="0"/>
              <a:t>0")</a:t>
            </a:r>
          </a:p>
          <a:p>
            <a:r>
              <a:rPr lang="en-US" altLang="zh-TW" dirty="0" err="1"/>
              <a:t>elif</a:t>
            </a:r>
            <a:r>
              <a:rPr lang="en-US" altLang="zh-TW" dirty="0"/>
              <a:t> x == 1:</a:t>
            </a:r>
          </a:p>
          <a:p>
            <a:r>
              <a:rPr lang="en-US" altLang="zh-TW" dirty="0"/>
              <a:t>    print ("</a:t>
            </a:r>
            <a:r>
              <a:rPr lang="zh-TW" altLang="en-US" dirty="0"/>
              <a:t>等於</a:t>
            </a:r>
            <a:r>
              <a:rPr lang="en-US" altLang="zh-TW" dirty="0"/>
              <a:t>1")</a:t>
            </a:r>
          </a:p>
          <a:p>
            <a:r>
              <a:rPr lang="en-US" altLang="zh-TW" dirty="0"/>
              <a:t>else:</a:t>
            </a:r>
          </a:p>
          <a:p>
            <a:r>
              <a:rPr lang="en-US" altLang="zh-TW" dirty="0"/>
              <a:t>    </a:t>
            </a:r>
            <a:r>
              <a:rPr lang="en-US" altLang="zh-TW"/>
              <a:t>print ("</a:t>
            </a:r>
            <a:r>
              <a:rPr lang="zh-TW" altLang="en-US"/>
              <a:t>大於</a:t>
            </a:r>
            <a:r>
              <a:rPr lang="en-US" altLang="zh-TW" dirty="0"/>
              <a:t>1")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1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布林運算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and, or , not</a:t>
            </a:r>
          </a:p>
          <a:p>
            <a:r>
              <a:rPr kumimoji="1" lang="en-US" altLang="zh-TW" dirty="0"/>
              <a:t>not </a:t>
            </a:r>
            <a:r>
              <a:rPr kumimoji="1" lang="zh-TW" altLang="en-US" dirty="0"/>
              <a:t>的優先權低於其他運算子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例如：</a:t>
            </a:r>
            <a:r>
              <a:rPr kumimoji="1" lang="en-US" altLang="zh-TW" dirty="0"/>
              <a:t>not a == b </a:t>
            </a:r>
            <a:r>
              <a:rPr kumimoji="1" lang="zh-TW" altLang="en-US" dirty="0"/>
              <a:t>相當於</a:t>
            </a:r>
            <a:r>
              <a:rPr kumimoji="1" lang="en-US" altLang="zh-TW" dirty="0"/>
              <a:t> not (a == b)</a:t>
            </a:r>
          </a:p>
          <a:p>
            <a:pPr lvl="1"/>
            <a:r>
              <a:rPr kumimoji="1" lang="en-US" altLang="zh-TW" dirty="0"/>
              <a:t>a == not b  </a:t>
            </a:r>
            <a:r>
              <a:rPr kumimoji="1" lang="en-US" altLang="zh-TW" dirty="0">
                <a:sym typeface="Wingdings"/>
              </a:rPr>
              <a:t> </a:t>
            </a:r>
            <a:r>
              <a:rPr kumimoji="1" lang="zh-TW" altLang="en-US" dirty="0">
                <a:sym typeface="Wingdings"/>
              </a:rPr>
              <a:t>語法錯誤</a:t>
            </a:r>
            <a:endParaRPr kumimoji="1"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93308" y="2521634"/>
            <a:ext cx="23775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if x </a:t>
            </a:r>
            <a:r>
              <a:rPr kumimoji="1" lang="en-US" altLang="zh-TW" sz="2000" dirty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zh-TW" sz="2000" dirty="0"/>
              <a:t> y:</a:t>
            </a:r>
          </a:p>
          <a:p>
            <a:r>
              <a:rPr kumimoji="1" lang="en-US" altLang="zh-TW" sz="2000" dirty="0"/>
              <a:t>	</a:t>
            </a:r>
            <a:r>
              <a:rPr kumimoji="1" lang="en-US" altLang="zh-TW" sz="2000" dirty="0">
                <a:solidFill>
                  <a:srgbClr val="00B050"/>
                </a:solidFill>
              </a:rPr>
              <a:t>// x </a:t>
            </a:r>
            <a:r>
              <a:rPr kumimoji="1" lang="zh-TW" altLang="en-US" sz="2000" dirty="0">
                <a:solidFill>
                  <a:srgbClr val="00B050"/>
                </a:solidFill>
              </a:rPr>
              <a:t>與</a:t>
            </a:r>
            <a:r>
              <a:rPr kumimoji="1" lang="en-US" altLang="zh-TW" sz="2000" dirty="0">
                <a:solidFill>
                  <a:srgbClr val="00B050"/>
                </a:solidFill>
              </a:rPr>
              <a:t> y </a:t>
            </a:r>
            <a:r>
              <a:rPr kumimoji="1" lang="zh-TW" altLang="en-US" sz="2000" dirty="0">
                <a:solidFill>
                  <a:srgbClr val="00B050"/>
                </a:solidFill>
              </a:rPr>
              <a:t>均成立</a:t>
            </a:r>
            <a:endParaRPr kumimoji="1" lang="en-US" altLang="zh-TW" sz="2000" dirty="0">
              <a:solidFill>
                <a:srgbClr val="00B050"/>
              </a:solidFill>
            </a:endParaRPr>
          </a:p>
          <a:p>
            <a:endParaRPr kumimoji="1" lang="en-US" altLang="zh-TW" sz="2000" dirty="0"/>
          </a:p>
          <a:p>
            <a:r>
              <a:rPr kumimoji="1" lang="en-US" altLang="zh-TW" sz="2000"/>
              <a:t>if x </a:t>
            </a:r>
            <a:r>
              <a:rPr kumimoji="1" lang="en-US" altLang="zh-TW" sz="2000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kumimoji="1" lang="en-US" altLang="zh-TW" sz="2000" dirty="0"/>
              <a:t> y:</a:t>
            </a:r>
          </a:p>
          <a:p>
            <a:r>
              <a:rPr kumimoji="1" lang="en-US" altLang="zh-TW" sz="2000" dirty="0"/>
              <a:t>	</a:t>
            </a:r>
            <a:r>
              <a:rPr kumimoji="1" lang="en-US" altLang="zh-TW" sz="2000" dirty="0">
                <a:solidFill>
                  <a:srgbClr val="00B050"/>
                </a:solidFill>
              </a:rPr>
              <a:t>// x </a:t>
            </a:r>
            <a:r>
              <a:rPr kumimoji="1" lang="zh-TW" altLang="en-US" sz="2000" dirty="0">
                <a:solidFill>
                  <a:srgbClr val="00B050"/>
                </a:solidFill>
              </a:rPr>
              <a:t>或</a:t>
            </a:r>
            <a:r>
              <a:rPr kumimoji="1" lang="en-US" altLang="zh-TW" sz="2000" dirty="0">
                <a:solidFill>
                  <a:srgbClr val="00B050"/>
                </a:solidFill>
              </a:rPr>
              <a:t> y </a:t>
            </a:r>
            <a:r>
              <a:rPr kumimoji="1" lang="zh-TW" altLang="en-US" sz="2000" dirty="0">
                <a:solidFill>
                  <a:srgbClr val="00B050"/>
                </a:solidFill>
              </a:rPr>
              <a:t>成立</a:t>
            </a:r>
            <a:endParaRPr kumimoji="1" lang="en-US" altLang="zh-TW" sz="2000" dirty="0">
              <a:solidFill>
                <a:srgbClr val="00B050"/>
              </a:solidFill>
            </a:endParaRP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if </a:t>
            </a:r>
            <a:r>
              <a:rPr kumimoji="1" lang="en-US" altLang="zh-TW" sz="2000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kumimoji="1" lang="en-US" altLang="zh-TW" sz="2000" dirty="0"/>
              <a:t> x:</a:t>
            </a:r>
          </a:p>
          <a:p>
            <a:r>
              <a:rPr kumimoji="1" lang="en-US" altLang="zh-TW" sz="2000" dirty="0"/>
              <a:t>	</a:t>
            </a:r>
            <a:r>
              <a:rPr kumimoji="1" lang="en-US" altLang="zh-TW" sz="2000" dirty="0">
                <a:solidFill>
                  <a:srgbClr val="00B050"/>
                </a:solidFill>
              </a:rPr>
              <a:t>// x </a:t>
            </a:r>
            <a:r>
              <a:rPr kumimoji="1" lang="zh-TW" altLang="en-US" sz="2000" dirty="0">
                <a:solidFill>
                  <a:srgbClr val="00B050"/>
                </a:solidFill>
              </a:rPr>
              <a:t>不成立</a:t>
            </a:r>
          </a:p>
        </p:txBody>
      </p:sp>
    </p:spTree>
    <p:extLst>
      <p:ext uri="{BB962C8B-B14F-4D97-AF65-F5344CB8AC3E}">
        <p14:creationId xmlns:p14="http://schemas.microsoft.com/office/powerpoint/2010/main" val="152924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</a:t>
            </a:r>
            <a:r>
              <a:rPr kumimoji="1" lang="en-US" altLang="zh-TW" dirty="0"/>
              <a:t> Python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安裝完，執行檔通常放在</a:t>
            </a:r>
            <a:r>
              <a:rPr kumimoji="1" lang="en-US" altLang="zh-TW" dirty="0"/>
              <a:t> /</a:t>
            </a:r>
            <a:r>
              <a:rPr kumimoji="1" lang="en-US" altLang="zh-TW" dirty="0" err="1"/>
              <a:t>usr</a:t>
            </a:r>
            <a:r>
              <a:rPr kumimoji="1" lang="en-US" altLang="zh-TW" dirty="0"/>
              <a:t>/local/bin </a:t>
            </a:r>
            <a:r>
              <a:rPr kumimoji="1" lang="zh-TW" altLang="en-US" dirty="0"/>
              <a:t>目錄下</a:t>
            </a:r>
            <a:endParaRPr kumimoji="1" lang="en-US" altLang="zh-TW" dirty="0"/>
          </a:p>
          <a:p>
            <a:r>
              <a:rPr kumimoji="1" lang="zh-TW" altLang="en-US" dirty="0"/>
              <a:t>輸入</a:t>
            </a:r>
            <a:r>
              <a:rPr kumimoji="1" lang="en-US" altLang="zh-TW" dirty="0"/>
              <a:t> python </a:t>
            </a:r>
            <a:r>
              <a:rPr kumimoji="1" lang="zh-TW" altLang="en-US" dirty="0"/>
              <a:t>即可進入</a:t>
            </a:r>
            <a:r>
              <a:rPr kumimoji="1" lang="en-US" altLang="zh-TW" dirty="0"/>
              <a:t> Python </a:t>
            </a:r>
            <a:r>
              <a:rPr kumimoji="1" lang="zh-TW" altLang="en-US" dirty="0"/>
              <a:t>的命令模式</a:t>
            </a:r>
            <a:endParaRPr kumimoji="1" lang="en-US" altLang="zh-TW" dirty="0"/>
          </a:p>
          <a:p>
            <a:endParaRPr kumimoji="1" lang="en-US" altLang="zh-TW" sz="1800" dirty="0"/>
          </a:p>
          <a:p>
            <a:endParaRPr kumimoji="1" lang="en-US" altLang="zh-TW" sz="1800" dirty="0"/>
          </a:p>
          <a:p>
            <a:endParaRPr kumimoji="1" lang="en-US" altLang="zh-TW" sz="1800" dirty="0"/>
          </a:p>
          <a:p>
            <a:endParaRPr kumimoji="1" lang="en-US" altLang="zh-TW" sz="1800" dirty="0"/>
          </a:p>
          <a:p>
            <a:endParaRPr kumimoji="1" lang="en-US" altLang="zh-TW" sz="1800" dirty="0"/>
          </a:p>
          <a:p>
            <a:r>
              <a:rPr kumimoji="1" lang="zh-TW" altLang="en-US" sz="1800" dirty="0"/>
              <a:t>離開為</a:t>
            </a:r>
            <a:r>
              <a:rPr kumimoji="1" lang="en-US" altLang="zh-TW" sz="1800" dirty="0"/>
              <a:t> quit() </a:t>
            </a:r>
            <a:r>
              <a:rPr kumimoji="1" lang="zh-TW" altLang="en-US" sz="1800" dirty="0"/>
              <a:t>或是</a:t>
            </a:r>
            <a:r>
              <a:rPr kumimoji="1" lang="en-US" altLang="zh-TW" sz="1800" dirty="0"/>
              <a:t> Ctrl + D</a:t>
            </a:r>
            <a:br>
              <a:rPr kumimoji="1" lang="en-US" altLang="zh-TW" sz="1800" dirty="0"/>
            </a:br>
            <a:br>
              <a:rPr kumimoji="1" lang="en-US" altLang="zh-TW" dirty="0"/>
            </a:br>
            <a:endParaRPr kumimoji="1"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371600" y="3238023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3152"/>
            <a:r>
              <a:rPr lang="en-US" altLang="zh-TW" dirty="0"/>
              <a:t>$ python</a:t>
            </a:r>
          </a:p>
          <a:p>
            <a:pPr marL="73152"/>
            <a:r>
              <a:rPr lang="en-US" altLang="zh-TW" dirty="0"/>
              <a:t>Python 2.7.10 (default, Feb  6 2017, 23:53:20) </a:t>
            </a:r>
          </a:p>
          <a:p>
            <a:pPr marL="73152"/>
            <a:r>
              <a:rPr lang="en-US" altLang="zh-TW" dirty="0"/>
              <a:t>[GCC 4.2.1 Compatible Apple LLVM 8.0.0 (clang-800.0.34)] on </a:t>
            </a:r>
            <a:r>
              <a:rPr lang="en-US" altLang="zh-TW" dirty="0" err="1"/>
              <a:t>darwin</a:t>
            </a:r>
            <a:endParaRPr lang="en-US" altLang="zh-TW" dirty="0"/>
          </a:p>
          <a:p>
            <a:pPr marL="73152"/>
            <a:r>
              <a:rPr lang="en-US" altLang="zh-TW" dirty="0"/>
              <a:t>Type "help", "copyright", "credits" or "license" for more information.</a:t>
            </a:r>
          </a:p>
          <a:p>
            <a:pPr marL="73152"/>
            <a:r>
              <a:rPr lang="mr-IN" altLang="zh-TW" dirty="0"/>
              <a:t>&gt;&gt;&gt;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4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71600" y="2171700"/>
            <a:ext cx="10080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zoo = ['貓', '狗', '獅子', '長頸鹿']</a:t>
            </a:r>
            <a:endParaRPr lang="en-US" altLang="zh-TW" dirty="0"/>
          </a:p>
          <a:p>
            <a:r>
              <a:rPr lang="zh-TW" altLang="en-US" dirty="0"/>
              <a:t>for animal in zoo:</a:t>
            </a:r>
            <a:endParaRPr lang="en-US" altLang="zh-TW" dirty="0"/>
          </a:p>
          <a:p>
            <a:r>
              <a:rPr lang="zh-TW" altLang="en-US" dirty="0"/>
              <a:t>    print </a:t>
            </a:r>
            <a:r>
              <a:rPr lang="en-US" altLang="zh-TW" dirty="0"/>
              <a:t>(</a:t>
            </a:r>
            <a:r>
              <a:rPr lang="zh-TW" altLang="en-US" dirty="0"/>
              <a:t>"動物園有" + animal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6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range()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71600" y="2008912"/>
            <a:ext cx="100800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range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(10)</a:t>
            </a:r>
          </a:p>
          <a:p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[0, 1, 2, 3, 4, 5, 6, 7, 8, 9]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range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(2, 5)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[2, 3, 4]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range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(0, 10, 2)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[0, 2, 4, 6, 8]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9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 + 2 + 3 + </a:t>
            </a:r>
            <a:r>
              <a:rPr kumimoji="1" lang="mr-IN" altLang="zh-TW" dirty="0"/>
              <a:t>…</a:t>
            </a:r>
            <a:r>
              <a:rPr kumimoji="1" lang="en-US" altLang="zh-TW" dirty="0"/>
              <a:t> + 10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7299" y="2544246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sum = 0</a:t>
            </a:r>
            <a:endParaRPr lang="en-US" altLang="zh-TW" dirty="0"/>
          </a:p>
          <a:p>
            <a:r>
              <a:rPr lang="zh-TW" altLang="en-US" dirty="0"/>
              <a:t>for i in range(1, 11):</a:t>
            </a:r>
            <a:endParaRPr lang="en-US" altLang="zh-TW" dirty="0"/>
          </a:p>
          <a:p>
            <a:r>
              <a:rPr lang="zh-TW" altLang="en-US" dirty="0"/>
              <a:t>    sum += i   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print </a:t>
            </a:r>
            <a:r>
              <a:rPr lang="en-US" altLang="zh-TW" dirty="0"/>
              <a:t>(</a:t>
            </a:r>
            <a:r>
              <a:rPr lang="zh-TW" altLang="en-US" dirty="0"/>
              <a:t>"答案是", sum</a:t>
            </a:r>
            <a:r>
              <a:rPr lang="en-US" altLang="zh-TW" dirty="0"/>
              <a:t>)		# </a:t>
            </a:r>
            <a:r>
              <a:rPr lang="zh-TW" altLang="en-US" dirty="0"/>
              <a:t>答案是</a:t>
            </a:r>
            <a:r>
              <a:rPr lang="en-US" altLang="zh-TW" dirty="0"/>
              <a:t> 55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while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費波那契數列（</a:t>
            </a:r>
            <a:r>
              <a:rPr kumimoji="1" lang="en-US" altLang="zh-TW" dirty="0"/>
              <a:t>Fibonacci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err="1">
                <a:hlinkClick r:id="rId2"/>
              </a:rPr>
              <a:t>zh.wikipedia.org</a:t>
            </a:r>
            <a:r>
              <a:rPr kumimoji="1" lang="en-US" altLang="zh-TW" dirty="0">
                <a:hlinkClick r:id="rId2"/>
              </a:rPr>
              <a:t>/wiki/</a:t>
            </a:r>
            <a:r>
              <a:rPr kumimoji="1" lang="zh-TW" altLang="en-US" dirty="0">
                <a:hlinkClick r:id="rId2"/>
              </a:rPr>
              <a:t>斐波那契数列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371599" y="3528904"/>
            <a:ext cx="100800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a, b = 0, 1</a:t>
            </a:r>
          </a:p>
          <a:p>
            <a:r>
              <a:rPr lang="en-US" altLang="zh-TW" dirty="0"/>
              <a:t>while a &lt; 50:</a:t>
            </a:r>
          </a:p>
          <a:p>
            <a:r>
              <a:rPr lang="en-US" altLang="zh-TW" dirty="0"/>
              <a:t>    print (a)</a:t>
            </a:r>
          </a:p>
          <a:p>
            <a:r>
              <a:rPr lang="en-US" altLang="zh-TW" dirty="0"/>
              <a:t>    a, b = b, </a:t>
            </a:r>
            <a:r>
              <a:rPr lang="en-US" altLang="zh-TW" dirty="0" err="1"/>
              <a:t>a+b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印出</a:t>
            </a:r>
            <a:r>
              <a:rPr lang="en-US" altLang="zh-TW" dirty="0"/>
              <a:t> </a:t>
            </a:r>
            <a:r>
              <a:rPr lang="cs-CZ" altLang="zh-TW" dirty="0"/>
              <a:t>0 1 1 2 3 5 8 13 21 34</a:t>
            </a:r>
          </a:p>
        </p:txBody>
      </p:sp>
    </p:spTree>
    <p:extLst>
      <p:ext uri="{BB962C8B-B14F-4D97-AF65-F5344CB8AC3E}">
        <p14:creationId xmlns:p14="http://schemas.microsoft.com/office/powerpoint/2010/main" val="2004993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break, continue, else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break </a:t>
            </a:r>
            <a:r>
              <a:rPr kumimoji="1" lang="zh-TW" altLang="en-US" dirty="0"/>
              <a:t>用來中斷迴圈</a:t>
            </a:r>
            <a:endParaRPr kumimoji="1" lang="en-US" altLang="zh-TW" dirty="0"/>
          </a:p>
          <a:p>
            <a:r>
              <a:rPr kumimoji="1" lang="en-US" altLang="zh-TW" dirty="0"/>
              <a:t>continue </a:t>
            </a:r>
            <a:r>
              <a:rPr kumimoji="1" lang="zh-TW" altLang="en-US" dirty="0"/>
              <a:t>用來立即返回到迴圈開始處</a:t>
            </a:r>
            <a:endParaRPr kumimoji="1" lang="en-US" altLang="zh-TW" dirty="0"/>
          </a:p>
          <a:p>
            <a:r>
              <a:rPr kumimoji="1" lang="en-US" altLang="zh-TW" dirty="0"/>
              <a:t>else</a:t>
            </a:r>
            <a:r>
              <a:rPr kumimoji="1" lang="zh-TW" altLang="en-US" dirty="0"/>
              <a:t>是當迴圈結束（不包含用</a:t>
            </a:r>
            <a:r>
              <a:rPr kumimoji="1" lang="en-US" altLang="zh-TW" dirty="0"/>
              <a:t>break</a:t>
            </a:r>
            <a:r>
              <a:rPr kumimoji="1" lang="zh-TW" altLang="en-US" dirty="0"/>
              <a:t>結束的迴圈）後呼叫的地方</a:t>
            </a:r>
          </a:p>
        </p:txBody>
      </p:sp>
      <p:sp>
        <p:nvSpPr>
          <p:cNvPr id="4" name="矩形 3"/>
          <p:cNvSpPr/>
          <p:nvPr/>
        </p:nvSpPr>
        <p:spPr>
          <a:xfrm>
            <a:off x="1371599" y="3670161"/>
            <a:ext cx="10080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for i in range(</a:t>
            </a:r>
            <a:r>
              <a:rPr lang="en-US" altLang="zh-TW" dirty="0"/>
              <a:t>3</a:t>
            </a:r>
            <a:r>
              <a:rPr lang="zh-TW" altLang="en-US" dirty="0"/>
              <a:t>):</a:t>
            </a:r>
            <a:endParaRPr lang="en-US" altLang="zh-TW" dirty="0"/>
          </a:p>
          <a:p>
            <a:r>
              <a:rPr lang="zh-TW" altLang="en-US" dirty="0"/>
              <a:t>    print </a:t>
            </a:r>
            <a:r>
              <a:rPr lang="en-US" altLang="zh-TW" dirty="0"/>
              <a:t>(</a:t>
            </a:r>
            <a:r>
              <a:rPr lang="zh-TW" altLang="en-US" dirty="0"/>
              <a:t>i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else:</a:t>
            </a:r>
            <a:endParaRPr lang="en-US" altLang="zh-TW" dirty="0"/>
          </a:p>
          <a:p>
            <a:r>
              <a:rPr lang="zh-TW" altLang="en-US" dirty="0"/>
              <a:t>    print </a:t>
            </a:r>
            <a:r>
              <a:rPr lang="en-US" altLang="zh-TW" dirty="0"/>
              <a:t>(</a:t>
            </a:r>
            <a:r>
              <a:rPr lang="zh-TW" altLang="en-US" dirty="0"/>
              <a:t>"迴圈結束"</a:t>
            </a:r>
            <a:r>
              <a:rPr lang="en-US" altLang="zh-TW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0" y="5008990"/>
            <a:ext cx="100800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執行後</a:t>
            </a:r>
            <a:endParaRPr lang="en-US" altLang="zh-TW" dirty="0"/>
          </a:p>
          <a:p>
            <a:r>
              <a:rPr lang="en-US" altLang="zh-TW" dirty="0"/>
              <a:t>0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2</a:t>
            </a:r>
          </a:p>
          <a:p>
            <a:r>
              <a:rPr lang="zh-TW" altLang="en-US" dirty="0"/>
              <a:t>迴圈結束</a:t>
            </a:r>
            <a:endParaRPr lang="en-US" altLang="zh-TW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97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pass </a:t>
            </a:r>
            <a:r>
              <a:rPr kumimoji="1" lang="zh-TW" altLang="en-US" dirty="0"/>
              <a:t>語句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pass </a:t>
            </a:r>
            <a:r>
              <a:rPr kumimoji="1" lang="zh-TW" altLang="en-US" dirty="0"/>
              <a:t>語句的目的是不做任何事情，例如下述是錯誤的程式碼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需改為</a:t>
            </a:r>
            <a:endParaRPr kumimoji="1"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371599" y="2876371"/>
            <a:ext cx="10080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test = True</a:t>
            </a:r>
            <a:endParaRPr lang="en-US" altLang="zh-TW" dirty="0"/>
          </a:p>
          <a:p>
            <a:r>
              <a:rPr lang="zh-TW" altLang="en-US" dirty="0"/>
              <a:t>if test:</a:t>
            </a:r>
            <a:endParaRPr lang="en-US" altLang="zh-TW" dirty="0"/>
          </a:p>
          <a:p>
            <a:r>
              <a:rPr lang="zh-TW" altLang="en-US" dirty="0"/>
              <a:t>else:</a:t>
            </a:r>
            <a:endParaRPr lang="en-US" altLang="zh-TW" dirty="0"/>
          </a:p>
          <a:p>
            <a:r>
              <a:rPr lang="zh-TW" altLang="en-US" dirty="0"/>
              <a:t>    print </a:t>
            </a:r>
            <a:r>
              <a:rPr lang="en-US" altLang="zh-TW" dirty="0"/>
              <a:t>(</a:t>
            </a:r>
            <a:r>
              <a:rPr lang="zh-TW" altLang="en-US" dirty="0"/>
              <a:t>"測試失敗"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1598" y="4987409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test = True</a:t>
            </a:r>
            <a:endParaRPr lang="en-US" altLang="zh-TW" dirty="0"/>
          </a:p>
          <a:p>
            <a:r>
              <a:rPr lang="zh-TW" altLang="en-US" dirty="0"/>
              <a:t>if test: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pass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/>
              <a:t>else:</a:t>
            </a:r>
            <a:endParaRPr lang="en-US" altLang="zh-TW" dirty="0"/>
          </a:p>
          <a:p>
            <a:r>
              <a:rPr lang="zh-TW" altLang="en-US" dirty="0"/>
              <a:t>    print </a:t>
            </a:r>
            <a:r>
              <a:rPr lang="en-US" altLang="zh-TW" dirty="0"/>
              <a:t>(</a:t>
            </a:r>
            <a:r>
              <a:rPr lang="zh-TW" altLang="en-US" dirty="0"/>
              <a:t>"測試失敗"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29" y="3169738"/>
            <a:ext cx="705575" cy="7055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29" y="5481879"/>
            <a:ext cx="771041" cy="7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88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9918E72-852C-EF46-AD94-CABE1E9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資料結構</a:t>
            </a:r>
          </a:p>
        </p:txBody>
      </p:sp>
      <p:sp>
        <p:nvSpPr>
          <p:cNvPr id="8" name="文字預留位置 7">
            <a:extLst>
              <a:ext uri="{FF2B5EF4-FFF2-40B4-BE49-F238E27FC236}">
                <a16:creationId xmlns:a16="http://schemas.microsoft.com/office/drawing/2014/main" id="{4E4064BE-C74F-AA4A-932B-FF6635CE4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12AF8DC6-E457-F54E-864B-F1BB4B84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AC1768F8-9C82-1E47-9FD6-D68A911C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E8E6B6A5-DE1C-864E-AA59-DC5D3964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83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1943594D-AD3B-4449-9608-56C6A20A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list</a:t>
            </a:r>
            <a:r>
              <a:rPr kumimoji="1" lang="zh-TW" altLang="en-US"/>
              <a:t>（串列）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A8A56B7-55C0-4F49-A179-0B22CC77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可變長度的陣列，每個元素的資料型態也可以不一致</a:t>
            </a:r>
            <a:endParaRPr kumimoji="1" lang="en-US" altLang="zh-TW"/>
          </a:p>
          <a:p>
            <a:r>
              <a:rPr kumimoji="1" lang="zh-TW" altLang="en-US"/>
              <a:t>建立</a:t>
            </a:r>
            <a:endParaRPr kumimoji="1" lang="en-US" altLang="zh-TW"/>
          </a:p>
          <a:p>
            <a:pPr lvl="1"/>
            <a:r>
              <a:rPr kumimoji="1" lang="en-US" altLang="zh-TW"/>
              <a:t>list = ["a", "b", "c", 4, 5, 6]</a:t>
            </a:r>
          </a:p>
          <a:p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取出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print(list[3])	#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印出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endParaRPr kumimoji="1" lang="en-US" altLang="zh-TW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2C1BB9FF-A62C-FA48-933F-DFB7BC01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D12D0548-675D-B44A-8291-6EA8FA0B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D3BFDB9-F2D3-9D45-809F-23016011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F5C49-D009-444A-863A-3C1273E8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list</a:t>
            </a:r>
            <a:r>
              <a:rPr kumimoji="1" lang="en-US" altLang="zh-TW">
                <a:latin typeface="+mn-ea"/>
                <a:ea typeface="+mn-ea"/>
              </a:rPr>
              <a:t>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常用函數</a:t>
            </a:r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6100C-96F6-F045-B7B5-64D08DF6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len</a:t>
            </a:r>
            <a:r>
              <a:rPr kumimoji="1" lang="en-US" altLang="zh-TW" dirty="0"/>
              <a:t>(list)</a:t>
            </a:r>
            <a:r>
              <a:rPr kumimoji="1" lang="zh-TW" altLang="en-US" dirty="0"/>
              <a:t>：計算數量</a:t>
            </a:r>
            <a:endParaRPr kumimoji="1" lang="en-US" altLang="zh-TW" dirty="0"/>
          </a:p>
          <a:p>
            <a:r>
              <a:rPr kumimoji="1" lang="en-US" altLang="zh-TW" dirty="0" err="1"/>
              <a:t>list.append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obj</a:t>
            </a:r>
            <a:r>
              <a:rPr kumimoji="1" lang="en-US" altLang="zh-TW" dirty="0"/>
              <a:t>)</a:t>
            </a:r>
            <a:r>
              <a:rPr kumimoji="1" lang="zh-TW" altLang="en-US" dirty="0"/>
              <a:t>：附加</a:t>
            </a:r>
            <a:endParaRPr kumimoji="1" lang="en-US" altLang="zh-TW" dirty="0"/>
          </a:p>
          <a:p>
            <a:r>
              <a:rPr kumimoji="1" lang="en-US" altLang="zh-TW" dirty="0" err="1"/>
              <a:t>list.insert</a:t>
            </a:r>
            <a:r>
              <a:rPr kumimoji="1" lang="en-US" altLang="zh-TW" dirty="0"/>
              <a:t>(index, </a:t>
            </a:r>
            <a:r>
              <a:rPr kumimoji="1" lang="en-US" altLang="zh-TW" dirty="0" err="1"/>
              <a:t>obj</a:t>
            </a:r>
            <a:r>
              <a:rPr kumimoji="1" lang="en-US" altLang="zh-TW" dirty="0"/>
              <a:t>)</a:t>
            </a:r>
            <a:r>
              <a:rPr kumimoji="1" lang="zh-TW" altLang="en-US" dirty="0"/>
              <a:t>：在</a:t>
            </a:r>
            <a:r>
              <a:rPr kumimoji="1" lang="en-US" altLang="zh-TW" dirty="0"/>
              <a:t> index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所在位置插入元素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 err="1"/>
              <a:t>list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.remove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：刪除某元素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list.sort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r>
              <a: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：排序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 err="1"/>
              <a:t>list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.reverse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：反向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參考資料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https://docs.python.org/3/tutorial/datastructures.html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7C8B9EA-5061-9840-A028-DF8B7EDE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9B8300C2-43A9-9644-88FE-67A29090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17D79682-2B08-904B-AECB-31BA99AB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48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28F7F-7925-8340-8996-CDD80CF3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tuple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8F87A-8240-DE4C-BE7C-171FF423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由一連串資料組成，有順序性且不可更動內容</a:t>
            </a:r>
            <a:endParaRPr kumimoji="1" lang="en-US" altLang="zh-TW"/>
          </a:p>
          <a:p>
            <a:r>
              <a:rPr kumimoji="1" lang="zh-TW" altLang="en-US"/>
              <a:t>建立</a:t>
            </a:r>
            <a:endParaRPr kumimoji="1" lang="en-US" altLang="zh-TW"/>
          </a:p>
          <a:p>
            <a:pPr lvl="1"/>
            <a:r>
              <a:rPr kumimoji="1" lang="en-US" altLang="zh-TW"/>
              <a:t>tp  = ("a, "b", "c", 4, 5, 6)</a:t>
            </a:r>
          </a:p>
          <a:p>
            <a:r>
              <a:rPr kumimoji="1" lang="zh-CN" altLang="en-US"/>
              <a:t>取出</a:t>
            </a:r>
            <a:endParaRPr kumimoji="1" lang="en-US" altLang="zh-CN"/>
          </a:p>
          <a:p>
            <a:pPr lvl="1"/>
            <a:r>
              <a:rPr kumimoji="1" lang="en-US" altLang="zh-TW"/>
              <a:t>print (tp[3])</a:t>
            </a:r>
            <a:endParaRPr kumimoji="1" lang="zh-TW" altLang="en-US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18B2A094-C1AB-2D40-8DCF-DA1B59A1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C2FCEA0-799E-2749-AAD3-5E4BB612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577AA2F-5BB9-6D47-BD23-2847BCF2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.</a:t>
            </a:r>
            <a:r>
              <a:rPr kumimoji="1" lang="en-US" altLang="zh-TW" dirty="0" err="1"/>
              <a:t>py</a:t>
            </a:r>
            <a:r>
              <a:rPr kumimoji="1" lang="en-US" altLang="zh-TW" dirty="0"/>
              <a:t> </a:t>
            </a:r>
            <a:r>
              <a:rPr kumimoji="1" lang="zh-TW" altLang="en-US" dirty="0"/>
              <a:t>檔案</a:t>
            </a:r>
            <a:r>
              <a:rPr kumimoji="1" lang="en-US" altLang="zh-TW" dirty="0"/>
              <a:t> - 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存檔成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add.py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副檔名習慣命名為</a:t>
            </a:r>
            <a:r>
              <a:rPr kumimoji="1" lang="en-US" altLang="zh-TW" dirty="0"/>
              <a:t> .</a:t>
            </a:r>
            <a:r>
              <a:rPr kumimoji="1" lang="en-US" altLang="zh-TW" dirty="0" err="1"/>
              <a:t>py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en-US" altLang="zh-TW" dirty="0"/>
              <a:t>$ python </a:t>
            </a:r>
            <a:r>
              <a:rPr kumimoji="1" lang="en-US" altLang="zh-TW" dirty="0" err="1"/>
              <a:t>add.py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3153370"/>
            <a:ext cx="100800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x = 10</a:t>
            </a:r>
          </a:p>
          <a:p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= 20</a:t>
            </a:r>
          </a:p>
          <a:p>
            <a:r>
              <a:rPr lang="da-DK" altLang="zh-TW" dirty="0">
                <a:solidFill>
                  <a:srgbClr val="000000"/>
                </a:solidFill>
                <a:latin typeface="Menlo-Regular" charset="0"/>
              </a:rPr>
              <a:t>print ("x + y =", x + y)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80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D97FE-B9D2-D04F-B73E-09B8D81C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常用函數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5149E9-45E5-8544-844C-DD31794E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len(tp)</a:t>
            </a:r>
            <a:r>
              <a:rPr kumimoji="1" lang="zh-TW" altLang="en-US"/>
              <a:t>：計算數量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5863D049-C33D-5149-B4D5-331913F5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063E398F-CE29-2040-A867-12517BA9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FC7A70C-07BC-7D4F-B7D5-D5D851BD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0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87541-436B-8545-8D18-FF12C513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set</a:t>
            </a:r>
            <a:r>
              <a:rPr kumimoji="1" lang="zh-TW" altLang="en-US"/>
              <a:t>（集合）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A1917-A9F0-9C47-BA15-63E42EF2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無順序性，無重複資料</a:t>
            </a:r>
            <a:endParaRPr kumimoji="1" lang="en-US" altLang="zh-TW"/>
          </a:p>
          <a:p>
            <a:r>
              <a:rPr kumimoji="1" lang="zh-TW" altLang="en-US"/>
              <a:t>建立</a:t>
            </a:r>
            <a:endParaRPr kumimoji="1" lang="en-US" altLang="zh-TW"/>
          </a:p>
          <a:p>
            <a:pPr lvl="1"/>
            <a:r>
              <a:rPr kumimoji="1" lang="en-US" altLang="zh-TW"/>
              <a:t>set = {"a", "b", "c"}</a:t>
            </a:r>
          </a:p>
          <a:p>
            <a:r>
              <a:rPr kumimoji="1" lang="zh-TW" altLang="en-US"/>
              <a:t>無取出方式，只能透過</a:t>
            </a:r>
            <a:r>
              <a:rPr kumimoji="1" lang="en-US" altLang="zh-TW"/>
              <a:t> in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來確定某資料是否有在集合中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例如：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"b" in set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會傳回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True</a:t>
            </a:r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8C853E-EDA0-5743-A69E-1F885418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4377CEF1-02F3-324B-9297-4080CC8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38FF2D52-D71E-AC40-A17F-461F58F8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96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190AD-AC15-9641-86C8-480A9011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常用函數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E117F-6CD5-464F-AA60-EDB0676B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len(set)</a:t>
            </a:r>
            <a:r>
              <a:rPr kumimoji="1" lang="zh-TW" altLang="en-US"/>
              <a:t>：計算數量</a:t>
            </a:r>
          </a:p>
          <a:p>
            <a:r>
              <a:rPr kumimoji="1" lang="en-US" altLang="zh-TW"/>
              <a:t>set.add(obj)</a:t>
            </a:r>
            <a:r>
              <a:rPr kumimoji="1" lang="zh-TW" altLang="en-US"/>
              <a:t>：將</a:t>
            </a:r>
            <a:r>
              <a:rPr kumimoji="1" lang="en-US" altLang="zh-TW"/>
              <a:t> obj </a:t>
            </a:r>
            <a:r>
              <a:rPr kumimoji="1" lang="zh-TW" altLang="en-US"/>
              <a:t>加入集合中</a:t>
            </a:r>
            <a:endParaRPr kumimoji="1" lang="en-US" altLang="zh-TW"/>
          </a:p>
          <a:p>
            <a:r>
              <a:rPr kumimoji="1" lang="en-US" altLang="zh-TW"/>
              <a:t>set.remove(obj)</a:t>
            </a:r>
            <a:r>
              <a:rPr kumimoji="1" lang="zh-TW" altLang="en-US"/>
              <a:t>：將</a:t>
            </a:r>
            <a:r>
              <a:rPr kumimoji="1" lang="en-US" altLang="zh-TW"/>
              <a:t> obj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kumimoji="1" lang="zh-TW" altLang="en-US"/>
              <a:t>集合中刪除</a:t>
            </a:r>
            <a:endParaRPr kumimoji="1" lang="en-US" altLang="zh-TW"/>
          </a:p>
          <a:p>
            <a:r>
              <a:rPr kumimoji="1" lang="en-US" altLang="zh-TW"/>
              <a:t>set.issubset(S)</a:t>
            </a:r>
            <a:r>
              <a:rPr kumimoji="1" lang="zh-TW" altLang="en-US"/>
              <a:t>：判斷集合</a:t>
            </a:r>
            <a:r>
              <a:rPr kumimoji="1" lang="en-US" altLang="zh-TW"/>
              <a:t>S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是否為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的子集合</a:t>
            </a:r>
            <a:endParaRPr kumimoji="1" lang="en-US" altLang="zh-TW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/>
              <a:t>set.issuperset(S)</a:t>
            </a:r>
            <a:r>
              <a:rPr kumimoji="1" lang="zh-TW" altLang="en-US"/>
              <a:t>：判斷集合</a:t>
            </a:r>
            <a:r>
              <a:rPr kumimoji="1" lang="en-US" altLang="zh-TW"/>
              <a:t>S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是否為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的超集合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/>
              <a:t>set.isdisjoint(S)</a:t>
            </a:r>
            <a:r>
              <a:rPr kumimoji="1" lang="zh-TW" altLang="en-US"/>
              <a:t>：若集合</a:t>
            </a:r>
            <a:r>
              <a:rPr kumimoji="1" lang="en-US" altLang="zh-TW"/>
              <a:t>set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與集合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交集為空集合時傳回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73B78674-FA2E-6A49-9975-2E58422A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1F6196D-C52F-F140-A97F-32C177BB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85F6E5E-B87D-D947-B263-3E3E5B5E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4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2C7D3-4A56-8243-B73A-74FB917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集合運算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48106F-A667-C347-B956-ABD29C60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set.union(S)</a:t>
            </a:r>
            <a:r>
              <a:rPr kumimoji="1" lang="zh-TW" altLang="en-US"/>
              <a:t>：聯集</a:t>
            </a:r>
            <a:endParaRPr kumimoji="1" lang="en-US" altLang="zh-TW"/>
          </a:p>
          <a:p>
            <a:r>
              <a:rPr kumimoji="1" lang="en-US" altLang="zh-TW"/>
              <a:t>set.intersection(S)</a:t>
            </a:r>
            <a:r>
              <a:rPr kumimoji="1" lang="zh-TW" altLang="en-US"/>
              <a:t>：交集</a:t>
            </a:r>
            <a:endParaRPr kumimoji="1" lang="en-US" altLang="zh-TW"/>
          </a:p>
          <a:p>
            <a:r>
              <a:rPr kumimoji="1" lang="en-US" altLang="zh-TW"/>
              <a:t>set.difference(S)</a:t>
            </a:r>
            <a:r>
              <a:rPr kumimoji="1" lang="zh-TW" altLang="en-US"/>
              <a:t>：差集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F2FA745-22E8-8D47-97EB-7AA3286D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E80F09CE-2A85-5644-A6CC-144DD30B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F43126F-DB6B-1549-9C31-966BCAF3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49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C9597-EAC2-1349-A973-1DE212CD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dict</a:t>
            </a:r>
            <a:r>
              <a:rPr kumimoji="1" lang="zh-TW" altLang="en-US"/>
              <a:t>（字典）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21B81-C7AE-AC4B-AA1A-4B19B52D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Key-value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形式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dict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{"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uid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": "A01", "salary": 50000}</a:t>
            </a: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取出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print(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dict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["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uid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"])	#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印出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A01</a:t>
            </a: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新增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dict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["sex"] = "M"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B54AD401-E9E1-F549-8093-79E6F035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0F236B6C-21EA-0346-90C7-91595AFC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30F2B84-3847-9042-B7D2-00F8D05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2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D5DB4-B9C0-C549-A869-471B8424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常用函數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DB6DC-CCC8-7245-945E-5E529DD8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len(dict)</a:t>
            </a:r>
            <a:r>
              <a:rPr kumimoji="1" lang="zh-TW" altLang="en-US"/>
              <a:t>：計算數量</a:t>
            </a:r>
            <a:endParaRPr kumimoji="1" lang="en-US" altLang="zh-TW"/>
          </a:p>
          <a:p>
            <a:r>
              <a:rPr kumimoji="1" lang="en-US" altLang="zh-TW"/>
              <a:t>del dict["uid"]</a:t>
            </a:r>
            <a:r>
              <a:rPr kumimoji="1" lang="zh-TW" altLang="en-US"/>
              <a:t>：刪除</a:t>
            </a:r>
            <a:r>
              <a:rPr kumimoji="1" lang="en-US" altLang="zh-TW"/>
              <a:t> </a:t>
            </a:r>
            <a:r>
              <a:rPr kumimoji="1" lang="en-US" altLang="zh-CN"/>
              <a:t>uid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</a:t>
            </a:r>
            <a:r>
              <a:rPr kumimoji="1" lang="en-US" altLang="zh-CN"/>
              <a:t> key</a:t>
            </a:r>
          </a:p>
          <a:p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in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not in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判斷某個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key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是否在字典中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dict.keys()</a:t>
            </a:r>
            <a:r>
              <a: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：傳回所有的</a:t>
            </a:r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key</a:t>
            </a:r>
          </a:p>
          <a:p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dict.values()</a:t>
            </a:r>
            <a:r>
              <a: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：傳回所有的</a:t>
            </a:r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value</a:t>
            </a:r>
          </a:p>
          <a:p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dict.items()</a:t>
            </a:r>
            <a:r>
              <a: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：傳回所有的</a:t>
            </a:r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key-value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配對</a:t>
            </a:r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2C9B9992-BC2F-864A-B382-F5F7D263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300CA7-E941-684B-8161-8B54CAAA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6A0C69AD-C9B2-B643-8858-B1004E3F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0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.</a:t>
            </a:r>
            <a:r>
              <a:rPr kumimoji="1" lang="en-US" altLang="zh-TW" dirty="0" err="1"/>
              <a:t>py</a:t>
            </a:r>
            <a:r>
              <a:rPr kumimoji="1" lang="en-US" altLang="zh-TW" dirty="0"/>
              <a:t> </a:t>
            </a:r>
            <a:r>
              <a:rPr kumimoji="1" lang="zh-TW" altLang="en-US" dirty="0"/>
              <a:t>檔案</a:t>
            </a:r>
            <a:r>
              <a:rPr kumimoji="1" lang="en-US" altLang="zh-TW" dirty="0"/>
              <a:t> - II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存檔成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add.py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副檔名習慣命名為</a:t>
            </a:r>
            <a:r>
              <a:rPr kumimoji="1" lang="en-US" altLang="zh-TW" dirty="0"/>
              <a:t> .</a:t>
            </a:r>
            <a:r>
              <a:rPr kumimoji="1" lang="en-US" altLang="zh-TW" dirty="0" err="1"/>
              <a:t>py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chmod</a:t>
            </a:r>
            <a:r>
              <a:rPr kumimoji="1" lang="en-US" altLang="zh-TW" dirty="0"/>
              <a:t> 755 </a:t>
            </a:r>
            <a:r>
              <a:rPr kumimoji="1" lang="en-US" altLang="zh-TW" dirty="0" err="1"/>
              <a:t>add.py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設定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add.py</a:t>
            </a:r>
            <a:r>
              <a:rPr kumimoji="1" lang="en-US" altLang="zh-TW" dirty="0"/>
              <a:t> </a:t>
            </a:r>
            <a:r>
              <a:rPr kumimoji="1" lang="zh-TW" altLang="en-US" dirty="0"/>
              <a:t>為執行檔</a:t>
            </a:r>
            <a:endParaRPr kumimoji="1" lang="en-US" altLang="zh-TW" dirty="0"/>
          </a:p>
          <a:p>
            <a:r>
              <a:rPr kumimoji="1" lang="zh-TW" altLang="en-US" dirty="0"/>
              <a:t>執行</a:t>
            </a:r>
            <a:r>
              <a:rPr kumimoji="1" lang="en-US" altLang="zh-TW" dirty="0"/>
              <a:t> ./</a:t>
            </a:r>
            <a:r>
              <a:rPr kumimoji="1" lang="en-US" altLang="zh-TW" dirty="0" err="1"/>
              <a:t>add.py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3066097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#!/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/bin/python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x = 10</a:t>
            </a:r>
          </a:p>
          <a:p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= 20</a:t>
            </a:r>
          </a:p>
          <a:p>
            <a:r>
              <a:rPr lang="da-DK" altLang="zh-TW" dirty="0">
                <a:solidFill>
                  <a:srgbClr val="000000"/>
                </a:solidFill>
                <a:latin typeface="Menlo-Regular" charset="0"/>
              </a:rPr>
              <a:t>print ("x + y =", x + y)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2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註解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單行註解</a:t>
            </a:r>
            <a:r>
              <a:rPr kumimoji="1" lang="en-US" altLang="zh-TW" dirty="0"/>
              <a:t> - #</a:t>
            </a:r>
          </a:p>
          <a:p>
            <a:pPr lvl="1"/>
            <a:r>
              <a:rPr kumimoji="1" lang="en-US" altLang="zh-TW" dirty="0"/>
              <a:t># </a:t>
            </a:r>
            <a:r>
              <a:rPr kumimoji="1" lang="zh-TW" altLang="en-US" dirty="0"/>
              <a:t>這是註解</a:t>
            </a:r>
            <a:endParaRPr kumimoji="1" lang="en-US" altLang="zh-TW" dirty="0"/>
          </a:p>
          <a:p>
            <a:r>
              <a:rPr kumimoji="1" lang="zh-TW" altLang="en-US" dirty="0"/>
              <a:t>多行註解</a:t>
            </a:r>
            <a:r>
              <a:rPr kumimoji="1" lang="en-US" altLang="zh-TW" dirty="0"/>
              <a:t>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 """</a:t>
            </a:r>
          </a:p>
          <a:p>
            <a:pPr lvl="1"/>
            <a:r>
              <a:rPr kumimoji="1" lang="en-US" altLang="zh-TW" dirty="0"/>
              <a:t>""" </a:t>
            </a:r>
            <a:r>
              <a:rPr kumimoji="1" lang="zh-TW" altLang="en-US" dirty="0"/>
              <a:t>多行註解開始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多行註解結束</a:t>
            </a:r>
            <a:r>
              <a:rPr kumimoji="1" lang="en-US" altLang="zh-TW" dirty="0"/>
              <a:t> """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編碼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程式中若包含中文字，需使用</a:t>
            </a:r>
            <a:r>
              <a:rPr kumimoji="1" lang="en-US" altLang="zh-TW" dirty="0"/>
              <a:t> utf-8 </a:t>
            </a:r>
            <a:r>
              <a:rPr kumimoji="1" lang="zh-TW" altLang="en-US" dirty="0"/>
              <a:t>編碼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Python3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預設為</a:t>
            </a:r>
            <a:r>
              <a:rPr kumimoji="1" lang="en-US" altLang="zh-CN" dirty="0"/>
              <a:t> utf-8</a:t>
            </a:r>
            <a:endParaRPr kumimoji="1" lang="en-US" altLang="zh-TW" dirty="0"/>
          </a:p>
          <a:p>
            <a:r>
              <a:rPr kumimoji="1" lang="zh-TW" altLang="en-US" dirty="0"/>
              <a:t>以下敘述放在第一行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或</a:t>
            </a:r>
            <a:endParaRPr kumimoji="1"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390650" y="3879504"/>
            <a:ext cx="10080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#coding=utf-8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390649" y="4976519"/>
            <a:ext cx="10080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# </a:t>
            </a:r>
            <a:r>
              <a:rPr lang="en-US" altLang="zh-TW"/>
              <a:t>-*- coding=utf-8 -*-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37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變數不需宣告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變數不需要宣告，隨叫隨用</a:t>
            </a:r>
          </a:p>
        </p:txBody>
      </p:sp>
      <p:sp>
        <p:nvSpPr>
          <p:cNvPr id="4" name="矩形 3"/>
          <p:cNvSpPr/>
          <p:nvPr/>
        </p:nvSpPr>
        <p:spPr>
          <a:xfrm>
            <a:off x="1371600" y="2831402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= 10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y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= 20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x</a:t>
            </a:r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mr-IN" altLang="zh-TW" dirty="0" err="1">
                <a:solidFill>
                  <a:srgbClr val="000000"/>
                </a:solidFill>
                <a:latin typeface="Menlo-Regular" charset="0"/>
              </a:rPr>
              <a:t>y</a:t>
            </a:r>
            <a:endParaRPr lang="mr-IN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30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5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標準輸入輸出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輸入：</a:t>
            </a:r>
            <a:r>
              <a:rPr kumimoji="1" lang="en-US" altLang="zh-TW" dirty="0" err="1"/>
              <a:t>raw_input</a:t>
            </a:r>
            <a:r>
              <a:rPr kumimoji="1" lang="en-US" altLang="zh-TW" dirty="0"/>
              <a:t>()</a:t>
            </a:r>
          </a:p>
          <a:p>
            <a:pPr lvl="1"/>
            <a:r>
              <a:rPr kumimoji="1" lang="en-US" altLang="zh-TW" dirty="0"/>
              <a:t>python3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dirty="0"/>
              <a:t>input()</a:t>
            </a:r>
            <a:endParaRPr kumimoji="1" lang="en-US" altLang="zh-TW" dirty="0"/>
          </a:p>
          <a:p>
            <a:r>
              <a:rPr kumimoji="1" lang="zh-TW" altLang="en-US" dirty="0"/>
              <a:t>輸出：</a:t>
            </a:r>
            <a:r>
              <a:rPr kumimoji="1" lang="en-US" altLang="zh-TW" dirty="0"/>
              <a:t>print()</a:t>
            </a:r>
          </a:p>
          <a:p>
            <a:pPr lvl="1"/>
            <a:r>
              <a:rPr kumimoji="1" lang="en-US" altLang="zh-TW" dirty="0"/>
              <a:t>python2</a:t>
            </a:r>
            <a:r>
              <a:rPr kumimoji="1" lang="zh-TW" altLang="en-US" dirty="0"/>
              <a:t>，</a:t>
            </a:r>
            <a:r>
              <a:rPr kumimoji="1" lang="en-US" altLang="zh-TW" dirty="0"/>
              <a:t>print</a:t>
            </a:r>
            <a:r>
              <a:rPr kumimoji="1" lang="zh-TW" altLang="en-US" dirty="0"/>
              <a:t>後方括號可以省略</a:t>
            </a:r>
            <a:endParaRPr kumimoji="1" lang="en-US" altLang="zh-TW" dirty="0"/>
          </a:p>
          <a:p>
            <a:r>
              <a:rPr kumimoji="1" lang="zh-TW" altLang="en-US" dirty="0"/>
              <a:t>例如：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1857737" y="4504963"/>
            <a:ext cx="100800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name = raw_input("Your name is? ")</a:t>
            </a:r>
            <a:endParaRPr lang="en-US" altLang="zh-TW" dirty="0"/>
          </a:p>
          <a:p>
            <a:r>
              <a:rPr lang="en-US" altLang="zh-TW" dirty="0"/>
              <a:t>p</a:t>
            </a:r>
            <a:r>
              <a:rPr lang="zh-TW" altLang="en-US" dirty="0"/>
              <a:t>rint</a:t>
            </a:r>
            <a:r>
              <a:rPr lang="en-US" altLang="zh-TW" dirty="0"/>
              <a:t> (</a:t>
            </a:r>
            <a:r>
              <a:rPr lang="zh-TW" altLang="en-US" dirty="0"/>
              <a:t>"Hello, " + name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68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數字運算</a:t>
            </a:r>
          </a:p>
        </p:txBody>
      </p:sp>
      <p:sp>
        <p:nvSpPr>
          <p:cNvPr id="4" name="矩形 3"/>
          <p:cNvSpPr/>
          <p:nvPr/>
        </p:nvSpPr>
        <p:spPr>
          <a:xfrm>
            <a:off x="1371600" y="2286000"/>
            <a:ext cx="10080000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17 / 3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# </a:t>
            </a:r>
            <a:r>
              <a:rPr lang="mr-IN" altLang="zh-TW" dirty="0" err="1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int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 / </a:t>
            </a:r>
            <a:r>
              <a:rPr lang="mr-IN" altLang="zh-TW" dirty="0" err="1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int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 -&gt; </a:t>
            </a:r>
            <a:r>
              <a:rPr lang="mr-IN" altLang="zh-TW" dirty="0" err="1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int</a:t>
            </a:r>
            <a:endParaRPr lang="mr-IN" altLang="zh-TW" dirty="0">
              <a:solidFill>
                <a:schemeClr val="accent6">
                  <a:lumMod val="75000"/>
                </a:schemeClr>
              </a:solidFill>
              <a:latin typeface="Menlo-Regular" charset="0"/>
            </a:endParaRP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5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17 / 3.0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# </a:t>
            </a:r>
            <a:r>
              <a:rPr lang="mr-IN" altLang="zh-TW" dirty="0" err="1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int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 / </a:t>
            </a:r>
            <a:r>
              <a:rPr lang="mr-IN" altLang="zh-TW" dirty="0" err="1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float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 -&gt; </a:t>
            </a:r>
            <a:r>
              <a:rPr lang="mr-IN" altLang="zh-TW" dirty="0" err="1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float</a:t>
            </a:r>
            <a:endParaRPr lang="mr-IN" altLang="zh-TW" dirty="0">
              <a:solidFill>
                <a:schemeClr val="accent6">
                  <a:lumMod val="75000"/>
                </a:schemeClr>
              </a:solidFill>
              <a:latin typeface="Menlo-Regular" charset="0"/>
            </a:endParaRPr>
          </a:p>
          <a:p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5.666666666666667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17 // 3.0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# </a:t>
            </a:r>
            <a:r>
              <a:rPr lang="zh-TW" altLang="mr-IN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取整數</a:t>
            </a:r>
          </a:p>
          <a:p>
            <a:r>
              <a:rPr lang="nb-NO" altLang="zh-TW" dirty="0">
                <a:solidFill>
                  <a:srgbClr val="000000"/>
                </a:solidFill>
                <a:latin typeface="Menlo-Regular" charset="0"/>
              </a:rPr>
              <a:t>5.0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17 % 3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# </a:t>
            </a:r>
            <a:r>
              <a:rPr lang="zh-TW" altLang="mr-IN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取餘數</a:t>
            </a:r>
          </a:p>
          <a:p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2</a:t>
            </a:r>
          </a:p>
          <a:p>
            <a:r>
              <a:rPr lang="mr-IN" altLang="zh-TW" dirty="0">
                <a:solidFill>
                  <a:srgbClr val="000000"/>
                </a:solidFill>
                <a:latin typeface="Menlo-Regular" charset="0"/>
              </a:rPr>
              <a:t>&gt;&gt;&gt; 5 ** 3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# 5</a:t>
            </a:r>
            <a:r>
              <a:rPr lang="zh-TW" altLang="mr-IN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的</a:t>
            </a:r>
            <a:r>
              <a:rPr lang="mr-IN" altLang="zh-TW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3</a:t>
            </a:r>
            <a:r>
              <a:rPr lang="zh-TW" altLang="mr-IN" dirty="0">
                <a:solidFill>
                  <a:schemeClr val="accent6">
                    <a:lumMod val="75000"/>
                  </a:schemeClr>
                </a:solidFill>
                <a:latin typeface="Menlo-Regular" charset="0"/>
              </a:rPr>
              <a:t>次方</a:t>
            </a:r>
          </a:p>
          <a:p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125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77491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2608</TotalTime>
  <Words>1593</Words>
  <Application>Microsoft Macintosh PowerPoint</Application>
  <PresentationFormat>寬螢幕</PresentationFormat>
  <Paragraphs>403</Paragraphs>
  <Slides>35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5" baseType="lpstr">
      <vt:lpstr>Microsoft JhengHei</vt:lpstr>
      <vt:lpstr>Microsoft JhengHei</vt:lpstr>
      <vt:lpstr>新細明體</vt:lpstr>
      <vt:lpstr>华文楷体</vt:lpstr>
      <vt:lpstr>Calibri</vt:lpstr>
      <vt:lpstr>Franklin Gothic Book</vt:lpstr>
      <vt:lpstr>Mangal</vt:lpstr>
      <vt:lpstr>Menlo-Regular</vt:lpstr>
      <vt:lpstr>Wingdings</vt:lpstr>
      <vt:lpstr>TF10001025</vt:lpstr>
      <vt:lpstr>基本語法</vt:lpstr>
      <vt:lpstr>執行 Python</vt:lpstr>
      <vt:lpstr>.py 檔案 - I</vt:lpstr>
      <vt:lpstr>.py 檔案 - II</vt:lpstr>
      <vt:lpstr>註解</vt:lpstr>
      <vt:lpstr>編碼</vt:lpstr>
      <vt:lpstr>變數不需宣告</vt:lpstr>
      <vt:lpstr>標準輸入輸出</vt:lpstr>
      <vt:lpstr>數字運算</vt:lpstr>
      <vt:lpstr>字串</vt:lpstr>
      <vt:lpstr>字串</vt:lpstr>
      <vt:lpstr>字串相加</vt:lpstr>
      <vt:lpstr>字串是字元陣列</vt:lpstr>
      <vt:lpstr>字串長度</vt:lpstr>
      <vt:lpstr>List</vt:lpstr>
      <vt:lpstr>命令列參數</vt:lpstr>
      <vt:lpstr>流程控制</vt:lpstr>
      <vt:lpstr>if … elif…</vt:lpstr>
      <vt:lpstr>布林運算</vt:lpstr>
      <vt:lpstr>for</vt:lpstr>
      <vt:lpstr>range()</vt:lpstr>
      <vt:lpstr>1 + 2 + 3 + … + 10</vt:lpstr>
      <vt:lpstr>while</vt:lpstr>
      <vt:lpstr>break, continue, else</vt:lpstr>
      <vt:lpstr>pass 語句</vt:lpstr>
      <vt:lpstr>資料結構</vt:lpstr>
      <vt:lpstr>list（串列）</vt:lpstr>
      <vt:lpstr>list 常用函數</vt:lpstr>
      <vt:lpstr>tuple</vt:lpstr>
      <vt:lpstr>常用函數</vt:lpstr>
      <vt:lpstr>set（集合）</vt:lpstr>
      <vt:lpstr>常用函數</vt:lpstr>
      <vt:lpstr>集合運算</vt:lpstr>
      <vt:lpstr>dict（字典）</vt:lpstr>
      <vt:lpstr>常用函數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KoKang Chu</dc:creator>
  <cp:lastModifiedBy>KoKang Chu</cp:lastModifiedBy>
  <cp:revision>169</cp:revision>
  <cp:lastPrinted>2017-07-27T05:11:40Z</cp:lastPrinted>
  <dcterms:created xsi:type="dcterms:W3CDTF">2017-04-05T01:42:47Z</dcterms:created>
  <dcterms:modified xsi:type="dcterms:W3CDTF">2018-09-16T02:53:06Z</dcterms:modified>
</cp:coreProperties>
</file>