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7"/>
  </p:notes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  <p:sldId id="263" r:id="rId9"/>
    <p:sldId id="270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45"/>
    <p:restoredTop sz="94667"/>
  </p:normalViewPr>
  <p:slideViewPr>
    <p:cSldViewPr snapToGrid="0" snapToObjects="1">
      <p:cViewPr varScale="1">
        <p:scale>
          <a:sx n="116" d="100"/>
          <a:sy n="116" d="100"/>
        </p:scale>
        <p:origin x="4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A58762-2019-E340-8EDC-93212DF222DE}" type="datetimeFigureOut">
              <a:rPr kumimoji="1" lang="zh-TW" altLang="en-US" smtClean="0"/>
              <a:t>2018/9/12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7A01FC-B3A9-C64B-84CD-DB6C9D2F314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063637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PYTHON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PYTHON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python/python_reg_expressions.htm" TargetMode="External"/><Relationship Id="rId2" Type="http://schemas.openxmlformats.org/officeDocument/2006/relationships/hyperlink" Target="https://docs.python.org/2/howto/regex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0D7DD5-E511-BE4F-BC84-07AB9F998D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Hant" altLang="en-US" dirty="0"/>
              <a:t>字串處理</a:t>
            </a:r>
            <a:endParaRPr kumimoji="1"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547C4B8-0A44-A542-899E-83489D7806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Hant" altLang="en-US" dirty="0"/>
              <a:t>朱克剛</a:t>
            </a:r>
            <a:endParaRPr kumimoji="1"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C9F996C5-6DEC-144E-9C34-406991F684E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72000" y="0"/>
            <a:ext cx="4320000" cy="1454187"/>
          </a:xfrm>
          <a:prstGeom prst="rect">
            <a:avLst/>
          </a:prstGeom>
        </p:spPr>
      </p:pic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DDDFB9B-D89A-9A46-8F0E-A4FFC12CB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7" name="頁尾版面配置區 6">
            <a:extLst>
              <a:ext uri="{FF2B5EF4-FFF2-40B4-BE49-F238E27FC236}">
                <a16:creationId xmlns:a16="http://schemas.microsoft.com/office/drawing/2014/main" id="{AA9B6831-C06F-BB46-845D-12443C065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</a:t>
            </a:r>
            <a:endParaRPr lang="en-US" dirty="0"/>
          </a:p>
        </p:txBody>
      </p:sp>
      <p:sp>
        <p:nvSpPr>
          <p:cNvPr id="8" name="投影片編號版面配置區 7">
            <a:extLst>
              <a:ext uri="{FF2B5EF4-FFF2-40B4-BE49-F238E27FC236}">
                <a16:creationId xmlns:a16="http://schemas.microsoft.com/office/drawing/2014/main" id="{83BBD473-5E81-8443-A562-B66E927F2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5554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D5C49C-0131-8144-AAFA-C2B942AF5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Regular Expression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D27DDB9-0B0D-F642-8888-E4215E1113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Hant" altLang="en-US" dirty="0"/>
              <a:t>正規表示法</a:t>
            </a:r>
            <a:endParaRPr kumimoji="1" lang="en-US" altLang="zh-Hant" dirty="0"/>
          </a:p>
          <a:p>
            <a:r>
              <a:rPr kumimoji="1" lang="zh-Hant" altLang="en-US" dirty="0"/>
              <a:t>用多到「</a:t>
            </a:r>
            <a:r>
              <a:rPr kumimoji="1" lang="zh-Hant" altLang="en-US" strike="sngStrike" dirty="0">
                <a:solidFill>
                  <a:srgbClr val="FF0000"/>
                </a:solidFill>
              </a:rPr>
              <a:t>嚇死人</a:t>
            </a:r>
            <a:r>
              <a:rPr kumimoji="1" lang="zh-Hant" altLang="en-US" dirty="0"/>
              <a:t>」「</a:t>
            </a:r>
            <a:r>
              <a:rPr kumimoji="1" lang="zh-Hant" altLang="en-US" strike="sngStrike" dirty="0">
                <a:solidFill>
                  <a:srgbClr val="FF0000"/>
                </a:solidFill>
              </a:rPr>
              <a:t>看了就討厭</a:t>
            </a:r>
            <a:r>
              <a:rPr kumimoji="1" lang="zh-Hant" altLang="en-US" dirty="0"/>
              <a:t>」「厲害」的符號來描述某特定字串</a:t>
            </a:r>
            <a:endParaRPr kumimoji="1" lang="en-US" altLang="zh-Hant" dirty="0"/>
          </a:p>
          <a:p>
            <a:r>
              <a:rPr kumimoji="1" lang="zh-Hant" altLang="en-US" dirty="0"/>
              <a:t>參考資料</a:t>
            </a:r>
            <a:endParaRPr kumimoji="1" lang="en-US" altLang="zh-Hant" dirty="0"/>
          </a:p>
          <a:p>
            <a:pPr lvl="1"/>
            <a:r>
              <a:rPr kumimoji="1" lang="zh-Hant" altLang="en-US" dirty="0"/>
              <a:t>官方：</a:t>
            </a:r>
            <a:r>
              <a:rPr kumimoji="1" lang="en-US" altLang="zh-Hant" dirty="0">
                <a:hlinkClick r:id="rId2"/>
              </a:rPr>
              <a:t>https://docs.python.org/2/howto/regex.html</a:t>
            </a:r>
            <a:endParaRPr kumimoji="1" lang="en-US" altLang="zh-Hant" dirty="0"/>
          </a:p>
          <a:p>
            <a:pPr lvl="1"/>
            <a:r>
              <a:rPr kumimoji="1" lang="zh-Hant" altLang="en-US" dirty="0"/>
              <a:t>值得看：</a:t>
            </a:r>
            <a:r>
              <a:rPr kumimoji="1" lang="en-US" altLang="zh-Hant" dirty="0">
                <a:hlinkClick r:id="rId3"/>
              </a:rPr>
              <a:t>https://www.tutorialspoint.com/python/python_reg_expressions.htm</a:t>
            </a:r>
            <a:endParaRPr kumimoji="1" lang="en-US" altLang="zh-Hant" dirty="0"/>
          </a:p>
          <a:p>
            <a:pPr marL="530352" lvl="1" indent="0">
              <a:buNone/>
            </a:pPr>
            <a:endParaRPr kumimoji="1" lang="zh-Hant" altLang="en-US" dirty="0"/>
          </a:p>
          <a:p>
            <a:pPr marL="0" indent="0">
              <a:buNone/>
            </a:pPr>
            <a:endParaRPr kumimoji="1" lang="en-US" altLang="zh-Hant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D6A759E-01C0-0446-B712-08B7819F8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2FD7CF2-2093-A14E-B584-0051D6E50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</a:t>
            </a:r>
            <a:endParaRPr 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DC206FB-78E9-1346-BBA1-C4F708CBD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6317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5D5B12-7803-054F-BA42-DDC2C0971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t" altLang="en-US" dirty="0"/>
              <a:t>範例</a:t>
            </a:r>
            <a:r>
              <a:rPr kumimoji="1" lang="en-US" altLang="zh-Hant" dirty="0"/>
              <a:t>1 – </a:t>
            </a:r>
            <a:r>
              <a:rPr kumimoji="1" lang="zh-Hant" altLang="en-US" dirty="0"/>
              <a:t>貪心符合</a:t>
            </a:r>
            <a:endParaRPr kumimoji="1"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12A7C7A-3C81-D545-B5C3-72F5C781C792}"/>
              </a:ext>
            </a:extLst>
          </p:cNvPr>
          <p:cNvSpPr/>
          <p:nvPr/>
        </p:nvSpPr>
        <p:spPr>
          <a:xfrm>
            <a:off x="1371600" y="2481666"/>
            <a:ext cx="867591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CE32CC"/>
                </a:solidFill>
                <a:latin typeface="Menlo" panose="020B0609030804020204" pitchFamily="49" charset="0"/>
              </a:rPr>
              <a:t>import 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re</a:t>
            </a:r>
            <a:endParaRPr lang="en-US" altLang="zh-TW" dirty="0">
              <a:solidFill>
                <a:srgbClr val="CE32CC"/>
              </a:solidFill>
              <a:latin typeface="Menlo" panose="020B0609030804020204" pitchFamily="49" charset="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 </a:t>
            </a:r>
          </a:p>
          <a:p>
            <a:r>
              <a:rPr lang="en-US" altLang="zh-TW" dirty="0" err="1">
                <a:solidFill>
                  <a:srgbClr val="25B2BF"/>
                </a:solidFill>
                <a:latin typeface="Menlo" panose="020B0609030804020204" pitchFamily="49" charset="0"/>
              </a:rPr>
              <a:t>str</a:t>
            </a:r>
            <a:r>
              <a:rPr lang="en-US" altLang="zh-TW" dirty="0">
                <a:solidFill>
                  <a:srgbClr val="25B2BF"/>
                </a:solidFill>
                <a:latin typeface="Menlo" panose="020B0609030804020204" pitchFamily="49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= </a:t>
            </a:r>
            <a:r>
              <a:rPr lang="en-US" altLang="zh-TW" dirty="0">
                <a:solidFill>
                  <a:srgbClr val="BD311B"/>
                </a:solidFill>
                <a:latin typeface="Menlo" panose="020B0609030804020204" pitchFamily="49" charset="0"/>
              </a:rPr>
              <a:t>'&lt;div id="a01" style="color: red"&gt;hello&lt;/div&gt;'</a:t>
            </a:r>
          </a:p>
          <a:p>
            <a:b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</a:br>
            <a:endParaRPr lang="en-US" altLang="zh-TW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match =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re.search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TW" dirty="0">
                <a:solidFill>
                  <a:srgbClr val="BD311B"/>
                </a:solidFill>
                <a:latin typeface="Menlo" panose="020B0609030804020204" pitchFamily="49" charset="0"/>
              </a:rPr>
              <a:t>'&lt;.*&gt;'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TW" dirty="0" err="1">
                <a:solidFill>
                  <a:srgbClr val="25B2BF"/>
                </a:solidFill>
                <a:latin typeface="Menlo" panose="020B0609030804020204" pitchFamily="49" charset="0"/>
              </a:rPr>
              <a:t>str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US" altLang="zh-TW" dirty="0">
                <a:solidFill>
                  <a:srgbClr val="25B2BF"/>
                </a:solidFill>
                <a:latin typeface="Menlo" panose="020B0609030804020204" pitchFamily="49" charset="0"/>
              </a:rPr>
              <a:t>print 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match.group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())</a:t>
            </a:r>
          </a:p>
          <a:p>
            <a:endParaRPr lang="en-US" altLang="zh-TW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---------------------------------------------------</a:t>
            </a:r>
            <a:endParaRPr lang="en-US" altLang="zh-TW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zh-Hant" altLang="en-US" dirty="0">
                <a:solidFill>
                  <a:srgbClr val="000000"/>
                </a:solidFill>
                <a:latin typeface="Menlo" panose="020B0609030804020204" pitchFamily="49" charset="0"/>
              </a:rPr>
              <a:t>執行結果</a:t>
            </a:r>
            <a:endParaRPr lang="en-US" altLang="zh-TW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&lt;div id="a01" style="color: red"&gt;hello&lt;/div&gt;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DACCF5B1-C410-3249-9873-193C1A36E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50AB672-6C87-504D-B33C-B17AB6E9E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</a:t>
            </a:r>
            <a:endParaRPr 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EA566D7-13CD-5D45-A1A5-DB6FBD6A9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0942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83505A-56E2-FE4A-B9BE-FD032B2C5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t" altLang="en-US" dirty="0"/>
              <a:t>範例</a:t>
            </a:r>
            <a:r>
              <a:rPr kumimoji="1" lang="en-US" altLang="zh-Hant" dirty="0"/>
              <a:t>2</a:t>
            </a:r>
            <a:r>
              <a:rPr kumimoji="1" lang="en-US" altLang="zh-Hant"/>
              <a:t> </a:t>
            </a:r>
            <a:r>
              <a:rPr kumimoji="1" lang="en-US" altLang="zh-Hant" dirty="0"/>
              <a:t>– </a:t>
            </a:r>
            <a:r>
              <a:rPr kumimoji="1" lang="zh-Hant" altLang="en-US" dirty="0"/>
              <a:t>知足符合</a:t>
            </a:r>
            <a:endParaRPr kumimoji="1"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BA7F79D-9560-7042-96B1-74816DAA0C52}"/>
              </a:ext>
            </a:extLst>
          </p:cNvPr>
          <p:cNvSpPr/>
          <p:nvPr/>
        </p:nvSpPr>
        <p:spPr>
          <a:xfrm>
            <a:off x="1371600" y="2345871"/>
            <a:ext cx="837111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CE32CC"/>
                </a:solidFill>
                <a:latin typeface="Menlo" panose="020B0609030804020204" pitchFamily="49" charset="0"/>
              </a:rPr>
              <a:t>import 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re</a:t>
            </a:r>
            <a:endParaRPr lang="en-US" altLang="zh-TW" dirty="0">
              <a:solidFill>
                <a:srgbClr val="CE32CC"/>
              </a:solidFill>
              <a:latin typeface="Menlo" panose="020B0609030804020204" pitchFamily="49" charset="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 </a:t>
            </a:r>
          </a:p>
          <a:p>
            <a:r>
              <a:rPr lang="en-US" altLang="zh-TW" dirty="0" err="1">
                <a:solidFill>
                  <a:srgbClr val="25B2BF"/>
                </a:solidFill>
                <a:latin typeface="Menlo" panose="020B0609030804020204" pitchFamily="49" charset="0"/>
              </a:rPr>
              <a:t>str</a:t>
            </a:r>
            <a:r>
              <a:rPr lang="en-US" altLang="zh-TW" dirty="0">
                <a:solidFill>
                  <a:srgbClr val="25B2BF"/>
                </a:solidFill>
                <a:latin typeface="Menlo" panose="020B0609030804020204" pitchFamily="49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= </a:t>
            </a:r>
            <a:r>
              <a:rPr lang="en-US" altLang="zh-TW" dirty="0">
                <a:solidFill>
                  <a:srgbClr val="BD311B"/>
                </a:solidFill>
                <a:latin typeface="Menlo" panose="020B0609030804020204" pitchFamily="49" charset="0"/>
              </a:rPr>
              <a:t>'&lt;div id="a01" style="color: red"&gt;hello&lt;/div&gt;'</a:t>
            </a:r>
          </a:p>
          <a:p>
            <a:b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</a:br>
            <a:endParaRPr lang="en-US" altLang="zh-TW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match =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re.search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TW" dirty="0">
                <a:solidFill>
                  <a:srgbClr val="BD311B"/>
                </a:solidFill>
                <a:latin typeface="Menlo" panose="020B0609030804020204" pitchFamily="49" charset="0"/>
              </a:rPr>
              <a:t>'&lt;.*?&gt;'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TW" dirty="0" err="1">
                <a:solidFill>
                  <a:srgbClr val="25B2BF"/>
                </a:solidFill>
                <a:latin typeface="Menlo" panose="020B0609030804020204" pitchFamily="49" charset="0"/>
              </a:rPr>
              <a:t>str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US" altLang="zh-TW" dirty="0">
                <a:solidFill>
                  <a:srgbClr val="25B2BF"/>
                </a:solidFill>
                <a:latin typeface="Menlo" panose="020B0609030804020204" pitchFamily="49" charset="0"/>
              </a:rPr>
              <a:t>print 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match.group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())</a:t>
            </a:r>
          </a:p>
          <a:p>
            <a:endParaRPr lang="en-US" altLang="zh-TW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---------------------------------------------------</a:t>
            </a:r>
          </a:p>
          <a:p>
            <a:r>
              <a:rPr lang="zh-Hant" altLang="en-US" dirty="0">
                <a:solidFill>
                  <a:srgbClr val="000000"/>
                </a:solidFill>
                <a:latin typeface="Menlo" panose="020B0609030804020204" pitchFamily="49" charset="0"/>
              </a:rPr>
              <a:t>執行結果</a:t>
            </a:r>
            <a:endParaRPr lang="en-US" altLang="zh-TW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&lt;div id="a01" style="color: red"&gt;</a:t>
            </a:r>
            <a:endParaRPr lang="en-US" altLang="zh-TW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A0D6F1F-EB1E-DF42-9780-73BD554FD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8F37C55-3720-1D41-9F15-3DF4E75C6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</a:t>
            </a:r>
            <a:endParaRPr 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E0EEC98-2148-7946-9043-95F5E0E32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4894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0182C4-FB4B-964B-81CA-51C879533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t" altLang="en-US" dirty="0"/>
              <a:t>範例</a:t>
            </a:r>
            <a:r>
              <a:rPr kumimoji="1" lang="en-US" altLang="zh-Hant" dirty="0"/>
              <a:t>3</a:t>
            </a:r>
            <a:endParaRPr kumimoji="1"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C1BCA73-B7DB-CF45-91D9-15EB2C91F076}"/>
              </a:ext>
            </a:extLst>
          </p:cNvPr>
          <p:cNvSpPr/>
          <p:nvPr/>
        </p:nvSpPr>
        <p:spPr>
          <a:xfrm>
            <a:off x="1371600" y="2136339"/>
            <a:ext cx="77724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CE32CC"/>
                </a:solidFill>
                <a:latin typeface="Menlo" panose="020B0609030804020204" pitchFamily="49" charset="0"/>
              </a:rPr>
              <a:t>import 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re</a:t>
            </a:r>
            <a:endParaRPr lang="en-US" altLang="zh-TW" dirty="0">
              <a:solidFill>
                <a:srgbClr val="CE32CC"/>
              </a:solidFill>
              <a:latin typeface="Menlo" panose="020B0609030804020204" pitchFamily="49" charset="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 </a:t>
            </a:r>
          </a:p>
          <a:p>
            <a:r>
              <a:rPr lang="en-US" altLang="zh-TW" dirty="0" err="1">
                <a:solidFill>
                  <a:srgbClr val="25B2BF"/>
                </a:solidFill>
                <a:latin typeface="Menlo" panose="020B0609030804020204" pitchFamily="49" charset="0"/>
              </a:rPr>
              <a:t>str</a:t>
            </a:r>
            <a:r>
              <a:rPr lang="en-US" altLang="zh-TW" dirty="0">
                <a:solidFill>
                  <a:srgbClr val="25B2BF"/>
                </a:solidFill>
                <a:latin typeface="Menlo" panose="020B0609030804020204" pitchFamily="49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= </a:t>
            </a:r>
            <a:r>
              <a:rPr lang="en-US" altLang="zh-TW" dirty="0">
                <a:solidFill>
                  <a:srgbClr val="BD311B"/>
                </a:solidFill>
                <a:latin typeface="Menlo" panose="020B0609030804020204" pitchFamily="49" charset="0"/>
              </a:rPr>
              <a:t>'&lt;div id="a01" style="color: red"&gt;hello&lt;/div&gt;'</a:t>
            </a:r>
          </a:p>
          <a:p>
            <a:b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</a:br>
            <a:endParaRPr lang="en-US" altLang="zh-TW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match =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re.search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TW" dirty="0">
                <a:solidFill>
                  <a:srgbClr val="BD311B"/>
                </a:solidFill>
                <a:latin typeface="Menlo" panose="020B0609030804020204" pitchFamily="49" charset="0"/>
              </a:rPr>
              <a:t>'(co.*)"'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TW" dirty="0" err="1">
                <a:solidFill>
                  <a:srgbClr val="25B2BF"/>
                </a:solidFill>
                <a:latin typeface="Menlo" panose="020B0609030804020204" pitchFamily="49" charset="0"/>
              </a:rPr>
              <a:t>str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US" altLang="zh-TW" dirty="0">
                <a:solidFill>
                  <a:srgbClr val="25B2BF"/>
                </a:solidFill>
                <a:latin typeface="Menlo" panose="020B0609030804020204" pitchFamily="49" charset="0"/>
              </a:rPr>
              <a:t>print 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match.group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())</a:t>
            </a:r>
          </a:p>
          <a:p>
            <a:r>
              <a:rPr lang="en-US" altLang="zh-TW" dirty="0">
                <a:solidFill>
                  <a:srgbClr val="25B2BF"/>
                </a:solidFill>
                <a:latin typeface="Menlo" panose="020B0609030804020204" pitchFamily="49" charset="0"/>
              </a:rPr>
              <a:t>print 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match.group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TW" dirty="0">
                <a:solidFill>
                  <a:srgbClr val="BD311B"/>
                </a:solidFill>
                <a:latin typeface="Menlo" panose="020B0609030804020204" pitchFamily="49" charset="0"/>
              </a:rPr>
              <a:t>1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))</a:t>
            </a:r>
          </a:p>
          <a:p>
            <a:endParaRPr lang="en-US" altLang="zh-TW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---------------------------------------------------</a:t>
            </a:r>
          </a:p>
          <a:p>
            <a:r>
              <a:rPr lang="zh-Hant" altLang="en-US" dirty="0">
                <a:solidFill>
                  <a:srgbClr val="000000"/>
                </a:solidFill>
                <a:latin typeface="Menlo" panose="020B0609030804020204" pitchFamily="49" charset="0"/>
              </a:rPr>
              <a:t>執行結果</a:t>
            </a:r>
            <a:endParaRPr lang="en-US" altLang="zh-TW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color: red"</a:t>
            </a:r>
          </a:p>
          <a:p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color: red</a:t>
            </a:r>
            <a:endParaRPr lang="en-US" altLang="zh-TW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1BF5B17-B413-D14C-8792-C97411155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E85D294-1089-874D-BB57-9FC2108E8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</a:t>
            </a:r>
            <a:endParaRPr 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0BF8715-3F91-FD47-A8ED-9D9E7B1DF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5298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2B7B38-D0B2-964B-84F5-6891A2D08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t" altLang="en-US" dirty="0"/>
              <a:t>範例</a:t>
            </a:r>
            <a:r>
              <a:rPr kumimoji="1" lang="en-US" altLang="zh-Hant" dirty="0"/>
              <a:t>4</a:t>
            </a:r>
            <a:endParaRPr kumimoji="1"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7DF1106-6BA2-7E43-8544-EBB0159C7554}"/>
              </a:ext>
            </a:extLst>
          </p:cNvPr>
          <p:cNvSpPr/>
          <p:nvPr/>
        </p:nvSpPr>
        <p:spPr>
          <a:xfrm>
            <a:off x="1371600" y="2049253"/>
            <a:ext cx="95250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CE32CC"/>
                </a:solidFill>
                <a:latin typeface="Menlo" panose="020B0609030804020204" pitchFamily="49" charset="0"/>
              </a:rPr>
              <a:t>import 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re</a:t>
            </a:r>
            <a:endParaRPr lang="en-US" altLang="zh-TW" dirty="0">
              <a:solidFill>
                <a:srgbClr val="CE32CC"/>
              </a:solidFill>
              <a:latin typeface="Menlo" panose="020B0609030804020204" pitchFamily="49" charset="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 </a:t>
            </a:r>
          </a:p>
          <a:p>
            <a:r>
              <a:rPr lang="en-US" altLang="zh-TW" dirty="0" err="1">
                <a:solidFill>
                  <a:srgbClr val="25B2BF"/>
                </a:solidFill>
                <a:latin typeface="Menlo" panose="020B0609030804020204" pitchFamily="49" charset="0"/>
              </a:rPr>
              <a:t>str</a:t>
            </a:r>
            <a:r>
              <a:rPr lang="en-US" altLang="zh-TW" dirty="0">
                <a:solidFill>
                  <a:srgbClr val="25B2BF"/>
                </a:solidFill>
                <a:latin typeface="Menlo" panose="020B0609030804020204" pitchFamily="49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= </a:t>
            </a:r>
            <a:r>
              <a:rPr lang="en-US" altLang="zh-TW" dirty="0">
                <a:solidFill>
                  <a:srgbClr val="BD311B"/>
                </a:solidFill>
                <a:latin typeface="Menlo" panose="020B0609030804020204" pitchFamily="49" charset="0"/>
              </a:rPr>
              <a:t>'&lt;div id="a01" style="color: red"&gt;hello&lt;/div&gt;'</a:t>
            </a:r>
          </a:p>
          <a:p>
            <a:b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</a:br>
            <a:endParaRPr lang="en-US" altLang="zh-TW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match =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re.search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TW" dirty="0">
                <a:solidFill>
                  <a:srgbClr val="BD311B"/>
                </a:solidFill>
                <a:latin typeface="Menlo" panose="020B0609030804020204" pitchFamily="49" charset="0"/>
              </a:rPr>
              <a:t>'&gt;(.*)&lt;'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TW" dirty="0" err="1">
                <a:solidFill>
                  <a:srgbClr val="25B2BF"/>
                </a:solidFill>
                <a:latin typeface="Menlo" panose="020B0609030804020204" pitchFamily="49" charset="0"/>
              </a:rPr>
              <a:t>str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US" altLang="zh-TW" dirty="0">
                <a:solidFill>
                  <a:srgbClr val="25B2BF"/>
                </a:solidFill>
                <a:latin typeface="Menlo" panose="020B0609030804020204" pitchFamily="49" charset="0"/>
              </a:rPr>
              <a:t>print 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match.group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())</a:t>
            </a:r>
          </a:p>
          <a:p>
            <a:r>
              <a:rPr lang="en-US" altLang="zh-TW" dirty="0">
                <a:solidFill>
                  <a:srgbClr val="25B2BF"/>
                </a:solidFill>
                <a:latin typeface="Menlo" panose="020B0609030804020204" pitchFamily="49" charset="0"/>
              </a:rPr>
              <a:t>print 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match.group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TW" dirty="0">
                <a:solidFill>
                  <a:srgbClr val="BD311B"/>
                </a:solidFill>
                <a:latin typeface="Menlo" panose="020B0609030804020204" pitchFamily="49" charset="0"/>
              </a:rPr>
              <a:t>1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))</a:t>
            </a:r>
          </a:p>
          <a:p>
            <a:endParaRPr lang="en-US" altLang="zh-TW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---------------------------------------------------</a:t>
            </a:r>
          </a:p>
          <a:p>
            <a:r>
              <a:rPr lang="zh-Hant" altLang="en-US" dirty="0">
                <a:solidFill>
                  <a:srgbClr val="000000"/>
                </a:solidFill>
                <a:latin typeface="Menlo" panose="020B0609030804020204" pitchFamily="49" charset="0"/>
              </a:rPr>
              <a:t>執行結果</a:t>
            </a:r>
            <a:endParaRPr lang="en-US" altLang="zh-TW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Menlo-Regular"/>
              </a:rPr>
              <a:t>&gt;hello&lt;</a:t>
            </a:r>
          </a:p>
          <a:p>
            <a:r>
              <a:rPr lang="en-US" altLang="zh-TW" dirty="0">
                <a:solidFill>
                  <a:srgbClr val="000000"/>
                </a:solidFill>
                <a:latin typeface="Menlo-Regular"/>
              </a:rPr>
              <a:t>hello</a:t>
            </a:r>
            <a:endParaRPr lang="en-US" altLang="zh-TW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3743D38-31E1-6240-B33B-77A51F6D9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E7F254C-79C6-CB4D-8E19-FC8A0E8DD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</a:t>
            </a:r>
            <a:endParaRPr 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C247144-8284-3745-956D-520FB4CE7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989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6EB329-E443-6D4F-AB96-1434602EB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t" altLang="en-US" dirty="0"/>
              <a:t>範例</a:t>
            </a:r>
            <a:r>
              <a:rPr kumimoji="1" lang="en-US" altLang="zh-Hant" dirty="0"/>
              <a:t>5</a:t>
            </a:r>
            <a:endParaRPr kumimoji="1"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722BB30-3B04-004C-BF17-02639C524568}"/>
              </a:ext>
            </a:extLst>
          </p:cNvPr>
          <p:cNvSpPr/>
          <p:nvPr/>
        </p:nvSpPr>
        <p:spPr>
          <a:xfrm>
            <a:off x="1371600" y="2136339"/>
            <a:ext cx="77724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CE32CC"/>
                </a:solidFill>
                <a:latin typeface="Menlo" panose="020B0609030804020204" pitchFamily="49" charset="0"/>
              </a:rPr>
              <a:t>import 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re</a:t>
            </a:r>
            <a:endParaRPr lang="en-US" altLang="zh-TW" dirty="0">
              <a:solidFill>
                <a:srgbClr val="CE32CC"/>
              </a:solidFill>
              <a:latin typeface="Menlo" panose="020B0609030804020204" pitchFamily="49" charset="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 </a:t>
            </a:r>
          </a:p>
          <a:p>
            <a:r>
              <a:rPr lang="en-US" altLang="zh-TW" dirty="0" err="1">
                <a:solidFill>
                  <a:srgbClr val="25B2BF"/>
                </a:solidFill>
                <a:latin typeface="Menlo" panose="020B0609030804020204" pitchFamily="49" charset="0"/>
              </a:rPr>
              <a:t>str</a:t>
            </a:r>
            <a:r>
              <a:rPr lang="en-US" altLang="zh-TW" dirty="0">
                <a:solidFill>
                  <a:srgbClr val="25B2BF"/>
                </a:solidFill>
                <a:latin typeface="Menlo" panose="020B0609030804020204" pitchFamily="49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= </a:t>
            </a:r>
            <a:r>
              <a:rPr lang="en-US" altLang="zh-TW" dirty="0">
                <a:solidFill>
                  <a:srgbClr val="BD311B"/>
                </a:solidFill>
                <a:latin typeface="Menlo" panose="020B0609030804020204" pitchFamily="49" charset="0"/>
              </a:rPr>
              <a:t>'&lt;div id="a01" style="color: red"&gt;hello&lt;/div&gt;'</a:t>
            </a:r>
          </a:p>
          <a:p>
            <a:b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</a:br>
            <a:endParaRPr lang="en-US" altLang="zh-TW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match = 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re.search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TW" dirty="0">
                <a:solidFill>
                  <a:srgbClr val="BD311B"/>
                </a:solidFill>
                <a:latin typeface="Menlo" panose="020B0609030804020204" pitchFamily="49" charset="0"/>
              </a:rPr>
              <a:t>'id="(.*?)"'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TW" dirty="0" err="1">
                <a:solidFill>
                  <a:srgbClr val="25B2BF"/>
                </a:solidFill>
                <a:latin typeface="Menlo" panose="020B0609030804020204" pitchFamily="49" charset="0"/>
              </a:rPr>
              <a:t>str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US" altLang="zh-TW" dirty="0">
                <a:solidFill>
                  <a:srgbClr val="25B2BF"/>
                </a:solidFill>
                <a:latin typeface="Menlo" panose="020B0609030804020204" pitchFamily="49" charset="0"/>
              </a:rPr>
              <a:t>print 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match.group</a:t>
            </a:r>
            <a:r>
              <a:rPr lang="en-US" altLang="zh-TW">
                <a:solidFill>
                  <a:srgbClr val="000000"/>
                </a:solidFill>
                <a:latin typeface="Menlo" panose="020B0609030804020204" pitchFamily="49" charset="0"/>
              </a:rPr>
              <a:t>())</a:t>
            </a:r>
            <a:endParaRPr lang="en-US" altLang="zh-TW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TW" dirty="0">
                <a:solidFill>
                  <a:srgbClr val="25B2BF"/>
                </a:solidFill>
                <a:latin typeface="Menlo" panose="020B0609030804020204" pitchFamily="49" charset="0"/>
              </a:rPr>
              <a:t>print 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match.group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TW" dirty="0">
                <a:solidFill>
                  <a:srgbClr val="BD311B"/>
                </a:solidFill>
                <a:latin typeface="Menlo" panose="020B0609030804020204" pitchFamily="49" charset="0"/>
              </a:rPr>
              <a:t>1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))</a:t>
            </a:r>
          </a:p>
          <a:p>
            <a:endParaRPr lang="en-US" altLang="zh-TW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---------------------------------------------------</a:t>
            </a:r>
          </a:p>
          <a:p>
            <a:r>
              <a:rPr lang="zh-Hant" altLang="en-US" dirty="0">
                <a:solidFill>
                  <a:srgbClr val="000000"/>
                </a:solidFill>
                <a:latin typeface="Menlo" panose="020B0609030804020204" pitchFamily="49" charset="0"/>
              </a:rPr>
              <a:t>執行結果</a:t>
            </a:r>
            <a:endParaRPr lang="en-US" altLang="zh-TW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id="a01"</a:t>
            </a:r>
          </a:p>
          <a:p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a01</a:t>
            </a:r>
            <a:endParaRPr lang="en-US" altLang="zh-TW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484D2C46-07FF-9D46-B095-1290B90C5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8CB6061-74EE-634F-9B75-9E64314F2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</a:t>
            </a:r>
            <a:endParaRPr 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A63105F-6EB3-7E4F-8DAE-7CB1066E5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683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150C9D-335B-2145-9522-8A117560A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t" altLang="en-US" dirty="0"/>
              <a:t>字串長度 </a:t>
            </a:r>
            <a:r>
              <a:rPr kumimoji="1" lang="en-US" altLang="zh-Hant" dirty="0"/>
              <a:t>– </a:t>
            </a:r>
            <a:r>
              <a:rPr kumimoji="1" lang="en-US" altLang="zh-Hant" dirty="0" err="1"/>
              <a:t>len</a:t>
            </a:r>
            <a:r>
              <a:rPr kumimoji="1" lang="en-US" altLang="zh-Hant" dirty="0"/>
              <a:t>()</a:t>
            </a:r>
            <a:endParaRPr kumimoji="1"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72F39AB-5731-F34A-9122-6474A4FBA728}"/>
              </a:ext>
            </a:extLst>
          </p:cNvPr>
          <p:cNvSpPr/>
          <p:nvPr/>
        </p:nvSpPr>
        <p:spPr>
          <a:xfrm>
            <a:off x="3048000" y="2828836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 err="1">
                <a:solidFill>
                  <a:srgbClr val="25B2BF"/>
                </a:solidFill>
                <a:latin typeface="Menlo" panose="020B0609030804020204" pitchFamily="49" charset="0"/>
              </a:rPr>
              <a:t>str</a:t>
            </a:r>
            <a:r>
              <a:rPr lang="en-US" altLang="zh-TW" dirty="0">
                <a:solidFill>
                  <a:srgbClr val="25B2BF"/>
                </a:solidFill>
                <a:latin typeface="Menlo" panose="020B0609030804020204" pitchFamily="49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= </a:t>
            </a:r>
            <a:r>
              <a:rPr lang="en-US" altLang="zh-TW" dirty="0">
                <a:solidFill>
                  <a:srgbClr val="BD311B"/>
                </a:solidFill>
                <a:latin typeface="Menlo" panose="020B0609030804020204" pitchFamily="49" charset="0"/>
              </a:rPr>
              <a:t>"</a:t>
            </a:r>
            <a:r>
              <a:rPr lang="en-US" altLang="zh-TW" dirty="0" err="1">
                <a:solidFill>
                  <a:srgbClr val="BD311B"/>
                </a:solidFill>
                <a:latin typeface="Menlo" panose="020B0609030804020204" pitchFamily="49" charset="0"/>
              </a:rPr>
              <a:t>abcdefg</a:t>
            </a:r>
            <a:r>
              <a:rPr lang="en-US" altLang="zh-TW" dirty="0">
                <a:solidFill>
                  <a:srgbClr val="BD311B"/>
                </a:solidFill>
                <a:latin typeface="Menlo" panose="020B0609030804020204" pitchFamily="49" charset="0"/>
              </a:rPr>
              <a:t>"</a:t>
            </a:r>
            <a:b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</a:br>
            <a:endParaRPr lang="en-US" altLang="zh-TW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TW" dirty="0">
                <a:solidFill>
                  <a:srgbClr val="25B2BF"/>
                </a:solidFill>
                <a:latin typeface="Menlo" panose="020B0609030804020204" pitchFamily="49" charset="0"/>
              </a:rPr>
              <a:t>print </a:t>
            </a:r>
            <a:r>
              <a:rPr lang="en-US" altLang="zh-TW" dirty="0">
                <a:latin typeface="Menlo" panose="020B0609030804020204" pitchFamily="49" charset="0"/>
              </a:rPr>
              <a:t>(</a:t>
            </a:r>
            <a:r>
              <a:rPr lang="en-US" altLang="zh-TW" dirty="0" err="1">
                <a:solidFill>
                  <a:srgbClr val="25B2BF"/>
                </a:solidFill>
                <a:latin typeface="Menlo" panose="020B0609030804020204" pitchFamily="49" charset="0"/>
              </a:rPr>
              <a:t>len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TW" dirty="0" err="1">
                <a:solidFill>
                  <a:srgbClr val="25B2BF"/>
                </a:solidFill>
                <a:latin typeface="Menlo" panose="020B0609030804020204" pitchFamily="49" charset="0"/>
              </a:rPr>
              <a:t>str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)) </a:t>
            </a:r>
            <a:r>
              <a:rPr lang="en-US" altLang="zh-TW" dirty="0">
                <a:solidFill>
                  <a:srgbClr val="4D2CDC"/>
                </a:solidFill>
                <a:latin typeface="Menlo" panose="020B0609030804020204" pitchFamily="49" charset="0"/>
              </a:rPr>
              <a:t># 7</a:t>
            </a:r>
            <a:endParaRPr lang="en-US" altLang="zh-TW" dirty="0">
              <a:solidFill>
                <a:srgbClr val="25B2BF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74DEE445-28CE-A846-9751-CE3919772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6A83145-A47A-414B-8BC1-7A7E40023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</a:t>
            </a:r>
            <a:endParaRPr 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BD476FD-6DEF-6D4F-9E3C-93C06C374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11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EB356F-FEDA-114A-B8E3-82009D157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t" altLang="en-US" dirty="0"/>
              <a:t>子字串</a:t>
            </a:r>
            <a:endParaRPr kumimoji="1"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81B97EE-8212-094E-9FCB-B5D16AA80B0A}"/>
              </a:ext>
            </a:extLst>
          </p:cNvPr>
          <p:cNvSpPr/>
          <p:nvPr/>
        </p:nvSpPr>
        <p:spPr>
          <a:xfrm>
            <a:off x="2477330" y="3123245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 err="1">
                <a:solidFill>
                  <a:srgbClr val="25B2BF"/>
                </a:solidFill>
                <a:latin typeface="Menlo" panose="020B0609030804020204" pitchFamily="49" charset="0"/>
              </a:rPr>
              <a:t>str</a:t>
            </a:r>
            <a:r>
              <a:rPr lang="en-US" altLang="zh-TW" dirty="0">
                <a:solidFill>
                  <a:srgbClr val="25B2BF"/>
                </a:solidFill>
                <a:latin typeface="Menlo" panose="020B0609030804020204" pitchFamily="49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= </a:t>
            </a:r>
            <a:r>
              <a:rPr lang="en-US" altLang="zh-TW" dirty="0">
                <a:solidFill>
                  <a:srgbClr val="BD311B"/>
                </a:solidFill>
                <a:latin typeface="Menlo" panose="020B0609030804020204" pitchFamily="49" charset="0"/>
              </a:rPr>
              <a:t>"</a:t>
            </a:r>
            <a:r>
              <a:rPr lang="en-US" altLang="zh-TW" dirty="0" err="1">
                <a:solidFill>
                  <a:srgbClr val="BD311B"/>
                </a:solidFill>
                <a:latin typeface="Menlo" panose="020B0609030804020204" pitchFamily="49" charset="0"/>
              </a:rPr>
              <a:t>abcdefg</a:t>
            </a:r>
            <a:r>
              <a:rPr lang="en-US" altLang="zh-TW" dirty="0">
                <a:solidFill>
                  <a:srgbClr val="BD311B"/>
                </a:solidFill>
                <a:latin typeface="Menlo" panose="020B0609030804020204" pitchFamily="49" charset="0"/>
              </a:rPr>
              <a:t>"</a:t>
            </a:r>
          </a:p>
          <a:p>
            <a:b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</a:br>
            <a:endParaRPr lang="en-US" altLang="zh-TW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TW" dirty="0">
                <a:solidFill>
                  <a:srgbClr val="25B2BF"/>
                </a:solidFill>
                <a:latin typeface="Menlo" panose="020B0609030804020204" pitchFamily="49" charset="0"/>
              </a:rPr>
              <a:t>print </a:t>
            </a:r>
            <a:r>
              <a:rPr lang="en-US" altLang="zh-TW" dirty="0">
                <a:latin typeface="Menlo" panose="020B0609030804020204" pitchFamily="49" charset="0"/>
              </a:rPr>
              <a:t>(</a:t>
            </a:r>
            <a:r>
              <a:rPr lang="en-US" altLang="zh-TW" dirty="0" err="1">
                <a:solidFill>
                  <a:srgbClr val="25B2BF"/>
                </a:solidFill>
                <a:latin typeface="Menlo" panose="020B0609030804020204" pitchFamily="49" charset="0"/>
              </a:rPr>
              <a:t>str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US" altLang="zh-TW" dirty="0">
                <a:solidFill>
                  <a:srgbClr val="BD311B"/>
                </a:solidFill>
                <a:latin typeface="Menlo" panose="020B0609030804020204" pitchFamily="49" charset="0"/>
              </a:rPr>
              <a:t>1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:</a:t>
            </a:r>
            <a:r>
              <a:rPr lang="en-US" altLang="zh-TW" dirty="0">
                <a:solidFill>
                  <a:srgbClr val="BD311B"/>
                </a:solidFill>
                <a:latin typeface="Menlo" panose="020B0609030804020204" pitchFamily="49" charset="0"/>
              </a:rPr>
              <a:t>3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])		</a:t>
            </a:r>
            <a:r>
              <a:rPr lang="en-US" altLang="zh-TW" dirty="0">
                <a:solidFill>
                  <a:srgbClr val="4D2CDC"/>
                </a:solidFill>
                <a:latin typeface="Menlo" panose="020B0609030804020204" pitchFamily="49" charset="0"/>
              </a:rPr>
              <a:t>#</a:t>
            </a:r>
            <a:r>
              <a:rPr lang="en-US" altLang="zh-TW" dirty="0" err="1">
                <a:solidFill>
                  <a:srgbClr val="4D2CDC"/>
                </a:solidFill>
                <a:latin typeface="Menlo" panose="020B0609030804020204" pitchFamily="49" charset="0"/>
              </a:rPr>
              <a:t>bc</a:t>
            </a:r>
            <a:endParaRPr lang="en-US" altLang="zh-TW" dirty="0">
              <a:solidFill>
                <a:srgbClr val="25B2BF"/>
              </a:solidFill>
              <a:latin typeface="Menlo" panose="020B0609030804020204" pitchFamily="49" charset="0"/>
            </a:endParaRPr>
          </a:p>
          <a:p>
            <a:r>
              <a:rPr lang="en-US" altLang="zh-TW" dirty="0">
                <a:solidFill>
                  <a:srgbClr val="25B2BF"/>
                </a:solidFill>
                <a:latin typeface="Menlo" panose="020B0609030804020204" pitchFamily="49" charset="0"/>
              </a:rPr>
              <a:t>print </a:t>
            </a:r>
            <a:r>
              <a:rPr lang="en-US" altLang="zh-TW" dirty="0">
                <a:latin typeface="Menlo" panose="020B0609030804020204" pitchFamily="49" charset="0"/>
              </a:rPr>
              <a:t>(</a:t>
            </a:r>
            <a:r>
              <a:rPr lang="en-US" altLang="zh-TW" dirty="0" err="1">
                <a:solidFill>
                  <a:srgbClr val="25B2BF"/>
                </a:solidFill>
                <a:latin typeface="Menlo" panose="020B0609030804020204" pitchFamily="49" charset="0"/>
              </a:rPr>
              <a:t>str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US" altLang="zh-TW" dirty="0">
                <a:solidFill>
                  <a:srgbClr val="BD311B"/>
                </a:solidFill>
                <a:latin typeface="Menlo" panose="020B0609030804020204" pitchFamily="49" charset="0"/>
              </a:rPr>
              <a:t>2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:])		</a:t>
            </a:r>
            <a:r>
              <a:rPr lang="en-US" altLang="zh-TW" dirty="0">
                <a:solidFill>
                  <a:srgbClr val="4D2CDC"/>
                </a:solidFill>
                <a:latin typeface="Menlo" panose="020B0609030804020204" pitchFamily="49" charset="0"/>
              </a:rPr>
              <a:t>#</a:t>
            </a:r>
            <a:r>
              <a:rPr lang="en-US" altLang="zh-TW" dirty="0" err="1">
                <a:solidFill>
                  <a:srgbClr val="4D2CDC"/>
                </a:solidFill>
                <a:latin typeface="Menlo" panose="020B0609030804020204" pitchFamily="49" charset="0"/>
              </a:rPr>
              <a:t>cdefg</a:t>
            </a:r>
            <a:endParaRPr lang="en-US" altLang="zh-TW" dirty="0">
              <a:solidFill>
                <a:srgbClr val="25B2BF"/>
              </a:solidFill>
              <a:latin typeface="Menlo" panose="020B0609030804020204" pitchFamily="49" charset="0"/>
            </a:endParaRPr>
          </a:p>
          <a:p>
            <a:r>
              <a:rPr lang="en-US" altLang="zh-TW" dirty="0">
                <a:solidFill>
                  <a:srgbClr val="25B2BF"/>
                </a:solidFill>
                <a:latin typeface="Menlo" panose="020B0609030804020204" pitchFamily="49" charset="0"/>
              </a:rPr>
              <a:t>print </a:t>
            </a:r>
            <a:r>
              <a:rPr lang="en-US" altLang="zh-TW" dirty="0">
                <a:latin typeface="Menlo" panose="020B0609030804020204" pitchFamily="49" charset="0"/>
              </a:rPr>
              <a:t>(</a:t>
            </a:r>
            <a:r>
              <a:rPr lang="en-US" altLang="zh-TW" dirty="0" err="1">
                <a:solidFill>
                  <a:srgbClr val="25B2BF"/>
                </a:solidFill>
                <a:latin typeface="Menlo" panose="020B0609030804020204" pitchFamily="49" charset="0"/>
              </a:rPr>
              <a:t>str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[:</a:t>
            </a:r>
            <a:r>
              <a:rPr lang="en-US" altLang="zh-TW" dirty="0">
                <a:solidFill>
                  <a:srgbClr val="BD311B"/>
                </a:solidFill>
                <a:latin typeface="Menlo" panose="020B0609030804020204" pitchFamily="49" charset="0"/>
              </a:rPr>
              <a:t>1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])		</a:t>
            </a:r>
            <a:r>
              <a:rPr lang="en-US" altLang="zh-TW" dirty="0">
                <a:solidFill>
                  <a:srgbClr val="4D2CDC"/>
                </a:solidFill>
                <a:latin typeface="Menlo" panose="020B0609030804020204" pitchFamily="49" charset="0"/>
              </a:rPr>
              <a:t>#a</a:t>
            </a:r>
            <a:endParaRPr lang="en-US" altLang="zh-TW" dirty="0">
              <a:solidFill>
                <a:srgbClr val="25B2BF"/>
              </a:solidFill>
              <a:effectLst/>
              <a:latin typeface="Menlo" panose="020B0609030804020204" pitchFamily="49" charset="0"/>
            </a:endParaRPr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58983574-4C73-8847-AAA8-B6C7B3505D10}"/>
              </a:ext>
            </a:extLst>
          </p:cNvPr>
          <p:cNvGrpSpPr/>
          <p:nvPr/>
        </p:nvGrpSpPr>
        <p:grpSpPr>
          <a:xfrm>
            <a:off x="6302828" y="2135464"/>
            <a:ext cx="2450502" cy="832746"/>
            <a:chOff x="6618514" y="2275114"/>
            <a:chExt cx="2450502" cy="832746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20A8E654-FA2F-9940-8986-BA4E41FA29C6}"/>
                </a:ext>
              </a:extLst>
            </p:cNvPr>
            <p:cNvSpPr/>
            <p:nvPr/>
          </p:nvSpPr>
          <p:spPr>
            <a:xfrm>
              <a:off x="6618514" y="2275114"/>
              <a:ext cx="360000" cy="360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dirty="0">
                  <a:solidFill>
                    <a:srgbClr val="FF0000"/>
                  </a:solidFill>
                </a:rPr>
                <a:t>a</a:t>
              </a:r>
              <a:endParaRPr kumimoji="1"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6E0772BC-E907-2C4A-BC82-8C2A8D1446F1}"/>
                </a:ext>
              </a:extLst>
            </p:cNvPr>
            <p:cNvSpPr/>
            <p:nvPr/>
          </p:nvSpPr>
          <p:spPr>
            <a:xfrm>
              <a:off x="6967628" y="2275114"/>
              <a:ext cx="360000" cy="360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dirty="0">
                  <a:solidFill>
                    <a:srgbClr val="FF0000"/>
                  </a:solidFill>
                </a:rPr>
                <a:t>b</a:t>
              </a:r>
              <a:endParaRPr kumimoji="1"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234819C6-A669-5044-BC7D-A1BDEC12B90D}"/>
                </a:ext>
              </a:extLst>
            </p:cNvPr>
            <p:cNvSpPr/>
            <p:nvPr/>
          </p:nvSpPr>
          <p:spPr>
            <a:xfrm>
              <a:off x="7316742" y="2275114"/>
              <a:ext cx="360000" cy="360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dirty="0">
                  <a:solidFill>
                    <a:srgbClr val="FF0000"/>
                  </a:solidFill>
                </a:rPr>
                <a:t>c</a:t>
              </a:r>
              <a:endParaRPr kumimoji="1"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1C85F548-EEC9-E64F-ABD0-08CFA4BBB159}"/>
                </a:ext>
              </a:extLst>
            </p:cNvPr>
            <p:cNvSpPr/>
            <p:nvPr/>
          </p:nvSpPr>
          <p:spPr>
            <a:xfrm>
              <a:off x="7665856" y="2275114"/>
              <a:ext cx="360000" cy="360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dirty="0">
                  <a:solidFill>
                    <a:srgbClr val="FF0000"/>
                  </a:solidFill>
                </a:rPr>
                <a:t>d</a:t>
              </a:r>
              <a:endParaRPr kumimoji="1"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7ECE27F0-47DE-8B48-8965-E2923DDBD2D3}"/>
                </a:ext>
              </a:extLst>
            </p:cNvPr>
            <p:cNvSpPr/>
            <p:nvPr/>
          </p:nvSpPr>
          <p:spPr>
            <a:xfrm>
              <a:off x="8014970" y="2275114"/>
              <a:ext cx="360000" cy="360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dirty="0">
                  <a:solidFill>
                    <a:srgbClr val="FF0000"/>
                  </a:solidFill>
                </a:rPr>
                <a:t>e</a:t>
              </a:r>
              <a:endParaRPr kumimoji="1"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66606AFA-CB6D-B946-BECA-02034FBE8CCB}"/>
                </a:ext>
              </a:extLst>
            </p:cNvPr>
            <p:cNvSpPr/>
            <p:nvPr/>
          </p:nvSpPr>
          <p:spPr>
            <a:xfrm>
              <a:off x="8364084" y="2275114"/>
              <a:ext cx="360000" cy="360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dirty="0">
                  <a:solidFill>
                    <a:srgbClr val="FF0000"/>
                  </a:solidFill>
                </a:rPr>
                <a:t>f</a:t>
              </a:r>
              <a:endParaRPr kumimoji="1"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D9A30BC7-0452-244E-BED8-0B27398F797D}"/>
                </a:ext>
              </a:extLst>
            </p:cNvPr>
            <p:cNvSpPr/>
            <p:nvPr/>
          </p:nvSpPr>
          <p:spPr>
            <a:xfrm>
              <a:off x="8709016" y="2275114"/>
              <a:ext cx="360000" cy="360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dirty="0">
                  <a:solidFill>
                    <a:srgbClr val="FF0000"/>
                  </a:solidFill>
                </a:rPr>
                <a:t>g</a:t>
              </a:r>
              <a:endParaRPr kumimoji="1"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AD0CFFCA-669C-FB48-B9DD-D203EF1C190E}"/>
                </a:ext>
              </a:extLst>
            </p:cNvPr>
            <p:cNvSpPr txBox="1"/>
            <p:nvPr/>
          </p:nvSpPr>
          <p:spPr>
            <a:xfrm>
              <a:off x="6618514" y="2738528"/>
              <a:ext cx="24505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kumimoji="1" lang="en-US" altLang="zh-TW" dirty="0"/>
                <a:t>0 1 2 3 4 5 6</a:t>
              </a:r>
              <a:endParaRPr kumimoji="1" lang="zh-TW" altLang="en-US" dirty="0"/>
            </a:p>
          </p:txBody>
        </p:sp>
      </p:grp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DBC4AA52-BF2C-0C4C-B484-8C99E8028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3C9DFF8-E0F6-034D-8C1E-9BE5BD9A4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</a:t>
            </a:r>
            <a:endParaRPr lang="en-US" dirty="0"/>
          </a:p>
        </p:txBody>
      </p:sp>
      <p:sp>
        <p:nvSpPr>
          <p:cNvPr id="12" name="投影片編號版面配置區 11">
            <a:extLst>
              <a:ext uri="{FF2B5EF4-FFF2-40B4-BE49-F238E27FC236}">
                <a16:creationId xmlns:a16="http://schemas.microsoft.com/office/drawing/2014/main" id="{81136CA7-84C5-E94A-AB0A-84E32A1A5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799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E67609-4F58-AC43-87B4-F6060AA66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t" altLang="en-US" dirty="0"/>
              <a:t>字串搜尋 </a:t>
            </a:r>
            <a:r>
              <a:rPr kumimoji="1" lang="en-US" altLang="zh-Hant" dirty="0"/>
              <a:t>– index()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58FF8EC-FC94-7948-B27D-A4FC26AC32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3581400"/>
          </a:xfrm>
        </p:spPr>
        <p:txBody>
          <a:bodyPr/>
          <a:lstStyle/>
          <a:p>
            <a:r>
              <a:rPr kumimoji="1" lang="zh-Hant" altLang="en-US" dirty="0"/>
              <a:t>語法</a:t>
            </a:r>
            <a:endParaRPr kumimoji="1" lang="en-US" altLang="zh-Hant" dirty="0"/>
          </a:p>
          <a:p>
            <a:pPr lvl="1"/>
            <a:r>
              <a:rPr lang="en-US" altLang="zh-TW" dirty="0" err="1"/>
              <a:t>idx</a:t>
            </a:r>
            <a:r>
              <a:rPr lang="en-US" altLang="zh-TW" dirty="0"/>
              <a:t> = </a:t>
            </a:r>
            <a:r>
              <a:rPr lang="en-US" altLang="zh-TW" dirty="0" err="1"/>
              <a:t>str.index</a:t>
            </a:r>
            <a:r>
              <a:rPr lang="en-US" altLang="zh-TW" dirty="0"/>
              <a:t>(</a:t>
            </a:r>
            <a:r>
              <a:rPr lang="en-US" altLang="zh-TW" dirty="0" err="1"/>
              <a:t>str</a:t>
            </a:r>
            <a:r>
              <a:rPr lang="en-US" altLang="zh-TW" dirty="0"/>
              <a:t>, beg = 0, end = </a:t>
            </a:r>
            <a:r>
              <a:rPr lang="en-US" altLang="zh-TW" dirty="0" err="1"/>
              <a:t>len</a:t>
            </a:r>
            <a:r>
              <a:rPr lang="en-US" altLang="zh-TW" dirty="0"/>
              <a:t>(string))</a:t>
            </a:r>
          </a:p>
          <a:p>
            <a:pPr lvl="1"/>
            <a:r>
              <a:rPr kumimoji="1" lang="zh-Hant" altLang="en-US" dirty="0"/>
              <a:t>找不到時產生</a:t>
            </a:r>
            <a:r>
              <a:rPr kumimoji="1" lang="en-US" altLang="zh-Hant" dirty="0"/>
              <a:t>exception</a:t>
            </a:r>
            <a:endParaRPr kumimoji="1"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AF2EC19-23D4-644F-9D30-278D38CEC409}"/>
              </a:ext>
            </a:extLst>
          </p:cNvPr>
          <p:cNvSpPr/>
          <p:nvPr/>
        </p:nvSpPr>
        <p:spPr>
          <a:xfrm>
            <a:off x="1905000" y="3651605"/>
            <a:ext cx="3744685" cy="203132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TW" dirty="0" err="1">
                <a:solidFill>
                  <a:srgbClr val="25B2BF"/>
                </a:solidFill>
                <a:latin typeface="Menlo" panose="020B0609030804020204" pitchFamily="49" charset="0"/>
              </a:rPr>
              <a:t>str</a:t>
            </a:r>
            <a:r>
              <a:rPr lang="en-US" altLang="zh-TW" dirty="0">
                <a:solidFill>
                  <a:srgbClr val="25B2BF"/>
                </a:solidFill>
                <a:latin typeface="Menlo" panose="020B0609030804020204" pitchFamily="49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= </a:t>
            </a:r>
            <a:r>
              <a:rPr lang="en-US" altLang="zh-TW" dirty="0">
                <a:solidFill>
                  <a:srgbClr val="BD311B"/>
                </a:solidFill>
                <a:latin typeface="Menlo" panose="020B0609030804020204" pitchFamily="49" charset="0"/>
              </a:rPr>
              <a:t>"</a:t>
            </a:r>
            <a:r>
              <a:rPr lang="en-US" altLang="zh-TW" dirty="0" err="1">
                <a:solidFill>
                  <a:srgbClr val="BD311B"/>
                </a:solidFill>
                <a:latin typeface="Menlo" panose="020B0609030804020204" pitchFamily="49" charset="0"/>
              </a:rPr>
              <a:t>abcdefg</a:t>
            </a:r>
            <a:r>
              <a:rPr lang="en-US" altLang="zh-TW" dirty="0">
                <a:solidFill>
                  <a:srgbClr val="BD311B"/>
                </a:solidFill>
                <a:latin typeface="Menlo" panose="020B0609030804020204" pitchFamily="49" charset="0"/>
              </a:rPr>
              <a:t>"</a:t>
            </a:r>
          </a:p>
          <a:p>
            <a:endParaRPr lang="en-US" altLang="zh-TW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TW" dirty="0">
                <a:solidFill>
                  <a:srgbClr val="C5721C"/>
                </a:solidFill>
                <a:latin typeface="Menlo" panose="020B0609030804020204" pitchFamily="49" charset="0"/>
              </a:rPr>
              <a:t>try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:</a:t>
            </a:r>
            <a:endParaRPr lang="en-US" altLang="zh-TW" dirty="0">
              <a:solidFill>
                <a:srgbClr val="C5721C"/>
              </a:solidFill>
              <a:latin typeface="Menlo" panose="020B0609030804020204" pitchFamily="49" charset="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idx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TW" dirty="0" err="1">
                <a:solidFill>
                  <a:srgbClr val="25B2BF"/>
                </a:solidFill>
                <a:latin typeface="Menlo" panose="020B0609030804020204" pitchFamily="49" charset="0"/>
              </a:rPr>
              <a:t>str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.index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TW" dirty="0">
                <a:solidFill>
                  <a:srgbClr val="BD311B"/>
                </a:solidFill>
                <a:latin typeface="Menlo" panose="020B0609030804020204" pitchFamily="49" charset="0"/>
              </a:rPr>
              <a:t>"hi"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</a:t>
            </a:r>
            <a:r>
              <a:rPr lang="en-US" altLang="zh-TW" dirty="0">
                <a:solidFill>
                  <a:srgbClr val="25B2BF"/>
                </a:solidFill>
                <a:latin typeface="Menlo" panose="020B0609030804020204" pitchFamily="49" charset="0"/>
              </a:rPr>
              <a:t>print</a:t>
            </a:r>
            <a:r>
              <a:rPr lang="en-US" altLang="zh-TW" dirty="0">
                <a:latin typeface="Menlo" panose="020B0609030804020204" pitchFamily="49" charset="0"/>
              </a:rPr>
              <a:t>(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idx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US" altLang="zh-TW" dirty="0">
                <a:solidFill>
                  <a:srgbClr val="C5721C"/>
                </a:solidFill>
                <a:latin typeface="Menlo" panose="020B0609030804020204" pitchFamily="49" charset="0"/>
              </a:rPr>
              <a:t>except </a:t>
            </a:r>
            <a:r>
              <a:rPr lang="en-US" altLang="zh-TW" dirty="0" err="1">
                <a:solidFill>
                  <a:srgbClr val="26B41B"/>
                </a:solidFill>
                <a:latin typeface="Menlo" panose="020B0609030804020204" pitchFamily="49" charset="0"/>
              </a:rPr>
              <a:t>ValueError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:</a:t>
            </a:r>
            <a:endParaRPr lang="en-US" altLang="zh-TW" dirty="0">
              <a:solidFill>
                <a:srgbClr val="26B41B"/>
              </a:solidFill>
              <a:latin typeface="Menlo" panose="020B0609030804020204" pitchFamily="49" charset="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</a:t>
            </a:r>
            <a:r>
              <a:rPr lang="en-US" altLang="zh-TW" dirty="0">
                <a:solidFill>
                  <a:srgbClr val="25B2BF"/>
                </a:solidFill>
                <a:latin typeface="Menlo" panose="020B0609030804020204" pitchFamily="49" charset="0"/>
              </a:rPr>
              <a:t>print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TW" dirty="0">
                <a:solidFill>
                  <a:srgbClr val="BD311B"/>
                </a:solidFill>
                <a:latin typeface="Menlo" panose="020B0609030804020204" pitchFamily="49" charset="0"/>
              </a:rPr>
              <a:t>"Not found"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  <a:endParaRPr lang="en-US" altLang="zh-TW" dirty="0">
              <a:solidFill>
                <a:srgbClr val="BD311B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E3461D1-C71D-8B48-9BD2-B3C4E838F1EC}"/>
              </a:ext>
            </a:extLst>
          </p:cNvPr>
          <p:cNvSpPr/>
          <p:nvPr/>
        </p:nvSpPr>
        <p:spPr>
          <a:xfrm>
            <a:off x="6259286" y="3651604"/>
            <a:ext cx="3886200" cy="203132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TW" dirty="0" err="1">
                <a:solidFill>
                  <a:srgbClr val="25B2BF"/>
                </a:solidFill>
                <a:latin typeface="Menlo" panose="020B0609030804020204" pitchFamily="49" charset="0"/>
              </a:rPr>
              <a:t>str</a:t>
            </a:r>
            <a:r>
              <a:rPr lang="en-US" altLang="zh-TW" dirty="0">
                <a:solidFill>
                  <a:srgbClr val="25B2BF"/>
                </a:solidFill>
                <a:latin typeface="Menlo" panose="020B0609030804020204" pitchFamily="49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= </a:t>
            </a:r>
            <a:r>
              <a:rPr lang="en-US" altLang="zh-TW" dirty="0">
                <a:solidFill>
                  <a:srgbClr val="BD311B"/>
                </a:solidFill>
                <a:latin typeface="Menlo" panose="020B0609030804020204" pitchFamily="49" charset="0"/>
              </a:rPr>
              <a:t>"</a:t>
            </a:r>
            <a:r>
              <a:rPr lang="en-US" altLang="zh-TW" dirty="0" err="1">
                <a:solidFill>
                  <a:srgbClr val="BD311B"/>
                </a:solidFill>
                <a:latin typeface="Menlo" panose="020B0609030804020204" pitchFamily="49" charset="0"/>
              </a:rPr>
              <a:t>abcdefg</a:t>
            </a:r>
            <a:r>
              <a:rPr lang="en-US" altLang="zh-TW" dirty="0">
                <a:solidFill>
                  <a:srgbClr val="BD311B"/>
                </a:solidFill>
                <a:latin typeface="Menlo" panose="020B0609030804020204" pitchFamily="49" charset="0"/>
              </a:rPr>
              <a:t>"</a:t>
            </a:r>
          </a:p>
          <a:p>
            <a:endParaRPr lang="en-US" altLang="zh-TW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TW" dirty="0">
                <a:solidFill>
                  <a:srgbClr val="C5721C"/>
                </a:solidFill>
                <a:latin typeface="Menlo" panose="020B0609030804020204" pitchFamily="49" charset="0"/>
              </a:rPr>
              <a:t>try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:</a:t>
            </a:r>
            <a:endParaRPr lang="en-US" altLang="zh-TW" dirty="0">
              <a:solidFill>
                <a:srgbClr val="C5721C"/>
              </a:solidFill>
              <a:latin typeface="Menlo" panose="020B0609030804020204" pitchFamily="49" charset="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idx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TW" dirty="0" err="1">
                <a:solidFill>
                  <a:srgbClr val="25B2BF"/>
                </a:solidFill>
                <a:latin typeface="Menlo" panose="020B0609030804020204" pitchFamily="49" charset="0"/>
              </a:rPr>
              <a:t>str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.index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TW" dirty="0">
                <a:solidFill>
                  <a:srgbClr val="BD311B"/>
                </a:solidFill>
                <a:latin typeface="Menlo" panose="020B0609030804020204" pitchFamily="49" charset="0"/>
              </a:rPr>
              <a:t>"de"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</a:t>
            </a:r>
            <a:r>
              <a:rPr lang="en-US" altLang="zh-TW" dirty="0">
                <a:solidFill>
                  <a:srgbClr val="25B2BF"/>
                </a:solidFill>
                <a:latin typeface="Menlo" panose="020B0609030804020204" pitchFamily="49" charset="0"/>
              </a:rPr>
              <a:t>print</a:t>
            </a:r>
            <a:r>
              <a:rPr lang="en-US" altLang="zh-TW" dirty="0">
                <a:latin typeface="Menlo" panose="020B0609030804020204" pitchFamily="49" charset="0"/>
              </a:rPr>
              <a:t>(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idx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 </a:t>
            </a:r>
            <a:r>
              <a:rPr lang="en-US" altLang="zh-TW" dirty="0">
                <a:solidFill>
                  <a:srgbClr val="4D2CDC"/>
                </a:solidFill>
                <a:latin typeface="Menlo" panose="020B0609030804020204" pitchFamily="49" charset="0"/>
              </a:rPr>
              <a:t># 3</a:t>
            </a:r>
            <a:endParaRPr lang="en-US" altLang="zh-TW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TW" dirty="0">
                <a:solidFill>
                  <a:srgbClr val="C5721C"/>
                </a:solidFill>
                <a:latin typeface="Menlo" panose="020B0609030804020204" pitchFamily="49" charset="0"/>
              </a:rPr>
              <a:t>except </a:t>
            </a:r>
            <a:r>
              <a:rPr lang="en-US" altLang="zh-TW" dirty="0" err="1">
                <a:solidFill>
                  <a:srgbClr val="26B41B"/>
                </a:solidFill>
                <a:latin typeface="Menlo" panose="020B0609030804020204" pitchFamily="49" charset="0"/>
              </a:rPr>
              <a:t>ValueError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:</a:t>
            </a:r>
            <a:endParaRPr lang="en-US" altLang="zh-TW" dirty="0">
              <a:solidFill>
                <a:srgbClr val="26B41B"/>
              </a:solidFill>
              <a:latin typeface="Menlo" panose="020B0609030804020204" pitchFamily="49" charset="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   </a:t>
            </a:r>
            <a:r>
              <a:rPr lang="en-US" altLang="zh-TW" dirty="0">
                <a:solidFill>
                  <a:srgbClr val="25B2BF"/>
                </a:solidFill>
                <a:latin typeface="Menlo" panose="020B0609030804020204" pitchFamily="49" charset="0"/>
              </a:rPr>
              <a:t>print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TW" dirty="0">
                <a:solidFill>
                  <a:srgbClr val="BD311B"/>
                </a:solidFill>
                <a:latin typeface="Menlo" panose="020B0609030804020204" pitchFamily="49" charset="0"/>
              </a:rPr>
              <a:t>"Not found"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  <a:endParaRPr lang="en-US" altLang="zh-TW" dirty="0">
              <a:solidFill>
                <a:srgbClr val="BD311B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6" name="日期版面配置區 5">
            <a:extLst>
              <a:ext uri="{FF2B5EF4-FFF2-40B4-BE49-F238E27FC236}">
                <a16:creationId xmlns:a16="http://schemas.microsoft.com/office/drawing/2014/main" id="{9C1E8583-BB5B-4B4D-B8A1-EE85BCE00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7" name="頁尾版面配置區 6">
            <a:extLst>
              <a:ext uri="{FF2B5EF4-FFF2-40B4-BE49-F238E27FC236}">
                <a16:creationId xmlns:a16="http://schemas.microsoft.com/office/drawing/2014/main" id="{BBCF8B8B-C453-2544-BDEF-B77BB9C83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</a:t>
            </a:r>
            <a:endParaRPr lang="en-US" dirty="0"/>
          </a:p>
        </p:txBody>
      </p:sp>
      <p:sp>
        <p:nvSpPr>
          <p:cNvPr id="8" name="投影片編號版面配置區 7">
            <a:extLst>
              <a:ext uri="{FF2B5EF4-FFF2-40B4-BE49-F238E27FC236}">
                <a16:creationId xmlns:a16="http://schemas.microsoft.com/office/drawing/2014/main" id="{D57B0CF8-0981-8641-941A-31321309E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675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9277FF-E2AC-8B41-8929-5924151CC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t" altLang="en-US" dirty="0"/>
              <a:t>字串搜尋 </a:t>
            </a:r>
            <a:r>
              <a:rPr kumimoji="1" lang="en-US" altLang="zh-Hant" dirty="0"/>
              <a:t>– find()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D18CEA1-6990-7D43-B364-C49CBCDA35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Hant" altLang="en-US" dirty="0"/>
              <a:t>語法</a:t>
            </a:r>
            <a:endParaRPr kumimoji="1" lang="en-US" altLang="zh-Hant" dirty="0"/>
          </a:p>
          <a:p>
            <a:pPr lvl="1"/>
            <a:r>
              <a:rPr lang="en-US" altLang="zh-TW" dirty="0" err="1"/>
              <a:t>idx</a:t>
            </a:r>
            <a:r>
              <a:rPr lang="en-US" altLang="zh-TW" dirty="0"/>
              <a:t> = </a:t>
            </a:r>
            <a:r>
              <a:rPr lang="en-US" altLang="zh-TW" dirty="0" err="1"/>
              <a:t>str.find</a:t>
            </a:r>
            <a:r>
              <a:rPr lang="en-US" altLang="zh-TW" dirty="0"/>
              <a:t>(</a:t>
            </a:r>
            <a:r>
              <a:rPr lang="en-US" altLang="zh-TW" dirty="0" err="1"/>
              <a:t>str</a:t>
            </a:r>
            <a:r>
              <a:rPr lang="en-US" altLang="zh-TW" dirty="0"/>
              <a:t>, beg = 0, end = </a:t>
            </a:r>
            <a:r>
              <a:rPr lang="en-US" altLang="zh-TW" dirty="0" err="1"/>
              <a:t>len</a:t>
            </a:r>
            <a:r>
              <a:rPr lang="en-US" altLang="zh-TW" dirty="0"/>
              <a:t>(string))</a:t>
            </a:r>
          </a:p>
          <a:p>
            <a:pPr lvl="1"/>
            <a:r>
              <a:rPr kumimoji="1" lang="zh-Hant" altLang="en-US" dirty="0"/>
              <a:t>找不到時傳回 </a:t>
            </a:r>
            <a:r>
              <a:rPr kumimoji="1" lang="en-US" altLang="zh-Hant" dirty="0"/>
              <a:t>-1</a:t>
            </a:r>
            <a:endParaRPr kumimoji="1"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643B594-12CA-9F42-81D7-769F6587F75D}"/>
              </a:ext>
            </a:extLst>
          </p:cNvPr>
          <p:cNvSpPr/>
          <p:nvPr/>
        </p:nvSpPr>
        <p:spPr>
          <a:xfrm>
            <a:off x="2884715" y="3747425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 err="1">
                <a:solidFill>
                  <a:srgbClr val="25B2BF"/>
                </a:solidFill>
                <a:latin typeface="Menlo" panose="020B0609030804020204" pitchFamily="49" charset="0"/>
              </a:rPr>
              <a:t>str 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= </a:t>
            </a:r>
            <a:r>
              <a:rPr lang="en-US" altLang="zh-TW" dirty="0">
                <a:solidFill>
                  <a:srgbClr val="BD311B"/>
                </a:solidFill>
                <a:latin typeface="Menlo" panose="020B0609030804020204" pitchFamily="49" charset="0"/>
              </a:rPr>
              <a:t>"</a:t>
            </a:r>
            <a:r>
              <a:rPr lang="en-US" altLang="zh-TW" dirty="0" err="1">
                <a:solidFill>
                  <a:srgbClr val="BD311B"/>
                </a:solidFill>
                <a:latin typeface="Menlo" panose="020B0609030804020204" pitchFamily="49" charset="0"/>
              </a:rPr>
              <a:t>abcdefg</a:t>
            </a:r>
            <a:r>
              <a:rPr lang="en-US" altLang="zh-TW" dirty="0">
                <a:solidFill>
                  <a:srgbClr val="BD311B"/>
                </a:solidFill>
                <a:latin typeface="Menlo" panose="020B0609030804020204" pitchFamily="49" charset="0"/>
              </a:rPr>
              <a:t>"</a:t>
            </a:r>
          </a:p>
          <a:p>
            <a:endParaRPr lang="en-US" altLang="zh-TW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idx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TW" dirty="0" err="1">
                <a:solidFill>
                  <a:srgbClr val="25B2BF"/>
                </a:solidFill>
                <a:latin typeface="Menlo" panose="020B0609030804020204" pitchFamily="49" charset="0"/>
              </a:rPr>
              <a:t>str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.find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TW" dirty="0">
                <a:solidFill>
                  <a:srgbClr val="BD311B"/>
                </a:solidFill>
                <a:latin typeface="Menlo" panose="020B0609030804020204" pitchFamily="49" charset="0"/>
              </a:rPr>
              <a:t>"hi"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US" altLang="zh-TW" dirty="0">
                <a:solidFill>
                  <a:srgbClr val="25B2BF"/>
                </a:solidFill>
                <a:latin typeface="Menlo" panose="020B0609030804020204" pitchFamily="49" charset="0"/>
              </a:rPr>
              <a:t>print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idx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 </a:t>
            </a:r>
            <a:r>
              <a:rPr lang="en-US" altLang="zh-TW" dirty="0">
                <a:solidFill>
                  <a:srgbClr val="4D2CDC"/>
                </a:solidFill>
                <a:latin typeface="Menlo" panose="020B0609030804020204" pitchFamily="49" charset="0"/>
              </a:rPr>
              <a:t># -1</a:t>
            </a:r>
            <a:endParaRPr lang="en-US" altLang="zh-TW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lang="en-US" altLang="zh-TW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idx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TW" dirty="0" err="1">
                <a:solidFill>
                  <a:srgbClr val="25B2BF"/>
                </a:solidFill>
                <a:latin typeface="Menlo" panose="020B0609030804020204" pitchFamily="49" charset="0"/>
              </a:rPr>
              <a:t>str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.find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TW" dirty="0">
                <a:solidFill>
                  <a:srgbClr val="BD311B"/>
                </a:solidFill>
                <a:latin typeface="Menlo" panose="020B0609030804020204" pitchFamily="49" charset="0"/>
              </a:rPr>
              <a:t>"de"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US" altLang="zh-TW" dirty="0">
                <a:solidFill>
                  <a:srgbClr val="25B2BF"/>
                </a:solidFill>
                <a:latin typeface="Menlo" panose="020B0609030804020204" pitchFamily="49" charset="0"/>
              </a:rPr>
              <a:t>print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idx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  </a:t>
            </a:r>
            <a:r>
              <a:rPr lang="en-US" altLang="zh-TW" dirty="0">
                <a:solidFill>
                  <a:srgbClr val="4D2CDC"/>
                </a:solidFill>
                <a:latin typeface="Menlo" panose="020B0609030804020204" pitchFamily="49" charset="0"/>
              </a:rPr>
              <a:t># 3</a:t>
            </a:r>
            <a:endParaRPr lang="en-US" altLang="zh-TW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3F68FB2-7C1C-B44F-B501-5BFE5BE78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3904D15-639F-C344-9307-0E74E71E0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</a:t>
            </a:r>
            <a:endParaRPr lang="en-US" dirty="0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34DBADD-1CE9-DB49-9556-57414445F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008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B27FDB-8EDD-644E-80E1-A264DDC0C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t" altLang="en-US" dirty="0"/>
              <a:t>頭尾去空白 </a:t>
            </a:r>
            <a:r>
              <a:rPr kumimoji="1" lang="en-US" altLang="zh-Hant" dirty="0"/>
              <a:t>– trim </a:t>
            </a:r>
            <a:endParaRPr kumimoji="1"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2F92051-584F-C74B-ABE9-9635DE8FC299}"/>
              </a:ext>
            </a:extLst>
          </p:cNvPr>
          <p:cNvSpPr/>
          <p:nvPr/>
        </p:nvSpPr>
        <p:spPr>
          <a:xfrm>
            <a:off x="2797629" y="2508294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 err="1">
                <a:solidFill>
                  <a:srgbClr val="25B2BF"/>
                </a:solidFill>
                <a:latin typeface="Menlo" panose="020B0609030804020204" pitchFamily="49" charset="0"/>
              </a:rPr>
              <a:t>str</a:t>
            </a:r>
            <a:r>
              <a:rPr lang="en-US" altLang="zh-TW" dirty="0">
                <a:solidFill>
                  <a:srgbClr val="25B2BF"/>
                </a:solidFill>
                <a:latin typeface="Menlo" panose="020B0609030804020204" pitchFamily="49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= </a:t>
            </a:r>
            <a:r>
              <a:rPr lang="en-US" altLang="zh-TW" dirty="0">
                <a:solidFill>
                  <a:srgbClr val="BD311B"/>
                </a:solidFill>
                <a:latin typeface="Menlo" panose="020B0609030804020204" pitchFamily="49" charset="0"/>
              </a:rPr>
              <a:t>"   </a:t>
            </a:r>
            <a:r>
              <a:rPr lang="en-US" altLang="zh-TW" dirty="0" err="1">
                <a:solidFill>
                  <a:srgbClr val="BD311B"/>
                </a:solidFill>
                <a:latin typeface="Menlo" panose="020B0609030804020204" pitchFamily="49" charset="0"/>
              </a:rPr>
              <a:t>abc</a:t>
            </a:r>
            <a:r>
              <a:rPr lang="en-US" altLang="zh-TW" dirty="0">
                <a:solidFill>
                  <a:srgbClr val="BD311B"/>
                </a:solidFill>
                <a:latin typeface="Menlo" panose="020B0609030804020204" pitchFamily="49" charset="0"/>
              </a:rPr>
              <a:t> </a:t>
            </a:r>
            <a:r>
              <a:rPr lang="en-US" altLang="zh-TW" dirty="0">
                <a:solidFill>
                  <a:srgbClr val="CE32CC"/>
                </a:solidFill>
                <a:latin typeface="Menlo" panose="020B0609030804020204" pitchFamily="49" charset="0"/>
              </a:rPr>
              <a:t>\r\n</a:t>
            </a:r>
            <a:r>
              <a:rPr lang="en-US" altLang="zh-TW" dirty="0">
                <a:solidFill>
                  <a:srgbClr val="BD311B"/>
                </a:solidFill>
                <a:latin typeface="Menlo" panose="020B0609030804020204" pitchFamily="49" charset="0"/>
              </a:rPr>
              <a:t>"</a:t>
            </a:r>
          </a:p>
          <a:p>
            <a:endParaRPr lang="en-US" altLang="zh-TW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TW" dirty="0">
                <a:solidFill>
                  <a:srgbClr val="25B2BF"/>
                </a:solidFill>
                <a:latin typeface="Menlo" panose="020B0609030804020204" pitchFamily="49" charset="0"/>
              </a:rPr>
              <a:t>print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TW" dirty="0" err="1">
                <a:solidFill>
                  <a:srgbClr val="25B2BF"/>
                </a:solidFill>
                <a:latin typeface="Menlo" panose="020B0609030804020204" pitchFamily="49" charset="0"/>
              </a:rPr>
              <a:t>str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.strip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())	</a:t>
            </a:r>
            <a:r>
              <a:rPr lang="en-US" altLang="zh-TW" dirty="0">
                <a:solidFill>
                  <a:srgbClr val="4D2CDC"/>
                </a:solidFill>
                <a:latin typeface="Menlo" panose="020B0609030804020204" pitchFamily="49" charset="0"/>
              </a:rPr>
              <a:t># "</a:t>
            </a:r>
            <a:r>
              <a:rPr lang="en-US" altLang="zh-TW" dirty="0" err="1">
                <a:solidFill>
                  <a:srgbClr val="4D2CDC"/>
                </a:solidFill>
                <a:latin typeface="Menlo" panose="020B0609030804020204" pitchFamily="49" charset="0"/>
              </a:rPr>
              <a:t>abc</a:t>
            </a:r>
            <a:r>
              <a:rPr lang="en-US" altLang="zh-TW" dirty="0">
                <a:solidFill>
                  <a:srgbClr val="4D2CDC"/>
                </a:solidFill>
                <a:latin typeface="Menlo" panose="020B0609030804020204" pitchFamily="49" charset="0"/>
              </a:rPr>
              <a:t>"</a:t>
            </a:r>
            <a:endParaRPr lang="en-US" altLang="zh-TW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TW" dirty="0">
                <a:solidFill>
                  <a:srgbClr val="25B2BF"/>
                </a:solidFill>
                <a:latin typeface="Menlo" panose="020B0609030804020204" pitchFamily="49" charset="0"/>
              </a:rPr>
              <a:t>print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TW" dirty="0" err="1">
                <a:solidFill>
                  <a:srgbClr val="25B2BF"/>
                </a:solidFill>
                <a:latin typeface="Menlo" panose="020B0609030804020204" pitchFamily="49" charset="0"/>
              </a:rPr>
              <a:t>str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.lstrip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())	</a:t>
            </a:r>
            <a:r>
              <a:rPr lang="en-US" altLang="zh-TW" dirty="0">
                <a:solidFill>
                  <a:srgbClr val="4D2CDC"/>
                </a:solidFill>
                <a:latin typeface="Menlo" panose="020B0609030804020204" pitchFamily="49" charset="0"/>
              </a:rPr>
              <a:t># "</a:t>
            </a:r>
            <a:r>
              <a:rPr lang="en-US" altLang="zh-TW" dirty="0" err="1">
                <a:solidFill>
                  <a:srgbClr val="4D2CDC"/>
                </a:solidFill>
                <a:latin typeface="Menlo" panose="020B0609030804020204" pitchFamily="49" charset="0"/>
              </a:rPr>
              <a:t>abc</a:t>
            </a:r>
            <a:r>
              <a:rPr lang="en-US" altLang="zh-TW" dirty="0">
                <a:solidFill>
                  <a:srgbClr val="4D2CDC"/>
                </a:solidFill>
                <a:latin typeface="Menlo" panose="020B0609030804020204" pitchFamily="49" charset="0"/>
              </a:rPr>
              <a:t> \r\n"</a:t>
            </a:r>
          </a:p>
          <a:p>
            <a:r>
              <a:rPr lang="en-US" altLang="zh-TW" dirty="0">
                <a:solidFill>
                  <a:srgbClr val="25B2BF"/>
                </a:solidFill>
                <a:latin typeface="Menlo" panose="020B0609030804020204" pitchFamily="49" charset="0"/>
              </a:rPr>
              <a:t>print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TW" dirty="0" err="1">
                <a:solidFill>
                  <a:srgbClr val="25B2BF"/>
                </a:solidFill>
                <a:latin typeface="Menlo" panose="020B0609030804020204" pitchFamily="49" charset="0"/>
              </a:rPr>
              <a:t>str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.rstrip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())	</a:t>
            </a:r>
            <a:r>
              <a:rPr lang="en-US" altLang="zh-TW" dirty="0">
                <a:solidFill>
                  <a:srgbClr val="4D2CDC"/>
                </a:solidFill>
                <a:latin typeface="Menlo" panose="020B0609030804020204" pitchFamily="49" charset="0"/>
              </a:rPr>
              <a:t># "   </a:t>
            </a:r>
            <a:r>
              <a:rPr lang="en-US" altLang="zh-TW" dirty="0" err="1">
                <a:solidFill>
                  <a:srgbClr val="4D2CDC"/>
                </a:solidFill>
                <a:latin typeface="Menlo" panose="020B0609030804020204" pitchFamily="49" charset="0"/>
              </a:rPr>
              <a:t>abc</a:t>
            </a:r>
            <a:r>
              <a:rPr lang="en-US" altLang="zh-TW" dirty="0">
                <a:solidFill>
                  <a:srgbClr val="4D2CDC"/>
                </a:solidFill>
                <a:latin typeface="Menlo" panose="020B0609030804020204" pitchFamily="49" charset="0"/>
              </a:rPr>
              <a:t>" </a:t>
            </a:r>
            <a:endParaRPr lang="en-US" altLang="zh-TW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DDF413F-FBF4-4940-8CDA-FB2A81E17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ED02F49-CEE4-8149-82B4-4CD03233C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</a:t>
            </a:r>
            <a:endParaRPr 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C33CF62-90F6-8E48-9DB5-F91E1F271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534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EFB4C4-6196-6C41-ABD0-3D80E7EEF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t" altLang="en-US" dirty="0"/>
              <a:t>字串取代 </a:t>
            </a:r>
            <a:r>
              <a:rPr kumimoji="1" lang="en-US" altLang="zh-Hant" dirty="0"/>
              <a:t>– replace()</a:t>
            </a:r>
            <a:endParaRPr kumimoji="1"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1596551-BFC9-2741-9FAD-CE34196E8517}"/>
              </a:ext>
            </a:extLst>
          </p:cNvPr>
          <p:cNvSpPr/>
          <p:nvPr/>
        </p:nvSpPr>
        <p:spPr>
          <a:xfrm>
            <a:off x="3048000" y="2690336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 err="1">
                <a:solidFill>
                  <a:srgbClr val="25B2BF"/>
                </a:solidFill>
                <a:latin typeface="Menlo" panose="020B0609030804020204" pitchFamily="49" charset="0"/>
              </a:rPr>
              <a:t>str</a:t>
            </a:r>
            <a:r>
              <a:rPr lang="en-US" altLang="zh-TW" dirty="0">
                <a:solidFill>
                  <a:srgbClr val="25B2BF"/>
                </a:solidFill>
                <a:latin typeface="Menlo" panose="020B0609030804020204" pitchFamily="49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= </a:t>
            </a:r>
            <a:r>
              <a:rPr lang="en-US" altLang="zh-TW" dirty="0">
                <a:solidFill>
                  <a:srgbClr val="BD311B"/>
                </a:solidFill>
                <a:latin typeface="Menlo" panose="020B0609030804020204" pitchFamily="49" charset="0"/>
              </a:rPr>
              <a:t>"</a:t>
            </a:r>
            <a:r>
              <a:rPr lang="en-US" altLang="zh-TW" dirty="0" err="1">
                <a:solidFill>
                  <a:srgbClr val="BD311B"/>
                </a:solidFill>
                <a:latin typeface="Menlo" panose="020B0609030804020204" pitchFamily="49" charset="0"/>
              </a:rPr>
              <a:t>abcdefg</a:t>
            </a:r>
            <a:r>
              <a:rPr lang="en-US" altLang="zh-TW" dirty="0">
                <a:solidFill>
                  <a:srgbClr val="BD311B"/>
                </a:solidFill>
                <a:latin typeface="Menlo" panose="020B0609030804020204" pitchFamily="49" charset="0"/>
              </a:rPr>
              <a:t>"</a:t>
            </a:r>
          </a:p>
          <a:p>
            <a:b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</a:br>
            <a:endParaRPr lang="en-US" altLang="zh-TW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substr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TW" dirty="0" err="1">
                <a:solidFill>
                  <a:srgbClr val="25B2BF"/>
                </a:solidFill>
                <a:latin typeface="Menlo" panose="020B0609030804020204" pitchFamily="49" charset="0"/>
              </a:rPr>
              <a:t>str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.replace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TW" dirty="0">
                <a:solidFill>
                  <a:srgbClr val="BD311B"/>
                </a:solidFill>
                <a:latin typeface="Menlo" panose="020B0609030804020204" pitchFamily="49" charset="0"/>
              </a:rPr>
              <a:t>"</a:t>
            </a:r>
            <a:r>
              <a:rPr lang="en-US" altLang="zh-TW" dirty="0" err="1">
                <a:solidFill>
                  <a:srgbClr val="BD311B"/>
                </a:solidFill>
                <a:latin typeface="Menlo" panose="020B0609030804020204" pitchFamily="49" charset="0"/>
              </a:rPr>
              <a:t>fg</a:t>
            </a:r>
            <a:r>
              <a:rPr lang="en-US" altLang="zh-TW" dirty="0">
                <a:solidFill>
                  <a:srgbClr val="BD311B"/>
                </a:solidFill>
                <a:latin typeface="Menlo" panose="020B0609030804020204" pitchFamily="49" charset="0"/>
              </a:rPr>
              <a:t>"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-US" altLang="zh-TW" dirty="0">
                <a:solidFill>
                  <a:srgbClr val="BD311B"/>
                </a:solidFill>
                <a:latin typeface="Menlo" panose="020B0609030804020204" pitchFamily="49" charset="0"/>
              </a:rPr>
              <a:t>"</a:t>
            </a:r>
            <a:r>
              <a:rPr lang="en-US" altLang="zh-TW" dirty="0" err="1">
                <a:solidFill>
                  <a:srgbClr val="BD311B"/>
                </a:solidFill>
                <a:latin typeface="Menlo" panose="020B0609030804020204" pitchFamily="49" charset="0"/>
              </a:rPr>
              <a:t>hhh</a:t>
            </a:r>
            <a:r>
              <a:rPr lang="en-US" altLang="zh-TW" dirty="0">
                <a:solidFill>
                  <a:srgbClr val="BD311B"/>
                </a:solidFill>
                <a:latin typeface="Menlo" panose="020B0609030804020204" pitchFamily="49" charset="0"/>
              </a:rPr>
              <a:t>"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US" altLang="zh-TW" dirty="0">
                <a:solidFill>
                  <a:srgbClr val="25B2BF"/>
                </a:solidFill>
                <a:latin typeface="Menlo" panose="020B0609030804020204" pitchFamily="49" charset="0"/>
              </a:rPr>
              <a:t>print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substr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   </a:t>
            </a:r>
            <a:r>
              <a:rPr lang="en-US" altLang="zh-TW" dirty="0">
                <a:solidFill>
                  <a:srgbClr val="4D2CDC"/>
                </a:solidFill>
                <a:latin typeface="Menlo" panose="020B0609030804020204" pitchFamily="49" charset="0"/>
              </a:rPr>
              <a:t># </a:t>
            </a:r>
            <a:r>
              <a:rPr lang="en-US" altLang="zh-TW" dirty="0" err="1">
                <a:solidFill>
                  <a:srgbClr val="4D2CDC"/>
                </a:solidFill>
                <a:latin typeface="Menlo" panose="020B0609030804020204" pitchFamily="49" charset="0"/>
              </a:rPr>
              <a:t>abcdehhh</a:t>
            </a:r>
            <a:endParaRPr lang="en-US" altLang="zh-TW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5F4EE2A3-09AF-DE48-8622-04A17DF3C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B38A80D-6929-4649-B72A-53AD8FC2E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</a:t>
            </a:r>
            <a:endParaRPr 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1C78E33-404A-354F-81EB-2B010D93A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1643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F44FCB7-5B66-294B-A5CF-9F610F871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Hant" altLang="en-US" dirty="0"/>
              <a:t>分割字串 </a:t>
            </a:r>
            <a:r>
              <a:rPr kumimoji="1" lang="en-US" altLang="zh-Hant" dirty="0"/>
              <a:t>– split()</a:t>
            </a:r>
            <a:endParaRPr kumimoji="1"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D2F5B9C-F363-E84B-A8FC-D35FD1D8C7A8}"/>
              </a:ext>
            </a:extLst>
          </p:cNvPr>
          <p:cNvSpPr/>
          <p:nvPr/>
        </p:nvSpPr>
        <p:spPr>
          <a:xfrm>
            <a:off x="3047999" y="2551837"/>
            <a:ext cx="767442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>
                <a:solidFill>
                  <a:srgbClr val="25B2BF"/>
                </a:solidFill>
                <a:latin typeface="Menlo" panose="020B0609030804020204" pitchFamily="49" charset="0"/>
              </a:rPr>
              <a:t>str</a:t>
            </a:r>
            <a:r>
              <a:rPr lang="en-US" altLang="zh-TW" dirty="0">
                <a:solidFill>
                  <a:srgbClr val="25B2BF"/>
                </a:solidFill>
                <a:latin typeface="Menlo" panose="020B0609030804020204" pitchFamily="49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= </a:t>
            </a:r>
            <a:r>
              <a:rPr lang="en-US" altLang="zh-TW" dirty="0">
                <a:solidFill>
                  <a:srgbClr val="BD311B"/>
                </a:solidFill>
                <a:latin typeface="Menlo" panose="020B0609030804020204" pitchFamily="49" charset="0"/>
              </a:rPr>
              <a:t>"</a:t>
            </a:r>
            <a:r>
              <a:rPr lang="en-US" altLang="zh-TW" dirty="0" err="1">
                <a:solidFill>
                  <a:srgbClr val="BD311B"/>
                </a:solidFill>
                <a:latin typeface="Menlo" panose="020B0609030804020204" pitchFamily="49" charset="0"/>
              </a:rPr>
              <a:t>ab,cd,ef</a:t>
            </a:r>
            <a:r>
              <a:rPr lang="en-US" altLang="zh-TW" dirty="0">
                <a:solidFill>
                  <a:srgbClr val="BD311B"/>
                </a:solidFill>
                <a:latin typeface="Menlo" panose="020B0609030804020204" pitchFamily="49" charset="0"/>
              </a:rPr>
              <a:t>"</a:t>
            </a:r>
          </a:p>
          <a:p>
            <a:b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</a:br>
            <a:endParaRPr lang="en-US" altLang="zh-TW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TW" dirty="0">
                <a:solidFill>
                  <a:srgbClr val="25B2BF"/>
                </a:solidFill>
                <a:latin typeface="Menlo" panose="020B0609030804020204" pitchFamily="49" charset="0"/>
              </a:rPr>
              <a:t>print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TW" dirty="0" err="1">
                <a:solidFill>
                  <a:srgbClr val="25B2BF"/>
                </a:solidFill>
                <a:latin typeface="Menlo" panose="020B0609030804020204" pitchFamily="49" charset="0"/>
              </a:rPr>
              <a:t>str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.split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TW" dirty="0">
                <a:solidFill>
                  <a:srgbClr val="BD311B"/>
                </a:solidFill>
                <a:latin typeface="Menlo" panose="020B0609030804020204" pitchFamily="49" charset="0"/>
              </a:rPr>
              <a:t>","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))		</a:t>
            </a:r>
            <a:r>
              <a:rPr lang="en-US" altLang="zh-TW" dirty="0">
                <a:solidFill>
                  <a:srgbClr val="4D2CDC"/>
                </a:solidFill>
                <a:latin typeface="Menlo" panose="020B0609030804020204" pitchFamily="49" charset="0"/>
              </a:rPr>
              <a:t># ['ab', 'cd', '</a:t>
            </a:r>
            <a:r>
              <a:rPr lang="en-US" altLang="zh-TW" dirty="0" err="1">
                <a:solidFill>
                  <a:srgbClr val="4D2CDC"/>
                </a:solidFill>
                <a:latin typeface="Menlo" panose="020B0609030804020204" pitchFamily="49" charset="0"/>
              </a:rPr>
              <a:t>ef</a:t>
            </a:r>
            <a:r>
              <a:rPr lang="en-US" altLang="zh-TW" dirty="0">
                <a:solidFill>
                  <a:srgbClr val="4D2CDC"/>
                </a:solidFill>
                <a:latin typeface="Menlo" panose="020B0609030804020204" pitchFamily="49" charset="0"/>
              </a:rPr>
              <a:t>']</a:t>
            </a:r>
          </a:p>
          <a:p>
            <a:r>
              <a:rPr lang="en-US" altLang="zh-TW" dirty="0">
                <a:solidFill>
                  <a:srgbClr val="25B2BF"/>
                </a:solidFill>
                <a:latin typeface="Menlo" panose="020B0609030804020204" pitchFamily="49" charset="0"/>
              </a:rPr>
              <a:t>print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TW" dirty="0" err="1">
                <a:solidFill>
                  <a:srgbClr val="25B2BF"/>
                </a:solidFill>
                <a:latin typeface="Menlo" panose="020B0609030804020204" pitchFamily="49" charset="0"/>
              </a:rPr>
              <a:t>str</a:t>
            </a:r>
            <a:r>
              <a:rPr lang="en-US" altLang="zh-TW" dirty="0" err="1">
                <a:solidFill>
                  <a:srgbClr val="000000"/>
                </a:solidFill>
                <a:latin typeface="Menlo" panose="020B0609030804020204" pitchFamily="49" charset="0"/>
              </a:rPr>
              <a:t>.split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TW" dirty="0">
                <a:solidFill>
                  <a:srgbClr val="BD311B"/>
                </a:solidFill>
                <a:latin typeface="Menlo" panose="020B0609030804020204" pitchFamily="49" charset="0"/>
              </a:rPr>
              <a:t>","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TW" dirty="0">
                <a:solidFill>
                  <a:srgbClr val="BD311B"/>
                </a:solidFill>
                <a:latin typeface="Menlo" panose="020B0609030804020204" pitchFamily="49" charset="0"/>
              </a:rPr>
              <a:t>1</a:t>
            </a:r>
            <a:r>
              <a:rPr lang="en-US" altLang="zh-TW" dirty="0">
                <a:solidFill>
                  <a:srgbClr val="000000"/>
                </a:solidFill>
                <a:latin typeface="Menlo" panose="020B0609030804020204" pitchFamily="49" charset="0"/>
              </a:rPr>
              <a:t>))	</a:t>
            </a:r>
            <a:r>
              <a:rPr lang="en-US" altLang="zh-TW" dirty="0">
                <a:solidFill>
                  <a:srgbClr val="4D2CDC"/>
                </a:solidFill>
                <a:latin typeface="Menlo" panose="020B0609030804020204" pitchFamily="49" charset="0"/>
              </a:rPr>
              <a:t># </a:t>
            </a:r>
            <a:r>
              <a:rPr lang="en-US" altLang="zh-TW" dirty="0">
                <a:solidFill>
                  <a:srgbClr val="0000B3"/>
                </a:solidFill>
                <a:latin typeface="Menlo" panose="020B0609030804020204" pitchFamily="49" charset="0"/>
              </a:rPr>
              <a:t>[</a:t>
            </a:r>
            <a:r>
              <a:rPr lang="en-US" altLang="zh-TW" dirty="0">
                <a:solidFill>
                  <a:srgbClr val="4D2CDC"/>
                </a:solidFill>
                <a:latin typeface="Menlo" panose="020B0609030804020204" pitchFamily="49" charset="0"/>
              </a:rPr>
              <a:t>'ab', '</a:t>
            </a:r>
            <a:r>
              <a:rPr lang="en-US" altLang="zh-TW" dirty="0" err="1">
                <a:solidFill>
                  <a:srgbClr val="4D2CDC"/>
                </a:solidFill>
                <a:latin typeface="Menlo" panose="020B0609030804020204" pitchFamily="49" charset="0"/>
              </a:rPr>
              <a:t>cd,ef</a:t>
            </a:r>
            <a:r>
              <a:rPr lang="en-US" altLang="zh-TW" dirty="0">
                <a:solidFill>
                  <a:srgbClr val="4D2CDC"/>
                </a:solidFill>
                <a:latin typeface="Menlo" panose="020B0609030804020204" pitchFamily="49" charset="0"/>
              </a:rPr>
              <a:t>'</a:t>
            </a:r>
            <a:r>
              <a:rPr lang="en-US" altLang="zh-TW" dirty="0">
                <a:solidFill>
                  <a:srgbClr val="0000B3"/>
                </a:solidFill>
                <a:latin typeface="Menlo" panose="020B0609030804020204" pitchFamily="49" charset="0"/>
              </a:rPr>
              <a:t>]</a:t>
            </a:r>
            <a:endParaRPr lang="en-US" altLang="zh-TW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668CDCB6-282C-CE40-80E6-F34DD7CEE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6B7D9F4-9908-5B4A-AD44-08FBFF333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</a:t>
            </a:r>
            <a:endParaRPr 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53CC339-9B19-E349-A595-271A8FC05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9478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E6660F-82A2-5841-998D-321502A35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大小寫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CD060EF-6024-C24E-9D3A-9497A88178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"abcd".upper()</a:t>
            </a:r>
            <a:r>
              <a:rPr kumimoji="1" lang="zh-CN" altLang="en-US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：大寫</a:t>
            </a:r>
            <a:endParaRPr kumimoji="1" lang="en-US" altLang="zh-CN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kumimoji="1" lang="en-US" altLang="zh-TW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"ABCD".lower()</a:t>
            </a:r>
            <a:r>
              <a:rPr kumimoji="1" lang="zh-CN" altLang="en-US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：小寫</a:t>
            </a:r>
            <a:endParaRPr kumimoji="1" lang="zh-TW" altLang="en-US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" name="日期預留位置 3">
            <a:extLst>
              <a:ext uri="{FF2B5EF4-FFF2-40B4-BE49-F238E27FC236}">
                <a16:creationId xmlns:a16="http://schemas.microsoft.com/office/drawing/2014/main" id="{A020F39D-67E4-8C41-A83D-D855ED484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TW" altLang="en-US"/>
              <a:t>朱克剛</a:t>
            </a:r>
            <a:endParaRPr lang="en-US" dirty="0"/>
          </a:p>
        </p:txBody>
      </p:sp>
      <p:sp>
        <p:nvSpPr>
          <p:cNvPr id="5" name="頁尾預留位置 4">
            <a:extLst>
              <a:ext uri="{FF2B5EF4-FFF2-40B4-BE49-F238E27FC236}">
                <a16:creationId xmlns:a16="http://schemas.microsoft.com/office/drawing/2014/main" id="{624AD11C-D81A-AC4D-AB98-8EDA8327B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PYTHON</a:t>
            </a:r>
            <a:endParaRPr lang="en-US" dirty="0"/>
          </a:p>
        </p:txBody>
      </p:sp>
      <p:sp>
        <p:nvSpPr>
          <p:cNvPr id="6" name="投影片編號預留位置 5">
            <a:extLst>
              <a:ext uri="{FF2B5EF4-FFF2-40B4-BE49-F238E27FC236}">
                <a16:creationId xmlns:a16="http://schemas.microsoft.com/office/drawing/2014/main" id="{578D1D8B-F0F6-F748-BBE0-6093A2E1E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623902"/>
      </p:ext>
    </p:extLst>
  </p:cSld>
  <p:clrMapOvr>
    <a:masterClrMapping/>
  </p:clrMapOvr>
</p:sld>
</file>

<file path=ppt/theme/theme1.xml><?xml version="1.0" encoding="utf-8"?>
<a:theme xmlns:a="http://schemas.openxmlformats.org/drawingml/2006/main" name="裁剪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裁剪</Template>
  <TotalTime>555</TotalTime>
  <Words>356</Words>
  <Application>Microsoft Macintosh PowerPoint</Application>
  <PresentationFormat>寬螢幕</PresentationFormat>
  <Paragraphs>179</Paragraphs>
  <Slides>15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3" baseType="lpstr">
      <vt:lpstr>微軟正黑體</vt:lpstr>
      <vt:lpstr>微軟正黑體</vt:lpstr>
      <vt:lpstr>新細明體</vt:lpstr>
      <vt:lpstr>Calibri</vt:lpstr>
      <vt:lpstr>Franklin Gothic Book</vt:lpstr>
      <vt:lpstr>Menlo</vt:lpstr>
      <vt:lpstr>Menlo-Regular</vt:lpstr>
      <vt:lpstr>裁剪</vt:lpstr>
      <vt:lpstr>字串處理</vt:lpstr>
      <vt:lpstr>字串長度 – len()</vt:lpstr>
      <vt:lpstr>子字串</vt:lpstr>
      <vt:lpstr>字串搜尋 – index()</vt:lpstr>
      <vt:lpstr>字串搜尋 – find()</vt:lpstr>
      <vt:lpstr>頭尾去空白 – trim </vt:lpstr>
      <vt:lpstr>字串取代 – replace()</vt:lpstr>
      <vt:lpstr>分割字串 – split()</vt:lpstr>
      <vt:lpstr>大小寫</vt:lpstr>
      <vt:lpstr>Regular Expression</vt:lpstr>
      <vt:lpstr>範例1 – 貪心符合</vt:lpstr>
      <vt:lpstr>範例2 – 知足符合</vt:lpstr>
      <vt:lpstr>範例3</vt:lpstr>
      <vt:lpstr>範例4</vt:lpstr>
      <vt:lpstr>範例5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字串處理</dc:title>
  <dc:creator>KoKang Chu</dc:creator>
  <cp:lastModifiedBy>KoKang Chu</cp:lastModifiedBy>
  <cp:revision>53</cp:revision>
  <dcterms:created xsi:type="dcterms:W3CDTF">2018-02-07T06:25:15Z</dcterms:created>
  <dcterms:modified xsi:type="dcterms:W3CDTF">2018-09-12T10:52:11Z</dcterms:modified>
</cp:coreProperties>
</file>