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lay"/>
      <p:regular r:id="rId17"/>
      <p:bold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Cabin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Poppins Medium"/>
      <p:regular r:id="rId28"/>
      <p:bold r:id="rId29"/>
      <p:italic r:id="rId30"/>
      <p:boldItalic r:id="rId31"/>
    </p:embeddedFont>
    <p:embeddedFont>
      <p:font typeface="Londrina Solid"/>
      <p:regular r:id="rId32"/>
    </p:embeddedFont>
    <p:embeddedFont>
      <p:font typeface="Rubik"/>
      <p:regular r:id="rId33"/>
      <p:bold r:id="rId34"/>
      <p:italic r:id="rId35"/>
      <p:boldItalic r:id="rId36"/>
    </p:embeddedFont>
    <p:embeddedFont>
      <p:font typeface="IBM Plex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boldItalic.fntdata"/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Cabin-bold.fntdata"/><Relationship Id="rId23" Type="http://schemas.openxmlformats.org/officeDocument/2006/relationships/font" Target="fonts/Cab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Italic.fntdata"/><Relationship Id="rId25" Type="http://schemas.openxmlformats.org/officeDocument/2006/relationships/font" Target="fonts/Cabin-italic.fntdata"/><Relationship Id="rId28" Type="http://schemas.openxmlformats.org/officeDocument/2006/relationships/font" Target="fonts/PoppinsMedium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Medium-boldItalic.fntdata"/><Relationship Id="rId30" Type="http://schemas.openxmlformats.org/officeDocument/2006/relationships/font" Target="fonts/PoppinsMedium-italic.fntdata"/><Relationship Id="rId11" Type="http://schemas.openxmlformats.org/officeDocument/2006/relationships/slide" Target="slides/slide7.xml"/><Relationship Id="rId33" Type="http://schemas.openxmlformats.org/officeDocument/2006/relationships/font" Target="fonts/Rubik-regular.fntdata"/><Relationship Id="rId10" Type="http://schemas.openxmlformats.org/officeDocument/2006/relationships/slide" Target="slides/slide6.xml"/><Relationship Id="rId32" Type="http://schemas.openxmlformats.org/officeDocument/2006/relationships/font" Target="fonts/LondrinaSolid-regular.fntdata"/><Relationship Id="rId13" Type="http://schemas.openxmlformats.org/officeDocument/2006/relationships/slide" Target="slides/slide9.xml"/><Relationship Id="rId35" Type="http://schemas.openxmlformats.org/officeDocument/2006/relationships/font" Target="fonts/Rubik-italic.fntdata"/><Relationship Id="rId12" Type="http://schemas.openxmlformats.org/officeDocument/2006/relationships/slide" Target="slides/slide8.xml"/><Relationship Id="rId34" Type="http://schemas.openxmlformats.org/officeDocument/2006/relationships/font" Target="fonts/Rubik-bold.fntdata"/><Relationship Id="rId15" Type="http://schemas.openxmlformats.org/officeDocument/2006/relationships/slide" Target="slides/slide11.xml"/><Relationship Id="rId37" Type="http://schemas.openxmlformats.org/officeDocument/2006/relationships/font" Target="fonts/IBMPlexMono-regular.fntdata"/><Relationship Id="rId14" Type="http://schemas.openxmlformats.org/officeDocument/2006/relationships/slide" Target="slides/slide10.xml"/><Relationship Id="rId36" Type="http://schemas.openxmlformats.org/officeDocument/2006/relationships/font" Target="fonts/Rubik-boldItalic.fntdata"/><Relationship Id="rId17" Type="http://schemas.openxmlformats.org/officeDocument/2006/relationships/font" Target="fonts/Play-regular.fntdata"/><Relationship Id="rId39" Type="http://schemas.openxmlformats.org/officeDocument/2006/relationships/font" Target="fonts/IBMPlexMono-italic.fntdata"/><Relationship Id="rId16" Type="http://schemas.openxmlformats.org/officeDocument/2006/relationships/slide" Target="slides/slide12.xml"/><Relationship Id="rId38" Type="http://schemas.openxmlformats.org/officeDocument/2006/relationships/font" Target="fonts/IBMPlexMon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766e2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766e2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19eab4ea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19eab4ea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19eab4ea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919eab4ea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49c50852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49c50852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49c5085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49c5085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Active community in IIT of 75+ members who are passionate about software development and algorithm design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81d4fae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81d4fae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8e7ef5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8e7ef5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81d4fae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81d4fae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34067f7e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34067f7e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(Solve 50 problems, read through a 1000 page textbook)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with resources and hands-on experiences.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19eab4e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19eab4e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 in detail. Sorry for not adding more content to this slide.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Talking about how much participant we had in the first few week then the energy seems to wear off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The </a:t>
            </a:r>
            <a:r>
              <a:rPr b="1" lang="en" sz="1500"/>
              <a:t>whiteboard</a:t>
            </a:r>
            <a:r>
              <a:rPr b="1" lang="en" sz="1500"/>
              <a:t> events explain a little bit</a:t>
            </a:r>
            <a:r>
              <a:rPr b="1" lang="en" sz="1500"/>
              <a:t> more about what is the whiteboard event.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 actual interview, mock interview session, that we present interview problems to the participants and have them solve out the problem explain their thought process, and solution.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f4ff3f6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f4ff3f6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19eab4ea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19eab4ea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78275" y="3539975"/>
            <a:ext cx="39936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5975" y="937075"/>
            <a:ext cx="6235800" cy="23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7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1389325" y="1210000"/>
            <a:ext cx="6365400" cy="179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130400" y="3165925"/>
            <a:ext cx="48831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1908425" y="2080624"/>
            <a:ext cx="2265000" cy="52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type="title"/>
          </p:nvPr>
        </p:nvSpPr>
        <p:spPr>
          <a:xfrm>
            <a:off x="1026406" y="1825150"/>
            <a:ext cx="7764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1026406" y="3463125"/>
            <a:ext cx="7764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3" type="title"/>
          </p:nvPr>
        </p:nvSpPr>
        <p:spPr>
          <a:xfrm>
            <a:off x="4929461" y="1824900"/>
            <a:ext cx="776400" cy="41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4" type="title"/>
          </p:nvPr>
        </p:nvSpPr>
        <p:spPr>
          <a:xfrm>
            <a:off x="4929461" y="3463525"/>
            <a:ext cx="776400" cy="41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5" type="subTitle"/>
          </p:nvPr>
        </p:nvSpPr>
        <p:spPr>
          <a:xfrm>
            <a:off x="1908425" y="3723604"/>
            <a:ext cx="2265000" cy="52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6" type="subTitle"/>
          </p:nvPr>
        </p:nvSpPr>
        <p:spPr>
          <a:xfrm>
            <a:off x="5811475" y="2080576"/>
            <a:ext cx="2265000" cy="52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7" type="subTitle"/>
          </p:nvPr>
        </p:nvSpPr>
        <p:spPr>
          <a:xfrm>
            <a:off x="5811475" y="3722788"/>
            <a:ext cx="2265000" cy="52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8" type="subTitle"/>
          </p:nvPr>
        </p:nvSpPr>
        <p:spPr>
          <a:xfrm>
            <a:off x="1908425" y="3100065"/>
            <a:ext cx="1990800" cy="5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9" type="subTitle"/>
          </p:nvPr>
        </p:nvSpPr>
        <p:spPr>
          <a:xfrm>
            <a:off x="5811475" y="3100037"/>
            <a:ext cx="1990800" cy="5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3" type="subTitle"/>
          </p:nvPr>
        </p:nvSpPr>
        <p:spPr>
          <a:xfrm>
            <a:off x="1908425" y="1463599"/>
            <a:ext cx="1990800" cy="5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4" type="subTitle"/>
          </p:nvPr>
        </p:nvSpPr>
        <p:spPr>
          <a:xfrm>
            <a:off x="5811475" y="1463625"/>
            <a:ext cx="1990800" cy="5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5"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209775" y="1604325"/>
            <a:ext cx="5023200" cy="1386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22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95784" y="2965241"/>
            <a:ext cx="3637200" cy="54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026475" y="1864225"/>
            <a:ext cx="3854100" cy="22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Medium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1026475" y="1069950"/>
            <a:ext cx="3620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subTitle"/>
          </p:nvPr>
        </p:nvSpPr>
        <p:spPr>
          <a:xfrm flipH="1">
            <a:off x="5154088" y="1873750"/>
            <a:ext cx="2677500" cy="22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ctrTitle"/>
          </p:nvPr>
        </p:nvSpPr>
        <p:spPr>
          <a:xfrm flipH="1">
            <a:off x="5154172" y="1079475"/>
            <a:ext cx="267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2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715975" y="1410975"/>
            <a:ext cx="77121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●"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○"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■"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●"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○"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■"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●"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○"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■"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5171638" y="2032200"/>
            <a:ext cx="28755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713250" y="3478225"/>
            <a:ext cx="25413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2" type="subTitle"/>
          </p:nvPr>
        </p:nvSpPr>
        <p:spPr>
          <a:xfrm>
            <a:off x="3301356" y="3478225"/>
            <a:ext cx="25413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subTitle"/>
          </p:nvPr>
        </p:nvSpPr>
        <p:spPr>
          <a:xfrm>
            <a:off x="5889450" y="3478225"/>
            <a:ext cx="25413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9"/>
          <p:cNvSpPr txBox="1"/>
          <p:nvPr>
            <p:ph idx="4" type="subTitle"/>
          </p:nvPr>
        </p:nvSpPr>
        <p:spPr>
          <a:xfrm>
            <a:off x="713213" y="3190300"/>
            <a:ext cx="2541300" cy="43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5" type="subTitle"/>
          </p:nvPr>
        </p:nvSpPr>
        <p:spPr>
          <a:xfrm>
            <a:off x="3301350" y="3190300"/>
            <a:ext cx="2541300" cy="43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6" type="subTitle"/>
          </p:nvPr>
        </p:nvSpPr>
        <p:spPr>
          <a:xfrm>
            <a:off x="5889438" y="3190300"/>
            <a:ext cx="2541300" cy="43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776550" y="3133675"/>
            <a:ext cx="24144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2" type="subTitle"/>
          </p:nvPr>
        </p:nvSpPr>
        <p:spPr>
          <a:xfrm>
            <a:off x="3364800" y="3133675"/>
            <a:ext cx="24144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3" type="subTitle"/>
          </p:nvPr>
        </p:nvSpPr>
        <p:spPr>
          <a:xfrm>
            <a:off x="5952900" y="3133675"/>
            <a:ext cx="24144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20"/>
          <p:cNvSpPr txBox="1"/>
          <p:nvPr>
            <p:ph idx="4" type="subTitle"/>
          </p:nvPr>
        </p:nvSpPr>
        <p:spPr>
          <a:xfrm>
            <a:off x="776663" y="2504500"/>
            <a:ext cx="2414400" cy="43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5" type="subTitle"/>
          </p:nvPr>
        </p:nvSpPr>
        <p:spPr>
          <a:xfrm>
            <a:off x="3364800" y="2504500"/>
            <a:ext cx="2414400" cy="43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6" type="subTitle"/>
          </p:nvPr>
        </p:nvSpPr>
        <p:spPr>
          <a:xfrm>
            <a:off x="5952888" y="2504500"/>
            <a:ext cx="2414400" cy="43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262300" y="893000"/>
            <a:ext cx="3572400" cy="22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28375" y="3784100"/>
            <a:ext cx="4240200" cy="4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253976" y="893000"/>
            <a:ext cx="1987800" cy="138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766263" y="3473648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1"/>
          <p:cNvSpPr txBox="1"/>
          <p:nvPr>
            <p:ph idx="2" type="subTitle"/>
          </p:nvPr>
        </p:nvSpPr>
        <p:spPr>
          <a:xfrm>
            <a:off x="2678162" y="3473649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3" type="subTitle"/>
          </p:nvPr>
        </p:nvSpPr>
        <p:spPr>
          <a:xfrm>
            <a:off x="4592075" y="3473650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1"/>
          <p:cNvSpPr txBox="1"/>
          <p:nvPr>
            <p:ph idx="4" type="subTitle"/>
          </p:nvPr>
        </p:nvSpPr>
        <p:spPr>
          <a:xfrm>
            <a:off x="6505825" y="3473649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1"/>
          <p:cNvSpPr txBox="1"/>
          <p:nvPr>
            <p:ph idx="5" type="subTitle"/>
          </p:nvPr>
        </p:nvSpPr>
        <p:spPr>
          <a:xfrm>
            <a:off x="766269" y="2820425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1"/>
          <p:cNvSpPr txBox="1"/>
          <p:nvPr>
            <p:ph idx="6" type="subTitle"/>
          </p:nvPr>
        </p:nvSpPr>
        <p:spPr>
          <a:xfrm>
            <a:off x="2678150" y="2820425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21"/>
          <p:cNvSpPr txBox="1"/>
          <p:nvPr>
            <p:ph idx="7" type="subTitle"/>
          </p:nvPr>
        </p:nvSpPr>
        <p:spPr>
          <a:xfrm>
            <a:off x="4591987" y="2820425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8" type="subTitle"/>
          </p:nvPr>
        </p:nvSpPr>
        <p:spPr>
          <a:xfrm>
            <a:off x="6505816" y="2820425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2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2281525" y="1762795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2281550" y="3545059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5000963" y="3545060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2"/>
          <p:cNvSpPr txBox="1"/>
          <p:nvPr>
            <p:ph idx="4" type="subTitle"/>
          </p:nvPr>
        </p:nvSpPr>
        <p:spPr>
          <a:xfrm>
            <a:off x="5000963" y="1762796"/>
            <a:ext cx="18615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2281531" y="1261973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6" type="subTitle"/>
          </p:nvPr>
        </p:nvSpPr>
        <p:spPr>
          <a:xfrm>
            <a:off x="2281538" y="3044235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2"/>
          <p:cNvSpPr txBox="1"/>
          <p:nvPr>
            <p:ph idx="7" type="subTitle"/>
          </p:nvPr>
        </p:nvSpPr>
        <p:spPr>
          <a:xfrm>
            <a:off x="5000875" y="3044235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22"/>
          <p:cNvSpPr txBox="1"/>
          <p:nvPr>
            <p:ph idx="8" type="subTitle"/>
          </p:nvPr>
        </p:nvSpPr>
        <p:spPr>
          <a:xfrm>
            <a:off x="5000954" y="1261973"/>
            <a:ext cx="1861500" cy="45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722275" y="2365088"/>
            <a:ext cx="23982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subTitle"/>
          </p:nvPr>
        </p:nvSpPr>
        <p:spPr>
          <a:xfrm>
            <a:off x="722275" y="2003975"/>
            <a:ext cx="2398200" cy="3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3" type="subTitle"/>
          </p:nvPr>
        </p:nvSpPr>
        <p:spPr>
          <a:xfrm>
            <a:off x="3372850" y="2365231"/>
            <a:ext cx="23982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4" type="subTitle"/>
          </p:nvPr>
        </p:nvSpPr>
        <p:spPr>
          <a:xfrm>
            <a:off x="3372902" y="2003975"/>
            <a:ext cx="2398200" cy="3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5" type="subTitle"/>
          </p:nvPr>
        </p:nvSpPr>
        <p:spPr>
          <a:xfrm>
            <a:off x="6023450" y="2365231"/>
            <a:ext cx="23982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6" type="subTitle"/>
          </p:nvPr>
        </p:nvSpPr>
        <p:spPr>
          <a:xfrm>
            <a:off x="6023446" y="2003975"/>
            <a:ext cx="2398200" cy="3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7" type="subTitle"/>
          </p:nvPr>
        </p:nvSpPr>
        <p:spPr>
          <a:xfrm>
            <a:off x="722275" y="4132625"/>
            <a:ext cx="23982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8" type="subTitle"/>
          </p:nvPr>
        </p:nvSpPr>
        <p:spPr>
          <a:xfrm>
            <a:off x="722275" y="3772301"/>
            <a:ext cx="2398200" cy="30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9" type="subTitle"/>
          </p:nvPr>
        </p:nvSpPr>
        <p:spPr>
          <a:xfrm>
            <a:off x="3372850" y="4132625"/>
            <a:ext cx="23982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3" type="subTitle"/>
          </p:nvPr>
        </p:nvSpPr>
        <p:spPr>
          <a:xfrm>
            <a:off x="3372838" y="3772843"/>
            <a:ext cx="2398200" cy="30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4" type="subTitle"/>
          </p:nvPr>
        </p:nvSpPr>
        <p:spPr>
          <a:xfrm>
            <a:off x="6023450" y="4133220"/>
            <a:ext cx="23982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5" type="subTitle"/>
          </p:nvPr>
        </p:nvSpPr>
        <p:spPr>
          <a:xfrm>
            <a:off x="6023446" y="3772844"/>
            <a:ext cx="2398200" cy="30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899900" y="3976539"/>
            <a:ext cx="2099700" cy="51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hasCustomPrompt="1" type="title"/>
          </p:nvPr>
        </p:nvSpPr>
        <p:spPr>
          <a:xfrm>
            <a:off x="1060538" y="1307700"/>
            <a:ext cx="17784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28"/>
          <p:cNvSpPr txBox="1"/>
          <p:nvPr>
            <p:ph idx="2" type="subTitle"/>
          </p:nvPr>
        </p:nvSpPr>
        <p:spPr>
          <a:xfrm>
            <a:off x="3522153" y="3976524"/>
            <a:ext cx="2099700" cy="51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hasCustomPrompt="1" idx="3" type="title"/>
          </p:nvPr>
        </p:nvSpPr>
        <p:spPr>
          <a:xfrm>
            <a:off x="3682800" y="1307700"/>
            <a:ext cx="17784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0" name="Google Shape;140;p28"/>
          <p:cNvSpPr txBox="1"/>
          <p:nvPr>
            <p:ph idx="4" type="subTitle"/>
          </p:nvPr>
        </p:nvSpPr>
        <p:spPr>
          <a:xfrm>
            <a:off x="6144407" y="3976539"/>
            <a:ext cx="2099700" cy="51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hasCustomPrompt="1" idx="5" type="title"/>
          </p:nvPr>
        </p:nvSpPr>
        <p:spPr>
          <a:xfrm>
            <a:off x="6305062" y="1307700"/>
            <a:ext cx="17784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2" name="Google Shape;142;p28"/>
          <p:cNvSpPr txBox="1"/>
          <p:nvPr>
            <p:ph idx="6" type="subTitle"/>
          </p:nvPr>
        </p:nvSpPr>
        <p:spPr>
          <a:xfrm>
            <a:off x="899900" y="3508637"/>
            <a:ext cx="20997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7" type="subTitle"/>
          </p:nvPr>
        </p:nvSpPr>
        <p:spPr>
          <a:xfrm>
            <a:off x="3522151" y="3507814"/>
            <a:ext cx="20997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8" type="subTitle"/>
          </p:nvPr>
        </p:nvSpPr>
        <p:spPr>
          <a:xfrm>
            <a:off x="6144402" y="3508637"/>
            <a:ext cx="20997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9"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3896675" y="4105625"/>
            <a:ext cx="4337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29"/>
          <p:cNvSpPr txBox="1"/>
          <p:nvPr>
            <p:ph type="ctrTitle"/>
          </p:nvPr>
        </p:nvSpPr>
        <p:spPr>
          <a:xfrm>
            <a:off x="3703550" y="637450"/>
            <a:ext cx="4724400" cy="8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" type="subTitle"/>
          </p:nvPr>
        </p:nvSpPr>
        <p:spPr>
          <a:xfrm>
            <a:off x="3703550" y="1528754"/>
            <a:ext cx="47244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715975" y="1410975"/>
            <a:ext cx="7712100" cy="140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944575" y="2641050"/>
            <a:ext cx="32454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4954023" y="2641050"/>
            <a:ext cx="32454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944625" y="2003900"/>
            <a:ext cx="3245400" cy="47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4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4954000" y="2003900"/>
            <a:ext cx="3245400" cy="47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4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 flipH="1">
            <a:off x="3958537" y="1943175"/>
            <a:ext cx="4134300" cy="19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1044450" y="1014900"/>
            <a:ext cx="7055100" cy="31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263425" y="1864225"/>
            <a:ext cx="3854100" cy="22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Medium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ctrTitle"/>
          </p:nvPr>
        </p:nvSpPr>
        <p:spPr>
          <a:xfrm>
            <a:off x="4263425" y="1012225"/>
            <a:ext cx="3620400" cy="6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860900" y="542100"/>
            <a:ext cx="4584900" cy="11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fmla="val 359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856700" y="4058325"/>
            <a:ext cx="2989200" cy="530700"/>
          </a:xfrm>
          <a:prstGeom prst="roundRect">
            <a:avLst>
              <a:gd fmla="val 1498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610400" y="4036725"/>
            <a:ext cx="34818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 Hunter, Zain Farhat,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Zuhuang Wang, Sofia Yang</a:t>
            </a:r>
            <a:endParaRPr sz="1200"/>
          </a:p>
        </p:txBody>
      </p:sp>
      <p:sp>
        <p:nvSpPr>
          <p:cNvPr id="159" name="Google Shape;159;p32"/>
          <p:cNvSpPr txBox="1"/>
          <p:nvPr>
            <p:ph type="ctrTitle"/>
          </p:nvPr>
        </p:nvSpPr>
        <p:spPr>
          <a:xfrm>
            <a:off x="1211650" y="658375"/>
            <a:ext cx="6235800" cy="23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AlgoPi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938025" y="2782800"/>
            <a:ext cx="4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525" y="658375"/>
            <a:ext cx="2409900" cy="27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1715775" y="2509225"/>
            <a:ext cx="61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Empowering students to succeed in their careers</a:t>
            </a:r>
            <a:endParaRPr u="sng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63" name="Google Shape;163;p32"/>
          <p:cNvGrpSpPr/>
          <p:nvPr/>
        </p:nvGrpSpPr>
        <p:grpSpPr>
          <a:xfrm>
            <a:off x="7566826" y="3666325"/>
            <a:ext cx="1063000" cy="1063691"/>
            <a:chOff x="3095745" y="3805393"/>
            <a:chExt cx="352840" cy="354717"/>
          </a:xfrm>
        </p:grpSpPr>
        <p:sp>
          <p:nvSpPr>
            <p:cNvPr id="164" name="Google Shape;164;p3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2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S1. Chris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ctrTitle"/>
          </p:nvPr>
        </p:nvSpPr>
        <p:spPr>
          <a:xfrm>
            <a:off x="611625" y="56017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(2)</a:t>
            </a:r>
            <a:endParaRPr/>
          </a:p>
        </p:txBody>
      </p:sp>
      <p:grpSp>
        <p:nvGrpSpPr>
          <p:cNvPr id="303" name="Google Shape;303;p41"/>
          <p:cNvGrpSpPr/>
          <p:nvPr/>
        </p:nvGrpSpPr>
        <p:grpSpPr>
          <a:xfrm>
            <a:off x="7597874" y="3627127"/>
            <a:ext cx="1022035" cy="1033860"/>
            <a:chOff x="3095745" y="3805393"/>
            <a:chExt cx="352840" cy="354717"/>
          </a:xfrm>
        </p:grpSpPr>
        <p:sp>
          <p:nvSpPr>
            <p:cNvPr id="304" name="Google Shape;304;p41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41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S8. Zain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445550" y="1052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Whiteboarding Event</a:t>
            </a:r>
            <a:endParaRPr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611625" y="1393413"/>
            <a:ext cx="737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Due to the team’s inexperience with hosting events, This time the test was unsuccessful.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486550" y="1933925"/>
            <a:ext cx="662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From sampling 15 members: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73% were unable to attend due to to schedule conflicts.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~30% were unsure of the event’s difficulty level.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66% expressed interest in future events.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523725" y="3705200"/>
            <a:ext cx="653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Although the number of participants were limited,  participants expressed satisfaction with the event, and found it to better than their previous learning </a:t>
            </a: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approaches</a:t>
            </a: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611625" y="7634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grpSp>
        <p:nvGrpSpPr>
          <p:cNvPr id="320" name="Google Shape;320;p42"/>
          <p:cNvGrpSpPr/>
          <p:nvPr/>
        </p:nvGrpSpPr>
        <p:grpSpPr>
          <a:xfrm>
            <a:off x="7597874" y="3627127"/>
            <a:ext cx="1022035" cy="1033860"/>
            <a:chOff x="3095745" y="3805393"/>
            <a:chExt cx="352840" cy="354717"/>
          </a:xfrm>
        </p:grpSpPr>
        <p:sp>
          <p:nvSpPr>
            <p:cNvPr id="321" name="Google Shape;321;p4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42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S9. Zain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1863450" y="1602450"/>
            <a:ext cx="541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Develop more asynchronous events / experiences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Create different learning tracks to help students of all skill levels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Improve current resources/content into a comprehensive roadmap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Continue to actively engage and seek feedback from our community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ctrTitle"/>
          </p:nvPr>
        </p:nvSpPr>
        <p:spPr>
          <a:xfrm>
            <a:off x="2218500" y="731225"/>
            <a:ext cx="4707000" cy="8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Thanks</a:t>
            </a:r>
            <a:r>
              <a:rPr lang="en">
                <a:solidFill>
                  <a:schemeClr val="accent1"/>
                </a:solidFill>
              </a:rPr>
              <a:t>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896750" y="3797317"/>
            <a:ext cx="433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844225" y="1579000"/>
            <a:ext cx="73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611625" y="7634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1446825" y="1696300"/>
            <a:ext cx="60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485925" y="1725150"/>
            <a:ext cx="585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Competitive programming community (75+ members)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Software development &amp; Algorithm design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78" name="Google Shape;178;p33"/>
          <p:cNvGrpSpPr/>
          <p:nvPr/>
        </p:nvGrpSpPr>
        <p:grpSpPr>
          <a:xfrm>
            <a:off x="7597874" y="3627127"/>
            <a:ext cx="1022035" cy="1033860"/>
            <a:chOff x="3095745" y="3805393"/>
            <a:chExt cx="352840" cy="354717"/>
          </a:xfrm>
        </p:grpSpPr>
        <p:sp>
          <p:nvSpPr>
            <p:cNvPr id="179" name="Google Shape;179;p33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33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S2. Chris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ctrTitle"/>
          </p:nvPr>
        </p:nvSpPr>
        <p:spPr>
          <a:xfrm>
            <a:off x="611625" y="7634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1218600" y="1758850"/>
            <a:ext cx="670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How can we help </a:t>
            </a:r>
            <a:r>
              <a:rPr lang="en" sz="1800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IIT CS students</a:t>
            </a: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develop their </a:t>
            </a:r>
            <a:r>
              <a:rPr lang="en" sz="1800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problem solving &amp; analysis skills</a:t>
            </a: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to gain their first career position as a software engineer?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92" name="Google Shape;192;p34"/>
          <p:cNvGrpSpPr/>
          <p:nvPr/>
        </p:nvGrpSpPr>
        <p:grpSpPr>
          <a:xfrm>
            <a:off x="7707299" y="3627127"/>
            <a:ext cx="1022035" cy="1033860"/>
            <a:chOff x="3095745" y="3805393"/>
            <a:chExt cx="352840" cy="354717"/>
          </a:xfrm>
        </p:grpSpPr>
        <p:sp>
          <p:nvSpPr>
            <p:cNvPr id="193" name="Google Shape;193;p3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34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S3. Chris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907588" y="505452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Challenging Aspects of Seeking Early-Career Positions</a:t>
            </a:r>
            <a:endParaRPr sz="1800"/>
          </a:p>
        </p:txBody>
      </p:sp>
      <p:pic>
        <p:nvPicPr>
          <p:cNvPr id="205" name="Google Shape;205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75" y="1044177"/>
            <a:ext cx="6022920" cy="372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611625" y="7634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211" name="Google Shape;211;p36"/>
          <p:cNvGrpSpPr/>
          <p:nvPr/>
        </p:nvGrpSpPr>
        <p:grpSpPr>
          <a:xfrm>
            <a:off x="7597874" y="3627127"/>
            <a:ext cx="1022035" cy="1033860"/>
            <a:chOff x="3095745" y="3805393"/>
            <a:chExt cx="352840" cy="354717"/>
          </a:xfrm>
        </p:grpSpPr>
        <p:sp>
          <p:nvSpPr>
            <p:cNvPr id="212" name="Google Shape;212;p3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36"/>
          <p:cNvSpPr txBox="1"/>
          <p:nvPr/>
        </p:nvSpPr>
        <p:spPr>
          <a:xfrm>
            <a:off x="1188175" y="1696250"/>
            <a:ext cx="7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Develop a standardized procedure for effective problem solving + analysis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1188175" y="2286375"/>
            <a:ext cx="674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Organized, multi-track method of improving skills, including hands-on events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1183275" y="2901975"/>
            <a:ext cx="65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Community-based feedback system + improvement tips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S4. Sofia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1097500" y="167275"/>
            <a:ext cx="7449300" cy="1953000"/>
          </a:xfrm>
          <a:prstGeom prst="roundRect">
            <a:avLst>
              <a:gd fmla="val 4432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Brute force method for just solving interview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problems 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emphasis on results vs process.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1156325" y="2470375"/>
            <a:ext cx="7628700" cy="2306700"/>
          </a:xfrm>
          <a:prstGeom prst="roundRect">
            <a:avLst>
              <a:gd fmla="val 4432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20763" y="3072000"/>
            <a:ext cx="1019100" cy="69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123825" y="463975"/>
            <a:ext cx="813000" cy="69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4" type="subTitle"/>
          </p:nvPr>
        </p:nvSpPr>
        <p:spPr>
          <a:xfrm>
            <a:off x="1352325" y="2734275"/>
            <a:ext cx="3245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Our Solution</a:t>
            </a:r>
            <a:endParaRPr sz="3600"/>
          </a:p>
        </p:txBody>
      </p:sp>
      <p:sp>
        <p:nvSpPr>
          <p:cNvPr id="231" name="Google Shape;231;p37"/>
          <p:cNvSpPr txBox="1"/>
          <p:nvPr>
            <p:ph idx="3" type="subTitle"/>
          </p:nvPr>
        </p:nvSpPr>
        <p:spPr>
          <a:xfrm>
            <a:off x="1156325" y="218700"/>
            <a:ext cx="3245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Status Quo</a:t>
            </a:r>
            <a:endParaRPr sz="3600"/>
          </a:p>
        </p:txBody>
      </p:sp>
      <p:grpSp>
        <p:nvGrpSpPr>
          <p:cNvPr id="232" name="Google Shape;232;p37"/>
          <p:cNvGrpSpPr/>
          <p:nvPr/>
        </p:nvGrpSpPr>
        <p:grpSpPr>
          <a:xfrm>
            <a:off x="222674" y="3157305"/>
            <a:ext cx="524366" cy="524793"/>
            <a:chOff x="4206763" y="2450951"/>
            <a:chExt cx="322151" cy="322374"/>
          </a:xfrm>
        </p:grpSpPr>
        <p:sp>
          <p:nvSpPr>
            <p:cNvPr id="233" name="Google Shape;233;p37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7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S5. Sofia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1156325" y="1428325"/>
            <a:ext cx="6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7" name="Google Shape;237;p37"/>
          <p:cNvGrpSpPr/>
          <p:nvPr/>
        </p:nvGrpSpPr>
        <p:grpSpPr>
          <a:xfrm>
            <a:off x="359048" y="571826"/>
            <a:ext cx="342560" cy="479693"/>
            <a:chOff x="910723" y="1508212"/>
            <a:chExt cx="251660" cy="350166"/>
          </a:xfrm>
        </p:grpSpPr>
        <p:sp>
          <p:nvSpPr>
            <p:cNvPr id="238" name="Google Shape;238;p37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7"/>
          <p:cNvSpPr txBox="1"/>
          <p:nvPr/>
        </p:nvSpPr>
        <p:spPr>
          <a:xfrm>
            <a:off x="1352325" y="3369075"/>
            <a:ext cx="712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Streamlined learning approach 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Methodical procedure for problem-solving / analysis.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Emphasis on teamwork and communication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ctrTitle"/>
          </p:nvPr>
        </p:nvSpPr>
        <p:spPr>
          <a:xfrm>
            <a:off x="611625" y="7634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Solution</a:t>
            </a:r>
            <a:endParaRPr/>
          </a:p>
        </p:txBody>
      </p:sp>
      <p:grpSp>
        <p:nvGrpSpPr>
          <p:cNvPr id="261" name="Google Shape;261;p38"/>
          <p:cNvGrpSpPr/>
          <p:nvPr/>
        </p:nvGrpSpPr>
        <p:grpSpPr>
          <a:xfrm>
            <a:off x="7597874" y="3627127"/>
            <a:ext cx="1022035" cy="1033860"/>
            <a:chOff x="3095745" y="3805393"/>
            <a:chExt cx="352840" cy="354717"/>
          </a:xfrm>
        </p:grpSpPr>
        <p:sp>
          <p:nvSpPr>
            <p:cNvPr id="262" name="Google Shape;262;p38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S6. Zuhuang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1860425" y="1391400"/>
            <a:ext cx="77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‘</a:t>
            </a: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Prototyping’ and testing aspects of our solution: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195975" y="2126200"/>
            <a:ext cx="60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1109100" y="2526400"/>
            <a:ext cx="6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Virtual </a:t>
            </a: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Whiteboarding 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1109100" y="2126200"/>
            <a:ext cx="6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Problem of the Week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+ Future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632250" y="2282400"/>
            <a:ext cx="80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523725" y="1506350"/>
            <a:ext cx="44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Problem of the Week + Whiteboarding</a:t>
            </a:r>
            <a:endParaRPr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523725" y="1953800"/>
            <a:ext cx="665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Problem of the Week: Success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Whiteboarding Event: Failure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523725" y="3539725"/>
            <a:ext cx="665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Grow as a community on campus and host in person activities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Develop concrete roadmap to help IIT students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523725" y="3058450"/>
            <a:ext cx="44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Future</a:t>
            </a:r>
            <a:endParaRPr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ctrTitle"/>
          </p:nvPr>
        </p:nvSpPr>
        <p:spPr>
          <a:xfrm>
            <a:off x="611625" y="763427"/>
            <a:ext cx="771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288" name="Google Shape;288;p40"/>
          <p:cNvGrpSpPr/>
          <p:nvPr/>
        </p:nvGrpSpPr>
        <p:grpSpPr>
          <a:xfrm>
            <a:off x="7597874" y="3627127"/>
            <a:ext cx="1022035" cy="1033860"/>
            <a:chOff x="3095745" y="3805393"/>
            <a:chExt cx="352840" cy="354717"/>
          </a:xfrm>
        </p:grpSpPr>
        <p:sp>
          <p:nvSpPr>
            <p:cNvPr id="289" name="Google Shape;289;p40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40"/>
          <p:cNvSpPr txBox="1"/>
          <p:nvPr/>
        </p:nvSpPr>
        <p:spPr>
          <a:xfrm>
            <a:off x="0" y="4885525"/>
            <a:ext cx="37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S7. Zain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523725" y="1506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Problem of the Week</a:t>
            </a:r>
            <a:endParaRPr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523725" y="2071675"/>
            <a:ext cx="665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Tested ~5 weeks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50+ solution submissions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Over 70% had explanation / comments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Positive feedback from community for practicing problem-solving techniques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bile Password Manager App Pitch Deck by Slidesgo">
  <a:themeElements>
    <a:clrScheme name="Simple Light">
      <a:dk1>
        <a:srgbClr val="252640"/>
      </a:dk1>
      <a:lt1>
        <a:srgbClr val="F8F5FF"/>
      </a:lt1>
      <a:dk2>
        <a:srgbClr val="E6E1F5"/>
      </a:dk2>
      <a:lt2>
        <a:srgbClr val="225C73"/>
      </a:lt2>
      <a:accent1>
        <a:srgbClr val="0BC4D9"/>
      </a:accent1>
      <a:accent2>
        <a:srgbClr val="F2A341"/>
      </a:accent2>
      <a:accent3>
        <a:srgbClr val="FED583"/>
      </a:accent3>
      <a:accent4>
        <a:srgbClr val="FFA485"/>
      </a:accent4>
      <a:accent5>
        <a:srgbClr val="F2AB9B"/>
      </a:accent5>
      <a:accent6>
        <a:srgbClr val="FFFFFF"/>
      </a:accent6>
      <a:hlink>
        <a:srgbClr val="2526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