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6"/>
  </p:notesMasterIdLst>
  <p:sldIdLst>
    <p:sldId id="256" r:id="rId2"/>
    <p:sldId id="263" r:id="rId3"/>
    <p:sldId id="264" r:id="rId4"/>
    <p:sldId id="271" r:id="rId5"/>
    <p:sldId id="277" r:id="rId6"/>
    <p:sldId id="272" r:id="rId7"/>
    <p:sldId id="274" r:id="rId8"/>
    <p:sldId id="282" r:id="rId9"/>
    <p:sldId id="285" r:id="rId10"/>
    <p:sldId id="286" r:id="rId11"/>
    <p:sldId id="275" r:id="rId12"/>
    <p:sldId id="276" r:id="rId13"/>
    <p:sldId id="279" r:id="rId14"/>
    <p:sldId id="262"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109" d="100"/>
          <a:sy n="109" d="100"/>
        </p:scale>
        <p:origin x="136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410A6-9141-40AC-8271-62A0AB433F83}" type="datetimeFigureOut">
              <a:rPr lang="en-US" smtClean="0"/>
              <a:t>5/6/2023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D7FF1-B82D-4814-B9AD-5560CFA1FF32}" type="slidenum">
              <a:rPr lang="en-US" smtClean="0"/>
              <a:t>‹#›</a:t>
            </a:fld>
            <a:endParaRPr lang="en-US"/>
          </a:p>
        </p:txBody>
      </p:sp>
    </p:spTree>
    <p:extLst>
      <p:ext uri="{BB962C8B-B14F-4D97-AF65-F5344CB8AC3E}">
        <p14:creationId xmlns:p14="http://schemas.microsoft.com/office/powerpoint/2010/main" val="1805115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2D7FF1-B82D-4814-B9AD-5560CFA1FF32}" type="slidenum">
              <a:rPr lang="en-US" smtClean="0"/>
              <a:t>0</a:t>
            </a:fld>
            <a:endParaRPr lang="en-US"/>
          </a:p>
        </p:txBody>
      </p:sp>
    </p:spTree>
    <p:extLst>
      <p:ext uri="{BB962C8B-B14F-4D97-AF65-F5344CB8AC3E}">
        <p14:creationId xmlns:p14="http://schemas.microsoft.com/office/powerpoint/2010/main" val="879558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xmlns=""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xmlns=""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xmlns=""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xmlns=""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xmlns=""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xmlns=""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xmlns=""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xmlns=""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xmlns=""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xmlns=""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xmlns=""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xmlns=""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xmlns=""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xmlns=""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xmlns=""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xmlns=""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xmlns=""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1CDA1651-B184-4C83-9729-35D701BE495A}"/>
              </a:ext>
            </a:extLst>
          </p:cNvPr>
          <p:cNvSpPr>
            <a:spLocks noGrp="1" noChangeArrowheads="1"/>
          </p:cNvSpPr>
          <p:nvPr>
            <p:ph type="ctrTitle"/>
          </p:nvPr>
        </p:nvSpPr>
        <p:spPr>
          <a:xfrm>
            <a:off x="685800" y="1219200"/>
            <a:ext cx="7772400" cy="1470025"/>
          </a:xfrm>
        </p:spPr>
        <p:txBody>
          <a:bodyPr/>
          <a:lstStyle/>
          <a:p>
            <a:pPr algn="ctr"/>
            <a:r>
              <a:rPr lang="en-US" altLang="en-US" dirty="0"/>
              <a:t>BÀI TẬP NHÓM TIN HỌC LÝ THUYẾT</a:t>
            </a:r>
          </a:p>
        </p:txBody>
      </p:sp>
      <p:sp>
        <p:nvSpPr>
          <p:cNvPr id="2051" name="Rectangle 3">
            <a:extLst>
              <a:ext uri="{FF2B5EF4-FFF2-40B4-BE49-F238E27FC236}">
                <a16:creationId xmlns:a16="http://schemas.microsoft.com/office/drawing/2014/main" xmlns="" id="{80E355BD-3478-446D-BADE-5B579DF2FF15}"/>
              </a:ext>
            </a:extLst>
          </p:cNvPr>
          <p:cNvSpPr>
            <a:spLocks noGrp="1" noChangeArrowheads="1"/>
          </p:cNvSpPr>
          <p:nvPr>
            <p:ph type="subTitle" idx="1"/>
          </p:nvPr>
        </p:nvSpPr>
        <p:spPr>
          <a:xfrm>
            <a:off x="685800" y="2895600"/>
            <a:ext cx="7772400" cy="2743200"/>
          </a:xfrm>
        </p:spPr>
        <p:txBody>
          <a:bodyPr/>
          <a:lstStyle/>
          <a:p>
            <a:r>
              <a:rPr lang="en-US" altLang="en-US" dirty="0" err="1"/>
              <a:t>Đề</a:t>
            </a:r>
            <a:r>
              <a:rPr lang="en-US" altLang="en-US" dirty="0"/>
              <a:t> </a:t>
            </a:r>
            <a:r>
              <a:rPr lang="en-US" altLang="en-US" dirty="0" err="1"/>
              <a:t>tài</a:t>
            </a:r>
            <a:endParaRPr lang="en-US" altLang="en-US" dirty="0"/>
          </a:p>
          <a:p>
            <a:r>
              <a:rPr lang="en-US" altLang="en-US" dirty="0"/>
              <a:t>Tìm hiểu ứng dụng của FA trong thực tiễn và xây dựng demo minh </a:t>
            </a:r>
            <a:r>
              <a:rPr lang="en-US" altLang="en-US" dirty="0" smtClean="0"/>
              <a:t>họa</a:t>
            </a:r>
            <a:endParaRPr lang="en-US" altLang="en-US" dirty="0"/>
          </a:p>
        </p:txBody>
      </p:sp>
      <p:sp>
        <p:nvSpPr>
          <p:cNvPr id="2053" name="Text Box 5">
            <a:extLst>
              <a:ext uri="{FF2B5EF4-FFF2-40B4-BE49-F238E27FC236}">
                <a16:creationId xmlns:a16="http://schemas.microsoft.com/office/drawing/2014/main" xmlns="" id="{3D1CE68C-65F7-4C8C-AB01-78D31225A9F1}"/>
              </a:ext>
            </a:extLst>
          </p:cNvPr>
          <p:cNvSpPr txBox="1">
            <a:spLocks noChangeArrowheads="1"/>
          </p:cNvSpPr>
          <p:nvPr/>
        </p:nvSpPr>
        <p:spPr bwMode="auto">
          <a:xfrm>
            <a:off x="685800" y="5084802"/>
            <a:ext cx="3505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dirty="0" err="1">
                <a:solidFill>
                  <a:srgbClr val="000066"/>
                </a:solidFill>
              </a:rPr>
              <a:t>Nhóm</a:t>
            </a:r>
            <a:r>
              <a:rPr lang="en-US" altLang="en-US" sz="1200" b="1" i="1" dirty="0">
                <a:solidFill>
                  <a:srgbClr val="000066"/>
                </a:solidFill>
              </a:rPr>
              <a:t> </a:t>
            </a:r>
            <a:r>
              <a:rPr lang="en-US" altLang="en-US" sz="1200" b="1" i="1" dirty="0" err="1">
                <a:solidFill>
                  <a:srgbClr val="000066"/>
                </a:solidFill>
              </a:rPr>
              <a:t>sinh</a:t>
            </a:r>
            <a:r>
              <a:rPr lang="en-US" altLang="en-US" sz="1200" b="1" i="1" dirty="0">
                <a:solidFill>
                  <a:srgbClr val="000066"/>
                </a:solidFill>
              </a:rPr>
              <a:t> </a:t>
            </a:r>
            <a:r>
              <a:rPr lang="en-US" altLang="en-US" sz="1200" b="1" i="1" dirty="0" err="1">
                <a:solidFill>
                  <a:srgbClr val="000066"/>
                </a:solidFill>
              </a:rPr>
              <a:t>viên</a:t>
            </a:r>
            <a:r>
              <a:rPr lang="en-US" altLang="en-US" sz="1200" b="1" i="1" dirty="0">
                <a:solidFill>
                  <a:srgbClr val="000066"/>
                </a:solidFill>
              </a:rPr>
              <a:t>:</a:t>
            </a:r>
          </a:p>
          <a:p>
            <a:pPr>
              <a:spcBef>
                <a:spcPct val="50000"/>
              </a:spcBef>
            </a:pPr>
            <a:r>
              <a:rPr lang="en-US" altLang="en-US" sz="1200" b="1" i="1" dirty="0" smtClean="0">
                <a:solidFill>
                  <a:srgbClr val="000066"/>
                </a:solidFill>
              </a:rPr>
              <a:t>06. Nguyễn Xuân Trúc B1913277</a:t>
            </a:r>
          </a:p>
          <a:p>
            <a:pPr>
              <a:spcBef>
                <a:spcPct val="50000"/>
              </a:spcBef>
            </a:pPr>
            <a:r>
              <a:rPr lang="en-US" altLang="en-US" sz="1200" b="1" i="1" dirty="0" smtClean="0">
                <a:solidFill>
                  <a:srgbClr val="000066"/>
                </a:solidFill>
              </a:rPr>
              <a:t>12. Trần Hoàng Kim B2007245</a:t>
            </a:r>
          </a:p>
          <a:p>
            <a:pPr>
              <a:spcBef>
                <a:spcPct val="50000"/>
              </a:spcBef>
            </a:pPr>
            <a:r>
              <a:rPr lang="en-US" altLang="en-US" sz="1200" b="1" i="1" dirty="0" smtClean="0">
                <a:solidFill>
                  <a:srgbClr val="000066"/>
                </a:solidFill>
              </a:rPr>
              <a:t>46. Nguyễn Như Phúc B2017170</a:t>
            </a:r>
          </a:p>
          <a:p>
            <a:pPr>
              <a:spcBef>
                <a:spcPct val="50000"/>
              </a:spcBef>
            </a:pPr>
            <a:r>
              <a:rPr lang="en-US" altLang="en-US" sz="1200" b="1" i="1" dirty="0" smtClean="0">
                <a:solidFill>
                  <a:srgbClr val="000066"/>
                </a:solidFill>
              </a:rPr>
              <a:t>52. Trần Phúc Thọ B2017083</a:t>
            </a:r>
            <a:endParaRPr lang="en-US" altLang="en-US" sz="1200" b="1" i="1" dirty="0">
              <a:solidFill>
                <a:srgbClr val="000066"/>
              </a:solidFill>
            </a:endParaRPr>
          </a:p>
        </p:txBody>
      </p:sp>
      <p:sp>
        <p:nvSpPr>
          <p:cNvPr id="2" name="Text Box 5">
            <a:extLst>
              <a:ext uri="{FF2B5EF4-FFF2-40B4-BE49-F238E27FC236}">
                <a16:creationId xmlns:a16="http://schemas.microsoft.com/office/drawing/2014/main" xmlns="" id="{2FB019B2-2788-DE04-536E-A6B8EF83B0A4}"/>
              </a:ext>
            </a:extLst>
          </p:cNvPr>
          <p:cNvSpPr txBox="1">
            <a:spLocks noChangeArrowheads="1"/>
          </p:cNvSpPr>
          <p:nvPr/>
        </p:nvSpPr>
        <p:spPr bwMode="auto">
          <a:xfrm>
            <a:off x="7150100" y="5084802"/>
            <a:ext cx="1981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200" b="1" i="1" dirty="0" err="1">
                <a:solidFill>
                  <a:srgbClr val="000066"/>
                </a:solidFill>
              </a:rPr>
              <a:t>Giáo</a:t>
            </a:r>
            <a:r>
              <a:rPr lang="en-US" altLang="en-US" sz="1200" b="1" i="1" dirty="0">
                <a:solidFill>
                  <a:srgbClr val="000066"/>
                </a:solidFill>
              </a:rPr>
              <a:t> </a:t>
            </a:r>
            <a:r>
              <a:rPr lang="en-US" altLang="en-US" sz="1200" b="1" i="1" dirty="0" err="1">
                <a:solidFill>
                  <a:srgbClr val="000066"/>
                </a:solidFill>
              </a:rPr>
              <a:t>viên</a:t>
            </a:r>
            <a:endParaRPr lang="en-US" altLang="en-US" sz="1200" b="1" i="1" dirty="0">
              <a:solidFill>
                <a:srgbClr val="000066"/>
              </a:solidFill>
            </a:endParaRPr>
          </a:p>
          <a:p>
            <a:pPr algn="ctr">
              <a:spcBef>
                <a:spcPct val="50000"/>
              </a:spcBef>
            </a:pPr>
            <a:r>
              <a:rPr lang="en-US" altLang="en-US" sz="1200" b="1" i="1" dirty="0" err="1">
                <a:solidFill>
                  <a:srgbClr val="000066"/>
                </a:solidFill>
              </a:rPr>
              <a:t>Phạm</a:t>
            </a:r>
            <a:r>
              <a:rPr lang="en-US" altLang="en-US" sz="1200" b="1" i="1" dirty="0">
                <a:solidFill>
                  <a:srgbClr val="000066"/>
                </a:solidFill>
              </a:rPr>
              <a:t> Xuân </a:t>
            </a:r>
            <a:r>
              <a:rPr lang="en-US" altLang="en-US" sz="1200" b="1" i="1" dirty="0" err="1">
                <a:solidFill>
                  <a:srgbClr val="000066"/>
                </a:solidFill>
              </a:rPr>
              <a:t>Hiền</a:t>
            </a:r>
            <a:endParaRPr lang="en-US" altLang="en-US" sz="1200" b="1" i="1" dirty="0">
              <a:solidFill>
                <a:srgbClr val="000066"/>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1">
                                            <p:txEl>
                                              <p:pRg st="0" end="0"/>
                                            </p:txEl>
                                          </p:spTgt>
                                        </p:tgtEl>
                                        <p:attrNameLst>
                                          <p:attrName>style.visibility</p:attrName>
                                        </p:attrNameLst>
                                      </p:cBhvr>
                                      <p:to>
                                        <p:strVal val="visible"/>
                                      </p:to>
                                    </p:set>
                                    <p:animEffect transition="in" filter="wipe(down)">
                                      <p:cBhvr>
                                        <p:cTn id="12" dur="500"/>
                                        <p:tgtEl>
                                          <p:spTgt spid="2051">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051">
                                            <p:txEl>
                                              <p:pRg st="1" end="1"/>
                                            </p:txEl>
                                          </p:spTgt>
                                        </p:tgtEl>
                                        <p:attrNameLst>
                                          <p:attrName>style.visibility</p:attrName>
                                        </p:attrNameLst>
                                      </p:cBhvr>
                                      <p:to>
                                        <p:strVal val="visible"/>
                                      </p:to>
                                    </p:set>
                                    <p:animEffect transition="in" filter="wipe(down)">
                                      <p:cBhvr>
                                        <p:cTn id="15" dur="500"/>
                                        <p:tgtEl>
                                          <p:spTgt spid="205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3">
                                            <p:txEl>
                                              <p:pRg st="0" end="0"/>
                                            </p:txEl>
                                          </p:spTgt>
                                        </p:tgtEl>
                                        <p:attrNameLst>
                                          <p:attrName>style.visibility</p:attrName>
                                        </p:attrNameLst>
                                      </p:cBhvr>
                                      <p:to>
                                        <p:strVal val="visible"/>
                                      </p:to>
                                    </p:set>
                                    <p:animEffect transition="in" filter="fade">
                                      <p:cBhvr>
                                        <p:cTn id="20" dur="500"/>
                                        <p:tgtEl>
                                          <p:spTgt spid="205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53">
                                            <p:txEl>
                                              <p:pRg st="1" end="1"/>
                                            </p:txEl>
                                          </p:spTgt>
                                        </p:tgtEl>
                                        <p:attrNameLst>
                                          <p:attrName>style.visibility</p:attrName>
                                        </p:attrNameLst>
                                      </p:cBhvr>
                                      <p:to>
                                        <p:strVal val="visible"/>
                                      </p:to>
                                    </p:set>
                                    <p:animEffect transition="in" filter="fade">
                                      <p:cBhvr>
                                        <p:cTn id="25" dur="500"/>
                                        <p:tgtEl>
                                          <p:spTgt spid="205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xEl>
                                              <p:pRg st="2" end="2"/>
                                            </p:txEl>
                                          </p:spTgt>
                                        </p:tgtEl>
                                        <p:attrNameLst>
                                          <p:attrName>style.visibility</p:attrName>
                                        </p:attrNameLst>
                                      </p:cBhvr>
                                      <p:to>
                                        <p:strVal val="visible"/>
                                      </p:to>
                                    </p:set>
                                    <p:animEffect transition="in" filter="fade">
                                      <p:cBhvr>
                                        <p:cTn id="30" dur="500"/>
                                        <p:tgtEl>
                                          <p:spTgt spid="205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53">
                                            <p:txEl>
                                              <p:pRg st="3" end="3"/>
                                            </p:txEl>
                                          </p:spTgt>
                                        </p:tgtEl>
                                        <p:attrNameLst>
                                          <p:attrName>style.visibility</p:attrName>
                                        </p:attrNameLst>
                                      </p:cBhvr>
                                      <p:to>
                                        <p:strVal val="visible"/>
                                      </p:to>
                                    </p:set>
                                    <p:animEffect transition="in" filter="fade">
                                      <p:cBhvr>
                                        <p:cTn id="35" dur="500"/>
                                        <p:tgtEl>
                                          <p:spTgt spid="205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53">
                                            <p:txEl>
                                              <p:pRg st="4" end="4"/>
                                            </p:txEl>
                                          </p:spTgt>
                                        </p:tgtEl>
                                        <p:attrNameLst>
                                          <p:attrName>style.visibility</p:attrName>
                                        </p:attrNameLst>
                                      </p:cBhvr>
                                      <p:to>
                                        <p:strVal val="visible"/>
                                      </p:to>
                                    </p:set>
                                    <p:animEffect transition="in" filter="fade">
                                      <p:cBhvr>
                                        <p:cTn id="40" dur="500"/>
                                        <p:tgtEl>
                                          <p:spTgt spid="205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animEffect transition="in" filter="fade">
                                      <p:cBhvr>
                                        <p:cTn id="45" dur="500"/>
                                        <p:tgtEl>
                                          <p:spTgt spid="2">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
                                            <p:txEl>
                                              <p:pRg st="1" end="1"/>
                                            </p:txEl>
                                          </p:spTgt>
                                        </p:tgtEl>
                                        <p:attrNameLst>
                                          <p:attrName>style.visibility</p:attrName>
                                        </p:attrNameLst>
                                      </p:cBhvr>
                                      <p:to>
                                        <p:strVal val="visible"/>
                                      </p:to>
                                    </p:set>
                                    <p:animEffect transition="in" filter="fade">
                                      <p:cBhvr>
                                        <p:cTn id="4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77B5E-AD77-F142-D4AE-A02DF022D76F}"/>
              </a:ext>
            </a:extLst>
          </p:cNvPr>
          <p:cNvSpPr>
            <a:spLocks noGrp="1"/>
          </p:cNvSpPr>
          <p:nvPr>
            <p:ph type="title"/>
          </p:nvPr>
        </p:nvSpPr>
        <p:spPr/>
        <p:txBody>
          <a:bodyPr/>
          <a:lstStyle/>
          <a:p>
            <a:r>
              <a:rPr lang="en-US" dirty="0"/>
              <a:t>4 </a:t>
            </a:r>
            <a:r>
              <a:rPr lang="en-US" dirty="0" err="1"/>
              <a:t>Thiết</a:t>
            </a:r>
            <a:r>
              <a:rPr lang="en-US" dirty="0"/>
              <a:t> </a:t>
            </a:r>
            <a:r>
              <a:rPr lang="en-US" dirty="0" err="1"/>
              <a:t>Kế</a:t>
            </a:r>
            <a:r>
              <a:rPr lang="en-US" dirty="0"/>
              <a:t> </a:t>
            </a:r>
            <a:r>
              <a:rPr lang="en-US" dirty="0" err="1"/>
              <a:t>Và</a:t>
            </a:r>
            <a:r>
              <a:rPr lang="en-US" dirty="0"/>
              <a:t> </a:t>
            </a:r>
            <a:r>
              <a:rPr lang="en-US" dirty="0" err="1"/>
              <a:t>Cài</a:t>
            </a:r>
            <a:r>
              <a:rPr lang="en-US" dirty="0"/>
              <a:t> </a:t>
            </a:r>
            <a:r>
              <a:rPr lang="en-US" dirty="0" err="1"/>
              <a:t>Đặt</a:t>
            </a:r>
            <a:endParaRPr lang="en-US" dirty="0"/>
          </a:p>
        </p:txBody>
      </p:sp>
      <p:sp>
        <p:nvSpPr>
          <p:cNvPr id="3" name="Content Placeholder 2">
            <a:extLst>
              <a:ext uri="{FF2B5EF4-FFF2-40B4-BE49-F238E27FC236}">
                <a16:creationId xmlns:a16="http://schemas.microsoft.com/office/drawing/2014/main" xmlns="" id="{BA0DCA35-F423-A2CF-D41A-1C92A3521281}"/>
              </a:ext>
            </a:extLst>
          </p:cNvPr>
          <p:cNvSpPr>
            <a:spLocks noGrp="1"/>
          </p:cNvSpPr>
          <p:nvPr>
            <p:ph idx="1"/>
          </p:nvPr>
        </p:nvSpPr>
        <p:spPr/>
        <p:txBody>
          <a:bodyPr/>
          <a:lstStyle/>
          <a:p>
            <a:r>
              <a:rPr lang="vi-VN" dirty="0"/>
              <a:t>Phương thức select sẽ kiểm tra trạng thái hiện tại của máy bán hàng và lưu trữ mặt hàng được chọn và giá của nó nếu máy đang ở trạng thái "select_item".</a:t>
            </a:r>
          </a:p>
          <a:p>
            <a:endParaRPr lang="vi-VN" dirty="0"/>
          </a:p>
          <a:p>
            <a:r>
              <a:rPr lang="vi-VN" dirty="0"/>
              <a:t>Phương thức dispense sẽ kiểm tra trạng thái hiện tại của máy bán hàng và phát ra món hàng đã ch</a:t>
            </a:r>
            <a:r>
              <a:rPr lang="en-US" dirty="0" err="1"/>
              <a:t>ọn</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9</a:t>
            </a:fld>
            <a:endParaRPr lang="en-US" altLang="en-US"/>
          </a:p>
        </p:txBody>
      </p:sp>
    </p:spTree>
    <p:extLst>
      <p:ext uri="{BB962C8B-B14F-4D97-AF65-F5344CB8AC3E}">
        <p14:creationId xmlns:p14="http://schemas.microsoft.com/office/powerpoint/2010/main" val="152306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C334D-03CD-9B47-E990-54C1DA18D0AC}"/>
              </a:ext>
            </a:extLst>
          </p:cNvPr>
          <p:cNvSpPr>
            <a:spLocks noGrp="1"/>
          </p:cNvSpPr>
          <p:nvPr>
            <p:ph type="title"/>
          </p:nvPr>
        </p:nvSpPr>
        <p:spPr/>
        <p:txBody>
          <a:bodyPr/>
          <a:lstStyle/>
          <a:p>
            <a:r>
              <a:rPr lang="en-US" dirty="0"/>
              <a:t>5 </a:t>
            </a:r>
            <a:r>
              <a:rPr lang="en-US" dirty="0" err="1"/>
              <a:t>Kết</a:t>
            </a:r>
            <a:r>
              <a:rPr lang="en-US" dirty="0"/>
              <a:t> </a:t>
            </a:r>
            <a:r>
              <a:rPr lang="en-US" dirty="0" err="1"/>
              <a:t>Quả</a:t>
            </a:r>
            <a:r>
              <a:rPr lang="en-US" dirty="0"/>
              <a:t> </a:t>
            </a:r>
            <a:r>
              <a:rPr lang="en-US" dirty="0" err="1"/>
              <a:t>Đạt</a:t>
            </a:r>
            <a:r>
              <a:rPr lang="en-US" dirty="0"/>
              <a:t> </a:t>
            </a:r>
            <a:r>
              <a:rPr lang="en-US" dirty="0" err="1"/>
              <a:t>Được</a:t>
            </a:r>
            <a:endParaRPr lang="en-US" dirty="0"/>
          </a:p>
        </p:txBody>
      </p:sp>
      <p:sp>
        <p:nvSpPr>
          <p:cNvPr id="3" name="Content Placeholder 2">
            <a:extLst>
              <a:ext uri="{FF2B5EF4-FFF2-40B4-BE49-F238E27FC236}">
                <a16:creationId xmlns:a16="http://schemas.microsoft.com/office/drawing/2014/main" xmlns="" id="{95D9C6D0-ECD9-46AD-7FAA-5E21A7539055}"/>
              </a:ext>
            </a:extLst>
          </p:cNvPr>
          <p:cNvSpPr>
            <a:spLocks noGrp="1"/>
          </p:cNvSpPr>
          <p:nvPr>
            <p:ph idx="1"/>
          </p:nvPr>
        </p:nvSpPr>
        <p:spPr/>
        <p:txBody>
          <a:bodyPr/>
          <a:lstStyle/>
          <a:p>
            <a:r>
              <a:rPr lang="vi-VN" dirty="0"/>
              <a:t>Điều này giúp người lập trình có thể tạo ra một ứng dụng hoặc chương trình máy tính đơn giản để mô phỏng hoặc thực hiện các chức năng tương tự như một máy bán hàng tự động trong thực tế. Nó cũng giúp cho các lập trình viên có thể học được cách triển khai các lớp trong Python và xử lý các trạng thái khác nhau của một ứng dụng.</a:t>
            </a:r>
            <a:endParaRPr lang="en-US" dirty="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10</a:t>
            </a:fld>
            <a:endParaRPr lang="en-US" altLang="en-US"/>
          </a:p>
        </p:txBody>
      </p:sp>
    </p:spTree>
    <p:extLst>
      <p:ext uri="{BB962C8B-B14F-4D97-AF65-F5344CB8AC3E}">
        <p14:creationId xmlns:p14="http://schemas.microsoft.com/office/powerpoint/2010/main" val="42644330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70744-3BBE-1B35-23B1-85862F082307}"/>
              </a:ext>
            </a:extLst>
          </p:cNvPr>
          <p:cNvSpPr>
            <a:spLocks noGrp="1"/>
          </p:cNvSpPr>
          <p:nvPr>
            <p:ph type="title"/>
          </p:nvPr>
        </p:nvSpPr>
        <p:spPr/>
        <p:txBody>
          <a:bodyPr/>
          <a:lstStyle/>
          <a:p>
            <a:r>
              <a:rPr lang="en-US" dirty="0"/>
              <a:t>6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xmlns="" id="{D5E5204D-F066-660B-8347-93BF796E5AD1}"/>
              </a:ext>
            </a:extLst>
          </p:cNvPr>
          <p:cNvSpPr>
            <a:spLocks noGrp="1"/>
          </p:cNvSpPr>
          <p:nvPr>
            <p:ph idx="1"/>
          </p:nvPr>
        </p:nvSpPr>
        <p:spPr/>
        <p:txBody>
          <a:bodyPr/>
          <a:lstStyle/>
          <a:p>
            <a:r>
              <a:rPr lang="en-US" dirty="0" err="1"/>
              <a:t>Mở</a:t>
            </a:r>
            <a:r>
              <a:rPr lang="en-US" dirty="0"/>
              <a:t> </a:t>
            </a:r>
            <a:r>
              <a:rPr lang="en-US" dirty="0" err="1"/>
              <a:t>rộng</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bài</a:t>
            </a:r>
            <a:r>
              <a:rPr lang="en-US" dirty="0"/>
              <a:t> </a:t>
            </a:r>
            <a:r>
              <a:rPr lang="en-US" dirty="0" err="1"/>
              <a:t>toán</a:t>
            </a:r>
            <a:endParaRPr lang="en-US" dirty="0"/>
          </a:p>
          <a:p>
            <a:r>
              <a:rPr lang="en-US" dirty="0" err="1"/>
              <a:t>Tối</a:t>
            </a:r>
            <a:r>
              <a:rPr lang="en-US" dirty="0"/>
              <a:t> </a:t>
            </a:r>
            <a:r>
              <a:rPr lang="en-US" dirty="0" err="1"/>
              <a:t>ưu</a:t>
            </a:r>
            <a:r>
              <a:rPr lang="en-US" dirty="0"/>
              <a:t> </a:t>
            </a:r>
            <a:r>
              <a:rPr lang="en-US" dirty="0" err="1"/>
              <a:t>cho</a:t>
            </a:r>
            <a:r>
              <a:rPr lang="en-US" dirty="0"/>
              <a:t> </a:t>
            </a:r>
            <a:r>
              <a:rPr lang="en-US" dirty="0" err="1"/>
              <a:t>các</a:t>
            </a:r>
            <a:r>
              <a:rPr lang="en-US" dirty="0"/>
              <a:t> </a:t>
            </a:r>
            <a:r>
              <a:rPr lang="en-US" dirty="0" err="1"/>
              <a:t>mục</a:t>
            </a:r>
            <a:r>
              <a:rPr lang="en-US" dirty="0"/>
              <a:t> </a:t>
            </a:r>
            <a:r>
              <a:rPr lang="en-US" dirty="0" err="1"/>
              <a:t>tiêu</a:t>
            </a:r>
            <a:r>
              <a:rPr lang="en-US" dirty="0"/>
              <a:t> </a:t>
            </a:r>
            <a:r>
              <a:rPr lang="en-US" dirty="0" err="1"/>
              <a:t>khác</a:t>
            </a:r>
            <a:endParaRPr lang="en-US" dirty="0"/>
          </a:p>
          <a:p>
            <a:r>
              <a:rPr lang="en-US" dirty="0" err="1"/>
              <a:t>Áp</a:t>
            </a:r>
            <a:r>
              <a:rPr lang="en-US" dirty="0"/>
              <a:t> </a:t>
            </a:r>
            <a:r>
              <a:rPr lang="en-US" dirty="0" err="1"/>
              <a:t>dụng</a:t>
            </a:r>
            <a:r>
              <a:rPr lang="en-US" dirty="0"/>
              <a:t> </a:t>
            </a:r>
            <a:r>
              <a:rPr lang="en-US" dirty="0" err="1"/>
              <a:t>các</a:t>
            </a:r>
            <a:r>
              <a:rPr lang="en-US" dirty="0"/>
              <a:t> </a:t>
            </a:r>
            <a:r>
              <a:rPr lang="en-US" dirty="0" err="1"/>
              <a:t>kĩ</a:t>
            </a:r>
            <a:r>
              <a:rPr lang="en-US" dirty="0"/>
              <a:t> </a:t>
            </a:r>
            <a:r>
              <a:rPr lang="en-US" dirty="0" err="1"/>
              <a:t>thuật</a:t>
            </a:r>
            <a:r>
              <a:rPr lang="en-US" dirty="0"/>
              <a:t> </a:t>
            </a:r>
            <a:r>
              <a:rPr lang="en-US" dirty="0" err="1"/>
              <a:t>học</a:t>
            </a:r>
            <a:r>
              <a:rPr lang="en-US" dirty="0"/>
              <a:t> </a:t>
            </a:r>
            <a:r>
              <a:rPr lang="en-US" dirty="0" err="1"/>
              <a:t>sâu</a:t>
            </a:r>
            <a:endParaRPr lang="en-US" dirty="0"/>
          </a:p>
          <a:p>
            <a:r>
              <a:rPr lang="en-US" dirty="0" err="1"/>
              <a:t>Tích</a:t>
            </a:r>
            <a:r>
              <a:rPr lang="en-US" dirty="0"/>
              <a:t> </a:t>
            </a:r>
            <a:r>
              <a:rPr lang="en-US" dirty="0" err="1"/>
              <a:t>hợp</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tài</a:t>
            </a:r>
            <a:r>
              <a:rPr lang="en-US" dirty="0"/>
              <a:t> </a:t>
            </a:r>
            <a:r>
              <a:rPr lang="en-US" dirty="0" err="1"/>
              <a:t>nguyên</a:t>
            </a:r>
            <a:endParaRPr lang="en-US" dirty="0"/>
          </a:p>
          <a:p>
            <a:r>
              <a:rPr lang="en-US" dirty="0" err="1"/>
              <a:t>Áp</a:t>
            </a:r>
            <a:r>
              <a:rPr lang="en-US" dirty="0"/>
              <a:t> </a:t>
            </a:r>
            <a:r>
              <a:rPr lang="en-US" dirty="0" err="1"/>
              <a:t>dụng</a:t>
            </a:r>
            <a:r>
              <a:rPr lang="en-US" dirty="0"/>
              <a:t> </a:t>
            </a:r>
            <a:r>
              <a:rPr lang="en-US" dirty="0" err="1"/>
              <a:t>vào</a:t>
            </a:r>
            <a:r>
              <a:rPr lang="en-US" dirty="0"/>
              <a:t> </a:t>
            </a:r>
            <a:r>
              <a:rPr lang="en-US" dirty="0" err="1"/>
              <a:t>các</a:t>
            </a:r>
            <a:r>
              <a:rPr lang="en-US" dirty="0"/>
              <a:t> </a:t>
            </a:r>
            <a:r>
              <a:rPr lang="en-US" dirty="0" err="1"/>
              <a:t>lĩnh</a:t>
            </a:r>
            <a:r>
              <a:rPr lang="en-US" dirty="0"/>
              <a:t> </a:t>
            </a:r>
            <a:r>
              <a:rPr lang="en-US" dirty="0" err="1"/>
              <a:t>vực</a:t>
            </a:r>
            <a:r>
              <a:rPr lang="en-US" dirty="0"/>
              <a:t> </a:t>
            </a:r>
            <a:r>
              <a:rPr lang="en-US" dirty="0" err="1"/>
              <a:t>khác</a:t>
            </a:r>
            <a:endParaRPr lang="en-US" dirty="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11</a:t>
            </a:fld>
            <a:endParaRPr lang="en-US" altLang="en-US"/>
          </a:p>
        </p:txBody>
      </p:sp>
    </p:spTree>
    <p:extLst>
      <p:ext uri="{BB962C8B-B14F-4D97-AF65-F5344CB8AC3E}">
        <p14:creationId xmlns:p14="http://schemas.microsoft.com/office/powerpoint/2010/main" val="22871022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8F996-3CCE-C95E-475C-2C713FA14DD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4BA7D15D-EB39-C9DA-4869-26AE875E22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Slide Number Placeholder 2"/>
          <p:cNvSpPr>
            <a:spLocks noGrp="1"/>
          </p:cNvSpPr>
          <p:nvPr>
            <p:ph type="sldNum" sz="quarter" idx="12"/>
          </p:nvPr>
        </p:nvSpPr>
        <p:spPr/>
        <p:txBody>
          <a:bodyPr/>
          <a:lstStyle/>
          <a:p>
            <a:fld id="{0F4F63AB-74FF-4D4D-9C96-7E67E70BF8FF}" type="slidenum">
              <a:rPr lang="en-US" altLang="en-US" smtClean="0"/>
              <a:pPr/>
              <a:t>12</a:t>
            </a:fld>
            <a:endParaRPr lang="en-US" altLang="en-US"/>
          </a:p>
        </p:txBody>
      </p:sp>
    </p:spTree>
    <p:extLst>
      <p:ext uri="{BB962C8B-B14F-4D97-AF65-F5344CB8AC3E}">
        <p14:creationId xmlns:p14="http://schemas.microsoft.com/office/powerpoint/2010/main" val="3420108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xmlns=""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endParaRPr lang="en-US" altLang="en-US" dirty="0"/>
          </a:p>
        </p:txBody>
      </p:sp>
      <p:pic>
        <p:nvPicPr>
          <p:cNvPr id="3" name="Picture 2">
            <a:extLst>
              <a:ext uri="{FF2B5EF4-FFF2-40B4-BE49-F238E27FC236}">
                <a16:creationId xmlns:a16="http://schemas.microsoft.com/office/drawing/2014/main" xmlns="" id="{80F6C6EA-A7A9-F1C9-6A7B-3B217F1AF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Slide Number Placeholder 1"/>
          <p:cNvSpPr>
            <a:spLocks noGrp="1"/>
          </p:cNvSpPr>
          <p:nvPr>
            <p:ph type="sldNum" sz="quarter" idx="12"/>
          </p:nvPr>
        </p:nvSpPr>
        <p:spPr/>
        <p:txBody>
          <a:bodyPr/>
          <a:lstStyle/>
          <a:p>
            <a:fld id="{0F4F63AB-74FF-4D4D-9C96-7E67E70BF8FF}" type="slidenum">
              <a:rPr lang="en-US" altLang="en-US" smtClean="0"/>
              <a:pPr/>
              <a:t>13</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D09A8D8C-80F7-440C-BEF1-9EFA4CBAAA33}"/>
              </a:ext>
            </a:extLst>
          </p:cNvPr>
          <p:cNvSpPr>
            <a:spLocks noGrp="1" noChangeArrowheads="1"/>
          </p:cNvSpPr>
          <p:nvPr>
            <p:ph type="title"/>
          </p:nvPr>
        </p:nvSpPr>
        <p:spPr/>
        <p:txBody>
          <a:bodyPr/>
          <a:lstStyle/>
          <a:p>
            <a:r>
              <a:rPr lang="en-US" altLang="en-US" dirty="0"/>
              <a:t>1 </a:t>
            </a:r>
            <a:r>
              <a:rPr lang="en-US" altLang="en-US" dirty="0" err="1"/>
              <a:t>Giới</a:t>
            </a:r>
            <a:r>
              <a:rPr lang="en-US" altLang="en-US" dirty="0"/>
              <a:t> </a:t>
            </a:r>
            <a:r>
              <a:rPr lang="en-US" altLang="en-US" dirty="0" err="1"/>
              <a:t>Thiệu</a:t>
            </a:r>
            <a:endParaRPr lang="en-US" altLang="en-US" dirty="0"/>
          </a:p>
        </p:txBody>
      </p:sp>
      <p:sp>
        <p:nvSpPr>
          <p:cNvPr id="25603" name="Rectangle 3">
            <a:extLst>
              <a:ext uri="{FF2B5EF4-FFF2-40B4-BE49-F238E27FC236}">
                <a16:creationId xmlns:a16="http://schemas.microsoft.com/office/drawing/2014/main" xmlns="" id="{2EE127BF-401A-4C36-A14A-872ADB44AB18}"/>
              </a:ext>
            </a:extLst>
          </p:cNvPr>
          <p:cNvSpPr>
            <a:spLocks noGrp="1" noChangeArrowheads="1"/>
          </p:cNvSpPr>
          <p:nvPr>
            <p:ph type="body" idx="1"/>
          </p:nvPr>
        </p:nvSpPr>
        <p:spPr>
          <a:xfrm>
            <a:off x="762000" y="1633538"/>
            <a:ext cx="8077200" cy="4767262"/>
          </a:xfrm>
        </p:spPr>
        <p:txBody>
          <a:bodyPr/>
          <a:lstStyle/>
          <a:p>
            <a:r>
              <a:rPr lang="vi-VN" altLang="en-US" dirty="0"/>
              <a:t>FA</a:t>
            </a:r>
            <a:r>
              <a:rPr lang="en-US" altLang="en-US" dirty="0"/>
              <a:t> </a:t>
            </a:r>
            <a:r>
              <a:rPr lang="en-US" altLang="en-US" dirty="0" err="1"/>
              <a:t>là</a:t>
            </a:r>
            <a:r>
              <a:rPr lang="en-US" altLang="en-US" dirty="0"/>
              <a:t> </a:t>
            </a:r>
            <a:r>
              <a:rPr lang="en-US" altLang="en-US" dirty="0" err="1"/>
              <a:t>gì</a:t>
            </a:r>
            <a:r>
              <a:rPr lang="en-US" altLang="en-US" dirty="0"/>
              <a:t> ?</a:t>
            </a:r>
          </a:p>
          <a:p>
            <a:pPr marL="0" indent="0">
              <a:buNone/>
            </a:pPr>
            <a:r>
              <a:rPr lang="en-US" altLang="en-US" dirty="0"/>
              <a:t>	</a:t>
            </a:r>
            <a:r>
              <a:rPr lang="vi-VN" altLang="en-US" dirty="0"/>
              <a:t>FA là viết tắt của "Finite Element Analysis" (Phân tích phần tử hữu hạn) là một phương pháp tính toán số để giải quyết các vấn đề kỹ thuật phức tạp.</a:t>
            </a:r>
            <a:endParaRPr lang="en-US" altLang="en-US" dirty="0"/>
          </a:p>
        </p:txBody>
      </p:sp>
      <p:sp>
        <p:nvSpPr>
          <p:cNvPr id="2" name="Slide Number Placeholder 1"/>
          <p:cNvSpPr>
            <a:spLocks noGrp="1"/>
          </p:cNvSpPr>
          <p:nvPr>
            <p:ph type="sldNum" sz="quarter" idx="12"/>
          </p:nvPr>
        </p:nvSpPr>
        <p:spPr/>
        <p:txBody>
          <a:bodyPr/>
          <a:lstStyle/>
          <a:p>
            <a:fld id="{0F4F63AB-74FF-4D4D-9C96-7E67E70BF8FF}" type="slidenum">
              <a:rPr lang="en-US" altLang="en-US" smtClean="0"/>
              <a:pPr/>
              <a:t>1</a:t>
            </a:fld>
            <a:endParaRPr lang="en-US"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ppt_x"/>
                                          </p:val>
                                        </p:tav>
                                        <p:tav tm="100000">
                                          <p:val>
                                            <p:strVal val="#ppt_x"/>
                                          </p:val>
                                        </p:tav>
                                      </p:tavLst>
                                    </p:anim>
                                    <p:anim calcmode="lin" valueType="num">
                                      <p:cBhvr additive="base">
                                        <p:cTn id="8" dur="500" fill="hold"/>
                                        <p:tgtEl>
                                          <p:spTgt spid="256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5603">
                                            <p:txEl>
                                              <p:pRg st="0" end="0"/>
                                            </p:txEl>
                                          </p:spTgt>
                                        </p:tgtEl>
                                        <p:attrNameLst>
                                          <p:attrName>style.visibility</p:attrName>
                                        </p:attrNameLst>
                                      </p:cBhvr>
                                      <p:to>
                                        <p:strVal val="visible"/>
                                      </p:to>
                                    </p:set>
                                    <p:animEffect transition="in" filter="barn(inVertical)">
                                      <p:cBhvr>
                                        <p:cTn id="13" dur="500"/>
                                        <p:tgtEl>
                                          <p:spTgt spid="2560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25603">
                                            <p:txEl>
                                              <p:pRg st="1" end="1"/>
                                            </p:txEl>
                                          </p:spTgt>
                                        </p:tgtEl>
                                        <p:attrNameLst>
                                          <p:attrName>style.visibility</p:attrName>
                                        </p:attrNameLst>
                                      </p:cBhvr>
                                      <p:to>
                                        <p:strVal val="visible"/>
                                      </p:to>
                                    </p:set>
                                    <p:animEffect transition="in" filter="wheel(1)">
                                      <p:cBhvr>
                                        <p:cTn id="18" dur="20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DCF31-2CE2-11F8-5D24-58F6AA4139C0}"/>
              </a:ext>
            </a:extLst>
          </p:cNvPr>
          <p:cNvSpPr>
            <a:spLocks noGrp="1"/>
          </p:cNvSpPr>
          <p:nvPr>
            <p:ph type="title"/>
          </p:nvPr>
        </p:nvSpPr>
        <p:spPr/>
        <p:txBody>
          <a:bodyPr/>
          <a:lstStyle/>
          <a:p>
            <a:r>
              <a:rPr lang="en-US" dirty="0"/>
              <a:t>1 </a:t>
            </a:r>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xmlns="" id="{F511CAF5-0228-6886-4C95-0EF5D1E82858}"/>
              </a:ext>
            </a:extLst>
          </p:cNvPr>
          <p:cNvSpPr>
            <a:spLocks noGrp="1"/>
          </p:cNvSpPr>
          <p:nvPr>
            <p:ph idx="1"/>
          </p:nvPr>
        </p:nvSpPr>
        <p:spPr/>
        <p:txBody>
          <a:bodyPr/>
          <a:lstStyle/>
          <a:p>
            <a:r>
              <a:rPr lang="en-US" dirty="0" err="1"/>
              <a:t>Các</a:t>
            </a:r>
            <a:r>
              <a:rPr lang="en-US" dirty="0"/>
              <a:t> </a:t>
            </a:r>
            <a:r>
              <a:rPr lang="en-US" dirty="0" err="1"/>
              <a:t>ứng</a:t>
            </a:r>
            <a:r>
              <a:rPr lang="en-US" dirty="0"/>
              <a:t> </a:t>
            </a:r>
            <a:r>
              <a:rPr lang="en-US" dirty="0" err="1"/>
              <a:t>dụng</a:t>
            </a:r>
            <a:r>
              <a:rPr lang="en-US" dirty="0"/>
              <a:t> </a:t>
            </a:r>
            <a:r>
              <a:rPr lang="en-US" dirty="0" err="1"/>
              <a:t>của</a:t>
            </a:r>
            <a:r>
              <a:rPr lang="en-US" dirty="0"/>
              <a:t> FA </a:t>
            </a:r>
            <a:r>
              <a:rPr lang="en-US" dirty="0" err="1"/>
              <a:t>rất</a:t>
            </a:r>
            <a:r>
              <a:rPr lang="en-US" dirty="0"/>
              <a:t> </a:t>
            </a:r>
            <a:r>
              <a:rPr lang="en-US" dirty="0" err="1"/>
              <a:t>đa</a:t>
            </a:r>
            <a:r>
              <a:rPr lang="en-US" dirty="0"/>
              <a:t> </a:t>
            </a:r>
            <a:r>
              <a:rPr lang="en-US" dirty="0" err="1"/>
              <a:t>dạng</a:t>
            </a:r>
            <a:r>
              <a:rPr lang="en-US" dirty="0"/>
              <a:t> </a:t>
            </a:r>
            <a:r>
              <a:rPr lang="en-US" dirty="0" err="1"/>
              <a:t>và</a:t>
            </a:r>
            <a:r>
              <a:rPr lang="en-US" dirty="0"/>
              <a:t> </a:t>
            </a:r>
            <a:r>
              <a:rPr lang="en-US" dirty="0" err="1"/>
              <a:t>rộng</a:t>
            </a:r>
            <a:r>
              <a:rPr lang="en-US" dirty="0"/>
              <a:t> </a:t>
            </a:r>
            <a:r>
              <a:rPr lang="en-US" dirty="0" err="1"/>
              <a:t>rãi</a:t>
            </a:r>
            <a:r>
              <a:rPr lang="en-US" dirty="0"/>
              <a:t> </a:t>
            </a:r>
            <a:r>
              <a:rPr lang="en-US" dirty="0" err="1"/>
              <a:t>trong</a:t>
            </a:r>
            <a:r>
              <a:rPr lang="en-US" dirty="0"/>
              <a:t> </a:t>
            </a:r>
            <a:r>
              <a:rPr lang="en-US" dirty="0" err="1"/>
              <a:t>nhiều</a:t>
            </a:r>
            <a:r>
              <a:rPr lang="en-US" dirty="0"/>
              <a:t> </a:t>
            </a:r>
            <a:r>
              <a:rPr lang="en-US" dirty="0" err="1"/>
              <a:t>lĩnh</a:t>
            </a:r>
            <a:r>
              <a:rPr lang="en-US" dirty="0"/>
              <a:t> </a:t>
            </a:r>
            <a:r>
              <a:rPr lang="en-US" dirty="0" err="1"/>
              <a:t>vực</a:t>
            </a:r>
            <a:r>
              <a:rPr lang="en-US" dirty="0"/>
              <a:t> </a:t>
            </a:r>
            <a:r>
              <a:rPr lang="en-US" dirty="0" err="1"/>
              <a:t>khác</a:t>
            </a:r>
            <a:r>
              <a:rPr lang="en-US" dirty="0"/>
              <a:t> </a:t>
            </a:r>
            <a:r>
              <a:rPr lang="en-US" dirty="0" err="1"/>
              <a:t>nhau</a:t>
            </a:r>
            <a:r>
              <a:rPr lang="en-US" dirty="0"/>
              <a:t>, bao </a:t>
            </a:r>
            <a:r>
              <a:rPr lang="en-US" dirty="0" err="1"/>
              <a:t>gồm</a:t>
            </a:r>
            <a:r>
              <a:rPr lang="en-US" dirty="0" smtClean="0"/>
              <a:t>:</a:t>
            </a:r>
          </a:p>
          <a:p>
            <a:endParaRPr lang="en-US" dirty="0" smtClean="0"/>
          </a:p>
          <a:p>
            <a:r>
              <a:rPr lang="vi-VN" dirty="0"/>
              <a:t>Kỹ thuật cơ khí</a:t>
            </a:r>
            <a:endParaRPr lang="en-US" dirty="0"/>
          </a:p>
          <a:p>
            <a:r>
              <a:rPr lang="vi-VN" dirty="0"/>
              <a:t>Kỹ thuật vật liệu</a:t>
            </a:r>
            <a:endParaRPr lang="en-US" dirty="0"/>
          </a:p>
          <a:p>
            <a:r>
              <a:rPr lang="vi-VN" dirty="0"/>
              <a:t>Kỹ thuật điện</a:t>
            </a:r>
            <a:endParaRPr lang="en-US" dirty="0"/>
          </a:p>
          <a:p>
            <a:r>
              <a:rPr lang="vi-VN" dirty="0"/>
              <a:t>Kỹ thuật dầu khí</a:t>
            </a:r>
            <a:endParaRPr lang="en-US" dirty="0"/>
          </a:p>
          <a:p>
            <a:r>
              <a:rPr lang="vi-VN" dirty="0"/>
              <a:t>Kỹ thuật xây dựng</a:t>
            </a:r>
            <a:endParaRPr lang="en-US" dirty="0"/>
          </a:p>
          <a:p>
            <a:r>
              <a:rPr lang="vi-VN" dirty="0"/>
              <a:t>Kỹ thuật hàng không vũ trụ</a:t>
            </a:r>
            <a:endParaRPr lang="en-US" dirty="0"/>
          </a:p>
          <a:p>
            <a:endParaRPr lang="en-US" dirty="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extLst>
      <p:ext uri="{BB962C8B-B14F-4D97-AF65-F5344CB8AC3E}">
        <p14:creationId xmlns:p14="http://schemas.microsoft.com/office/powerpoint/2010/main" val="433836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A0A8A2-EDFF-374F-1F53-99A82767F381}"/>
              </a:ext>
            </a:extLst>
          </p:cNvPr>
          <p:cNvSpPr>
            <a:spLocks noGrp="1"/>
          </p:cNvSpPr>
          <p:nvPr>
            <p:ph type="title"/>
          </p:nvPr>
        </p:nvSpPr>
        <p:spPr/>
        <p:txBody>
          <a:bodyPr/>
          <a:lstStyle/>
          <a:p>
            <a:r>
              <a:rPr lang="en-US" dirty="0" smtClean="0"/>
              <a:t>2.1 </a:t>
            </a:r>
            <a:r>
              <a:rPr lang="en-US" dirty="0" err="1" smtClean="0"/>
              <a:t>Bài</a:t>
            </a:r>
            <a:r>
              <a:rPr lang="en-US" dirty="0" smtClean="0"/>
              <a:t> </a:t>
            </a:r>
            <a:r>
              <a:rPr lang="en-US" dirty="0" err="1" smtClean="0"/>
              <a:t>toán</a:t>
            </a:r>
            <a:r>
              <a:rPr lang="en-US" dirty="0" smtClean="0"/>
              <a:t> </a:t>
            </a:r>
            <a:r>
              <a:rPr lang="en-US" dirty="0" err="1" smtClean="0"/>
              <a:t>đặt</a:t>
            </a:r>
            <a:r>
              <a:rPr lang="en-US" dirty="0" smtClean="0"/>
              <a:t> </a:t>
            </a:r>
            <a:r>
              <a:rPr lang="en-US" dirty="0" err="1" smtClean="0"/>
              <a:t>ra</a:t>
            </a:r>
            <a:endParaRPr lang="en-US" dirty="0"/>
          </a:p>
        </p:txBody>
      </p:sp>
      <p:sp>
        <p:nvSpPr>
          <p:cNvPr id="3" name="Content Placeholder 2">
            <a:extLst>
              <a:ext uri="{FF2B5EF4-FFF2-40B4-BE49-F238E27FC236}">
                <a16:creationId xmlns:a16="http://schemas.microsoft.com/office/drawing/2014/main" xmlns="" id="{69C4EA2F-C3AA-3717-3AA4-AEAF96C11BCE}"/>
              </a:ext>
            </a:extLst>
          </p:cNvPr>
          <p:cNvSpPr>
            <a:spLocks noGrp="1"/>
          </p:cNvSpPr>
          <p:nvPr>
            <p:ph idx="1"/>
          </p:nvPr>
        </p:nvSpPr>
        <p:spPr>
          <a:xfrm>
            <a:off x="609600" y="2286000"/>
            <a:ext cx="8229600" cy="4038600"/>
          </a:xfrm>
        </p:spPr>
        <p:txBody>
          <a:bodyPr/>
          <a:lstStyle/>
          <a:p>
            <a:r>
              <a:rPr lang="en-US" dirty="0" err="1" smtClean="0"/>
              <a:t>Với</a:t>
            </a:r>
            <a:r>
              <a:rPr lang="en-US" dirty="0" smtClean="0"/>
              <a:t> </a:t>
            </a:r>
            <a:r>
              <a:rPr lang="en-US" dirty="0" err="1" smtClean="0"/>
              <a:t>sự</a:t>
            </a:r>
            <a:r>
              <a:rPr lang="en-US" dirty="0" smtClean="0"/>
              <a:t> </a:t>
            </a:r>
            <a:r>
              <a:rPr lang="en-US" dirty="0" err="1" smtClean="0"/>
              <a:t>bận</a:t>
            </a:r>
            <a:r>
              <a:rPr lang="en-US" dirty="0" smtClean="0"/>
              <a:t> </a:t>
            </a:r>
            <a:r>
              <a:rPr lang="en-US" dirty="0" err="1" smtClean="0"/>
              <a:t>rộn</a:t>
            </a:r>
            <a:r>
              <a:rPr lang="en-US" dirty="0" smtClean="0"/>
              <a:t> </a:t>
            </a:r>
            <a:r>
              <a:rPr lang="en-US" dirty="0" err="1" smtClean="0"/>
              <a:t>của</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hiện</a:t>
            </a:r>
            <a:r>
              <a:rPr lang="en-US" dirty="0" smtClean="0"/>
              <a:t> nay, </a:t>
            </a:r>
            <a:r>
              <a:rPr lang="en-US" dirty="0" err="1" smtClean="0"/>
              <a:t>thì</a:t>
            </a:r>
            <a:r>
              <a:rPr lang="en-US" dirty="0" smtClean="0"/>
              <a:t> </a:t>
            </a:r>
            <a:r>
              <a:rPr lang="en-US" dirty="0" err="1" smtClean="0"/>
              <a:t>nhu</a:t>
            </a:r>
            <a:r>
              <a:rPr lang="en-US" dirty="0" smtClean="0"/>
              <a:t> </a:t>
            </a:r>
            <a:r>
              <a:rPr lang="en-US" dirty="0" err="1" smtClean="0"/>
              <a:t>cầu</a:t>
            </a:r>
            <a:r>
              <a:rPr lang="en-US" dirty="0" smtClean="0"/>
              <a:t> </a:t>
            </a:r>
            <a:r>
              <a:rPr lang="en-US" dirty="0" err="1" smtClean="0"/>
              <a:t>tiết</a:t>
            </a:r>
            <a:r>
              <a:rPr lang="en-US" dirty="0" smtClean="0"/>
              <a:t> </a:t>
            </a:r>
            <a:r>
              <a:rPr lang="en-US" dirty="0" err="1" smtClean="0"/>
              <a:t>kiệm</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cao</a:t>
            </a:r>
            <a:r>
              <a:rPr lang="en-US" dirty="0" smtClean="0"/>
              <a:t> </a:t>
            </a:r>
            <a:r>
              <a:rPr lang="en-US" dirty="0" err="1" smtClean="0"/>
              <a:t>việc</a:t>
            </a:r>
            <a:r>
              <a:rPr lang="en-US" dirty="0" smtClean="0"/>
              <a:t> </a:t>
            </a:r>
            <a:r>
              <a:rPr lang="en-US" dirty="0" err="1" smtClean="0"/>
              <a:t>ăn</a:t>
            </a:r>
            <a:r>
              <a:rPr lang="en-US" dirty="0" smtClean="0"/>
              <a:t> </a:t>
            </a:r>
            <a:r>
              <a:rPr lang="en-US" dirty="0" err="1" smtClean="0"/>
              <a:t>uống</a:t>
            </a:r>
            <a:r>
              <a:rPr lang="en-US" dirty="0" smtClean="0"/>
              <a:t> </a:t>
            </a:r>
            <a:r>
              <a:rPr lang="en-US" dirty="0" err="1" smtClean="0"/>
              <a:t>đi</a:t>
            </a:r>
            <a:r>
              <a:rPr lang="en-US" dirty="0" smtClean="0"/>
              <a:t> </a:t>
            </a:r>
            <a:r>
              <a:rPr lang="en-US" dirty="0" err="1" smtClean="0"/>
              <a:t>lại</a:t>
            </a:r>
            <a:r>
              <a:rPr lang="en-US" dirty="0" smtClean="0"/>
              <a:t> </a:t>
            </a:r>
            <a:r>
              <a:rPr lang="en-US" dirty="0" err="1" smtClean="0"/>
              <a:t>cũng</a:t>
            </a:r>
            <a:r>
              <a:rPr lang="en-US" dirty="0" smtClean="0"/>
              <a:t> </a:t>
            </a:r>
            <a:r>
              <a:rPr lang="en-US" dirty="0" err="1" smtClean="0"/>
              <a:t>thế</a:t>
            </a:r>
            <a:r>
              <a:rPr lang="en-US" dirty="0"/>
              <a:t> </a:t>
            </a:r>
            <a:r>
              <a:rPr lang="en-US" dirty="0" smtClean="0"/>
              <a:t>=&gt; </a:t>
            </a:r>
            <a:r>
              <a:rPr lang="en-US" dirty="0" err="1" smtClean="0"/>
              <a:t>sự</a:t>
            </a:r>
            <a:r>
              <a:rPr lang="en-US" dirty="0" smtClean="0"/>
              <a:t> </a:t>
            </a:r>
            <a:r>
              <a:rPr lang="en-US" dirty="0" err="1" smtClean="0"/>
              <a:t>ra</a:t>
            </a:r>
            <a:r>
              <a:rPr lang="en-US" dirty="0" smtClean="0"/>
              <a:t> </a:t>
            </a:r>
            <a:r>
              <a:rPr lang="en-US" dirty="0" err="1" smtClean="0"/>
              <a:t>đời</a:t>
            </a:r>
            <a:r>
              <a:rPr lang="en-US" dirty="0" smtClean="0"/>
              <a:t> </a:t>
            </a:r>
            <a:r>
              <a:rPr lang="en-US" dirty="0" err="1" smtClean="0"/>
              <a:t>của</a:t>
            </a:r>
            <a:r>
              <a:rPr lang="en-US" dirty="0" smtClean="0"/>
              <a:t> </a:t>
            </a:r>
            <a:r>
              <a:rPr lang="en-US" dirty="0" err="1" smtClean="0"/>
              <a:t>máy</a:t>
            </a:r>
            <a:r>
              <a:rPr lang="en-US" dirty="0" smtClean="0"/>
              <a:t> </a:t>
            </a:r>
            <a:r>
              <a:rPr lang="en-US" dirty="0" err="1" smtClean="0"/>
              <a:t>bán</a:t>
            </a:r>
            <a:r>
              <a:rPr lang="en-US" dirty="0" smtClean="0"/>
              <a:t> </a:t>
            </a:r>
            <a:r>
              <a:rPr lang="en-US" dirty="0" err="1" smtClean="0"/>
              <a:t>nước</a:t>
            </a:r>
            <a:r>
              <a:rPr lang="en-US" dirty="0" smtClean="0"/>
              <a:t> </a:t>
            </a:r>
            <a:r>
              <a:rPr lang="en-US" dirty="0" err="1" smtClean="0"/>
              <a:t>tự</a:t>
            </a:r>
            <a:r>
              <a:rPr lang="en-US" dirty="0" smtClean="0"/>
              <a:t> </a:t>
            </a:r>
            <a:r>
              <a:rPr lang="en-US" dirty="0" err="1" smtClean="0"/>
              <a:t>động</a:t>
            </a:r>
            <a:r>
              <a:rPr lang="en-US" dirty="0" smtClean="0"/>
              <a:t> (Vending Machine).</a:t>
            </a:r>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21488635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F993B-B7FB-F43D-986D-16BD0BF5AB0D}"/>
              </a:ext>
            </a:extLst>
          </p:cNvPr>
          <p:cNvSpPr>
            <a:spLocks noGrp="1"/>
          </p:cNvSpPr>
          <p:nvPr>
            <p:ph type="title"/>
          </p:nvPr>
        </p:nvSpPr>
        <p:spPr/>
        <p:txBody>
          <a:bodyPr/>
          <a:lstStyle/>
          <a:p>
            <a:r>
              <a:rPr lang="en-US" dirty="0" smtClean="0"/>
              <a:t>2.2 </a:t>
            </a:r>
            <a:r>
              <a:rPr lang="en-US" dirty="0" err="1"/>
              <a:t>Mục</a:t>
            </a:r>
            <a:r>
              <a:rPr lang="en-US" dirty="0"/>
              <a:t> </a:t>
            </a:r>
            <a:r>
              <a:rPr lang="en-US" dirty="0" err="1"/>
              <a:t>Tiêu</a:t>
            </a:r>
            <a:r>
              <a:rPr lang="en-US" dirty="0"/>
              <a:t> </a:t>
            </a:r>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xmlns="" id="{9F531054-AD34-086F-611B-5A1C1132F90A}"/>
              </a:ext>
            </a:extLst>
          </p:cNvPr>
          <p:cNvSpPr>
            <a:spLocks noGrp="1"/>
          </p:cNvSpPr>
          <p:nvPr>
            <p:ph idx="1"/>
          </p:nvPr>
        </p:nvSpPr>
        <p:spPr/>
        <p:txBody>
          <a:bodyPr/>
          <a:lstStyle/>
          <a:p>
            <a:r>
              <a:rPr lang="en-US" dirty="0" err="1" smtClean="0"/>
              <a:t>Tạo</a:t>
            </a:r>
            <a:r>
              <a:rPr lang="en-US" dirty="0" smtClean="0"/>
              <a:t> </a:t>
            </a:r>
            <a:r>
              <a:rPr lang="en-US" dirty="0" err="1" smtClean="0"/>
              <a:t>một</a:t>
            </a:r>
            <a:r>
              <a:rPr lang="en-US" dirty="0" smtClean="0"/>
              <a:t> </a:t>
            </a:r>
            <a:r>
              <a:rPr lang="en-US" dirty="0" err="1" smtClean="0"/>
              <a:t>máy</a:t>
            </a:r>
            <a:r>
              <a:rPr lang="en-US" dirty="0" smtClean="0"/>
              <a:t> </a:t>
            </a:r>
            <a:r>
              <a:rPr lang="en-US" dirty="0" err="1" smtClean="0"/>
              <a:t>bán</a:t>
            </a:r>
            <a:r>
              <a:rPr lang="en-US" dirty="0" smtClean="0"/>
              <a:t> </a:t>
            </a:r>
            <a:r>
              <a:rPr lang="en-US" dirty="0" err="1" smtClean="0"/>
              <a:t>nước</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các</a:t>
            </a:r>
            <a:r>
              <a:rPr lang="en-US" dirty="0" smtClean="0"/>
              <a:t> </a:t>
            </a:r>
            <a:r>
              <a:rPr lang="en-US" dirty="0" err="1" smtClean="0"/>
              <a:t>thao</a:t>
            </a:r>
            <a:r>
              <a:rPr lang="en-US" dirty="0" smtClean="0"/>
              <a:t> </a:t>
            </a:r>
            <a:r>
              <a:rPr lang="en-US" dirty="0" err="1" smtClean="0"/>
              <a:t>tác</a:t>
            </a:r>
            <a:r>
              <a:rPr lang="en-US" dirty="0" smtClean="0"/>
              <a:t> </a:t>
            </a:r>
            <a:r>
              <a:rPr lang="en-US" dirty="0" err="1" smtClean="0"/>
              <a:t>cơ</a:t>
            </a:r>
            <a:r>
              <a:rPr lang="en-US" dirty="0" smtClean="0"/>
              <a:t> </a:t>
            </a:r>
            <a:r>
              <a:rPr lang="en-US" dirty="0" err="1" smtClean="0"/>
              <a:t>bản</a:t>
            </a:r>
            <a:r>
              <a:rPr lang="en-US" dirty="0" smtClean="0"/>
              <a:t> </a:t>
            </a:r>
            <a:r>
              <a:rPr lang="en-US" dirty="0" err="1" smtClean="0"/>
              <a:t>như</a:t>
            </a:r>
            <a:r>
              <a:rPr lang="en-US" dirty="0" smtClean="0"/>
              <a:t>:</a:t>
            </a:r>
          </a:p>
          <a:p>
            <a:pPr lvl="1">
              <a:buFont typeface="Arial" panose="020B0604020202020204" pitchFamily="34" charset="0"/>
              <a:buChar char="•"/>
            </a:pPr>
            <a:r>
              <a:rPr lang="en-US" dirty="0" err="1" smtClean="0"/>
              <a:t>Chấp</a:t>
            </a:r>
            <a:r>
              <a:rPr lang="en-US" dirty="0" smtClean="0"/>
              <a:t> </a:t>
            </a:r>
            <a:r>
              <a:rPr lang="en-US" dirty="0" err="1"/>
              <a:t>nhận</a:t>
            </a:r>
            <a:r>
              <a:rPr lang="en-US" dirty="0"/>
              <a:t> </a:t>
            </a:r>
            <a:r>
              <a:rPr lang="en-US" dirty="0" err="1"/>
              <a:t>đồng</a:t>
            </a:r>
            <a:r>
              <a:rPr lang="en-US" dirty="0"/>
              <a:t> </a:t>
            </a:r>
            <a:r>
              <a:rPr lang="en-US" dirty="0" err="1" smtClean="0"/>
              <a:t>xu</a:t>
            </a:r>
            <a:endParaRPr lang="en-US" dirty="0"/>
          </a:p>
          <a:p>
            <a:pPr lvl="1">
              <a:buFont typeface="Arial" panose="020B0604020202020204" pitchFamily="34" charset="0"/>
              <a:buChar char="•"/>
            </a:pPr>
            <a:r>
              <a:rPr lang="en-US" dirty="0" err="1" smtClean="0"/>
              <a:t>Chọn</a:t>
            </a:r>
            <a:r>
              <a:rPr lang="en-US" dirty="0" smtClean="0"/>
              <a:t> </a:t>
            </a:r>
            <a:r>
              <a:rPr lang="en-US" dirty="0" err="1"/>
              <a:t>một</a:t>
            </a:r>
            <a:r>
              <a:rPr lang="en-US" dirty="0"/>
              <a:t> </a:t>
            </a:r>
            <a:r>
              <a:rPr lang="en-US" dirty="0" err="1"/>
              <a:t>món</a:t>
            </a:r>
            <a:r>
              <a:rPr lang="en-US" dirty="0"/>
              <a:t> </a:t>
            </a:r>
            <a:r>
              <a:rPr lang="en-US" dirty="0" err="1" smtClean="0"/>
              <a:t>hàng</a:t>
            </a:r>
            <a:endParaRPr lang="en-US" dirty="0"/>
          </a:p>
          <a:p>
            <a:pPr lvl="1">
              <a:buFont typeface="Arial" panose="020B0604020202020204" pitchFamily="34" charset="0"/>
              <a:buChar char="•"/>
            </a:pPr>
            <a:r>
              <a:rPr lang="en-US" dirty="0" err="1"/>
              <a:t>Phát</a:t>
            </a:r>
            <a:r>
              <a:rPr lang="en-US" dirty="0"/>
              <a:t> </a:t>
            </a:r>
            <a:r>
              <a:rPr lang="en-US" dirty="0" err="1"/>
              <a:t>ra</a:t>
            </a:r>
            <a:r>
              <a:rPr lang="en-US" dirty="0"/>
              <a:t> </a:t>
            </a:r>
            <a:r>
              <a:rPr lang="en-US" dirty="0" err="1"/>
              <a:t>món</a:t>
            </a:r>
            <a:r>
              <a:rPr lang="en-US" dirty="0"/>
              <a:t> </a:t>
            </a:r>
            <a:r>
              <a:rPr lang="en-US" dirty="0" err="1" smtClean="0"/>
              <a:t>hàng</a:t>
            </a:r>
            <a:r>
              <a:rPr lang="en-US" dirty="0" smtClean="0"/>
              <a:t> </a:t>
            </a:r>
            <a:r>
              <a:rPr lang="en-US" dirty="0" err="1"/>
              <a:t>đã</a:t>
            </a:r>
            <a:r>
              <a:rPr lang="en-US" dirty="0"/>
              <a:t> </a:t>
            </a:r>
            <a:r>
              <a:rPr lang="en-US" dirty="0" err="1"/>
              <a:t>được</a:t>
            </a:r>
            <a:r>
              <a:rPr lang="en-US" dirty="0"/>
              <a:t> </a:t>
            </a:r>
            <a:r>
              <a:rPr lang="en-US" dirty="0" err="1"/>
              <a:t>chọn</a:t>
            </a:r>
            <a:endParaRPr lang="en-US" dirty="0"/>
          </a:p>
          <a:p>
            <a:pPr lvl="1">
              <a:buFont typeface="Arial" panose="020B0604020202020204" pitchFamily="34" charset="0"/>
              <a:buChar char="•"/>
            </a:pPr>
            <a:r>
              <a:rPr lang="en-US" dirty="0" err="1"/>
              <a:t>Hủy</a:t>
            </a:r>
            <a:r>
              <a:rPr lang="en-US" dirty="0"/>
              <a:t> </a:t>
            </a:r>
            <a:r>
              <a:rPr lang="en-US" dirty="0" err="1"/>
              <a:t>bỏ</a:t>
            </a:r>
            <a:r>
              <a:rPr lang="en-US" dirty="0"/>
              <a:t> </a:t>
            </a:r>
            <a:r>
              <a:rPr lang="en-US" dirty="0" err="1"/>
              <a:t>giao</a:t>
            </a:r>
            <a:r>
              <a:rPr lang="en-US" dirty="0"/>
              <a:t> </a:t>
            </a:r>
            <a:r>
              <a:rPr lang="en-US" dirty="0" err="1"/>
              <a:t>dịch</a:t>
            </a:r>
            <a:endParaRPr lang="en-US" dirty="0"/>
          </a:p>
          <a:p>
            <a:pPr lvl="1">
              <a:buFont typeface="Arial" panose="020B0604020202020204" pitchFamily="34" charset="0"/>
              <a:buChar char="•"/>
            </a:pPr>
            <a:r>
              <a:rPr lang="en-US" dirty="0" err="1"/>
              <a:t>Chạy</a:t>
            </a:r>
            <a:r>
              <a:rPr lang="en-US" dirty="0"/>
              <a:t> </a:t>
            </a:r>
            <a:r>
              <a:rPr lang="en-US" dirty="0" err="1"/>
              <a:t>máy</a:t>
            </a:r>
            <a:r>
              <a:rPr lang="en-US" dirty="0"/>
              <a:t> </a:t>
            </a:r>
            <a:r>
              <a:rPr lang="en-US" dirty="0" err="1"/>
              <a:t>bán</a:t>
            </a:r>
            <a:r>
              <a:rPr lang="en-US" dirty="0"/>
              <a:t> </a:t>
            </a:r>
            <a:r>
              <a:rPr lang="en-US" dirty="0" err="1" smtClean="0"/>
              <a:t>hàng</a:t>
            </a:r>
            <a:endParaRPr lang="en-US" dirty="0"/>
          </a:p>
          <a:p>
            <a:pPr marL="0" indent="0">
              <a:buNone/>
            </a:pPr>
            <a:endParaRPr lang="en-US" dirty="0"/>
          </a:p>
          <a:p>
            <a:pPr marL="0" indent="0">
              <a:buNone/>
            </a:pPr>
            <a:r>
              <a:rPr lang="en-US" dirty="0">
                <a:sym typeface="Wingdings" panose="05000000000000000000" pitchFamily="2" charset="2"/>
              </a:rPr>
              <a:t></a:t>
            </a:r>
            <a:r>
              <a:rPr lang="vi-VN" dirty="0"/>
              <a:t>Mục đích của lớp này là để mô phỏng và thực hiện hoạt động của một máy bán hàng thực tế.</a:t>
            </a:r>
            <a:endParaRPr lang="en-US" dirty="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579416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8C1F9-CBFC-05F8-EEBD-59909F05819C}"/>
              </a:ext>
            </a:extLst>
          </p:cNvPr>
          <p:cNvSpPr>
            <a:spLocks noGrp="1"/>
          </p:cNvSpPr>
          <p:nvPr>
            <p:ph type="title"/>
          </p:nvPr>
        </p:nvSpPr>
        <p:spPr/>
        <p:txBody>
          <a:bodyPr/>
          <a:lstStyle/>
          <a:p>
            <a:r>
              <a:rPr lang="en-US" dirty="0"/>
              <a:t>3 </a:t>
            </a:r>
            <a:r>
              <a:rPr lang="en-US" dirty="0" err="1"/>
              <a:t>Phương</a:t>
            </a:r>
            <a:r>
              <a:rPr lang="en-US" dirty="0"/>
              <a:t> </a:t>
            </a:r>
            <a:r>
              <a:rPr lang="en-US" dirty="0" err="1"/>
              <a:t>Thức</a:t>
            </a:r>
            <a:r>
              <a:rPr lang="en-US" dirty="0"/>
              <a:t> </a:t>
            </a:r>
            <a:r>
              <a:rPr lang="en-US" dirty="0" err="1"/>
              <a:t>Thực</a:t>
            </a:r>
            <a:r>
              <a:rPr lang="en-US" dirty="0"/>
              <a:t> </a:t>
            </a:r>
            <a:r>
              <a:rPr lang="en-US" dirty="0" err="1"/>
              <a:t>Hiện</a:t>
            </a:r>
            <a:endParaRPr lang="en-US" dirty="0"/>
          </a:p>
        </p:txBody>
      </p:sp>
      <p:sp>
        <p:nvSpPr>
          <p:cNvPr id="3" name="Content Placeholder 2">
            <a:extLst>
              <a:ext uri="{FF2B5EF4-FFF2-40B4-BE49-F238E27FC236}">
                <a16:creationId xmlns:a16="http://schemas.microsoft.com/office/drawing/2014/main" xmlns="" id="{DE29EA00-49C1-5745-BE8C-347F6F48EC1B}"/>
              </a:ext>
            </a:extLst>
          </p:cNvPr>
          <p:cNvSpPr>
            <a:spLocks noGrp="1"/>
          </p:cNvSpPr>
          <p:nvPr>
            <p:ph idx="1"/>
          </p:nvPr>
        </p:nvSpPr>
        <p:spPr/>
        <p:txBody>
          <a:bodyPr/>
          <a:lstStyle/>
          <a:p>
            <a:r>
              <a:rPr lang="en-US" dirty="0" err="1"/>
              <a:t>Định</a:t>
            </a:r>
            <a:r>
              <a:rPr lang="en-US" dirty="0"/>
              <a:t> </a:t>
            </a:r>
            <a:r>
              <a:rPr lang="en-US" dirty="0" err="1"/>
              <a:t>nghĩa</a:t>
            </a:r>
            <a:r>
              <a:rPr lang="en-US" dirty="0"/>
              <a:t> </a:t>
            </a:r>
            <a:r>
              <a:rPr lang="en-US" dirty="0" err="1"/>
              <a:t>lớp</a:t>
            </a:r>
            <a:r>
              <a:rPr lang="en-US" dirty="0"/>
              <a:t> </a:t>
            </a:r>
            <a:r>
              <a:rPr lang="en-US" dirty="0" smtClean="0"/>
              <a:t>1 </a:t>
            </a:r>
            <a:r>
              <a:rPr lang="en-US" dirty="0" err="1" smtClean="0"/>
              <a:t>lớp</a:t>
            </a:r>
            <a:r>
              <a:rPr lang="en-US" dirty="0" smtClean="0"/>
              <a:t> </a:t>
            </a:r>
            <a:r>
              <a:rPr lang="en-US" dirty="0" err="1" smtClean="0"/>
              <a:t>máy</a:t>
            </a:r>
            <a:r>
              <a:rPr lang="en-US" dirty="0" smtClean="0"/>
              <a:t> </a:t>
            </a:r>
            <a:r>
              <a:rPr lang="en-US" dirty="0" err="1" smtClean="0"/>
              <a:t>bán</a:t>
            </a:r>
            <a:r>
              <a:rPr lang="en-US" dirty="0" smtClean="0"/>
              <a:t> </a:t>
            </a:r>
            <a:r>
              <a:rPr lang="en-US" dirty="0" err="1" smtClean="0"/>
              <a:t>nước</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VendingMachine</a:t>
            </a:r>
            <a:r>
              <a:rPr lang="en-US" dirty="0" smtClean="0"/>
              <a:t> </a:t>
            </a:r>
            <a:r>
              <a:rPr lang="en-US" dirty="0" err="1"/>
              <a:t>và</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nó</a:t>
            </a:r>
            <a:r>
              <a:rPr lang="en-US" dirty="0"/>
              <a:t>.</a:t>
            </a:r>
          </a:p>
          <a:p>
            <a:endParaRPr lang="en-US" dirty="0"/>
          </a:p>
          <a:p>
            <a:pPr marL="0" indent="0">
              <a:buNone/>
            </a:pPr>
            <a:endParaRPr lang="en-US" dirty="0"/>
          </a:p>
          <a:p>
            <a:r>
              <a:rPr lang="vi-VN" dirty="0"/>
              <a:t>Định nghĩa các phương thức của lớp VendingMachine để thực hiện các chức năng của máy bán hàng.</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11599905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5A09AE-2CBF-3B25-5F45-7D276EC308AC}"/>
              </a:ext>
            </a:extLst>
          </p:cNvPr>
          <p:cNvSpPr>
            <a:spLocks noGrp="1"/>
          </p:cNvSpPr>
          <p:nvPr>
            <p:ph type="title"/>
          </p:nvPr>
        </p:nvSpPr>
        <p:spPr/>
        <p:txBody>
          <a:bodyPr/>
          <a:lstStyle/>
          <a:p>
            <a:r>
              <a:rPr lang="en-US" dirty="0"/>
              <a:t>4 </a:t>
            </a:r>
            <a:r>
              <a:rPr lang="en-US" dirty="0" err="1"/>
              <a:t>Thiết</a:t>
            </a:r>
            <a:r>
              <a:rPr lang="en-US" dirty="0"/>
              <a:t> </a:t>
            </a:r>
            <a:r>
              <a:rPr lang="en-US" dirty="0" err="1"/>
              <a:t>Kế</a:t>
            </a:r>
            <a:r>
              <a:rPr lang="en-US" dirty="0"/>
              <a:t> </a:t>
            </a:r>
            <a:r>
              <a:rPr lang="en-US" dirty="0" err="1"/>
              <a:t>Và</a:t>
            </a:r>
            <a:r>
              <a:rPr lang="en-US" dirty="0"/>
              <a:t> </a:t>
            </a:r>
            <a:r>
              <a:rPr lang="en-US" dirty="0" err="1"/>
              <a:t>Cài</a:t>
            </a:r>
            <a:r>
              <a:rPr lang="en-US" dirty="0"/>
              <a:t> </a:t>
            </a:r>
            <a:r>
              <a:rPr lang="en-US" dirty="0" err="1"/>
              <a:t>Đặt</a:t>
            </a:r>
            <a:endParaRPr lang="en-US" dirty="0"/>
          </a:p>
        </p:txBody>
      </p:sp>
      <p:sp>
        <p:nvSpPr>
          <p:cNvPr id="3" name="Content Placeholder 2">
            <a:extLst>
              <a:ext uri="{FF2B5EF4-FFF2-40B4-BE49-F238E27FC236}">
                <a16:creationId xmlns:a16="http://schemas.microsoft.com/office/drawing/2014/main" xmlns="" id="{61C9EB0D-84F1-F444-E146-1D4D85501BED}"/>
              </a:ext>
            </a:extLst>
          </p:cNvPr>
          <p:cNvSpPr>
            <a:spLocks noGrp="1"/>
          </p:cNvSpPr>
          <p:nvPr>
            <p:ph idx="1"/>
          </p:nvPr>
        </p:nvSpPr>
        <p:spPr/>
        <p:txBody>
          <a:bodyPr/>
          <a:lstStyle/>
          <a:p>
            <a:r>
              <a:rPr lang="vi-VN" dirty="0"/>
              <a:t>Xác định các thuộc tính và phương thức cho lớp VendingMachine.</a:t>
            </a:r>
            <a:endParaRPr lang="en-US" dirty="0"/>
          </a:p>
          <a:p>
            <a:pPr lvl="1">
              <a:buFont typeface="Arial" panose="020B0604020202020204" pitchFamily="34" charset="0"/>
              <a:buChar char="•"/>
            </a:pPr>
            <a:r>
              <a:rPr lang="vi-VN" dirty="0"/>
              <a:t>items: một từ điển chứa tên các mặt hàng và giá của chúng.</a:t>
            </a:r>
          </a:p>
          <a:p>
            <a:pPr lvl="1">
              <a:buFont typeface="Arial" panose="020B0604020202020204" pitchFamily="34" charset="0"/>
              <a:buChar char="•"/>
            </a:pPr>
            <a:r>
              <a:rPr lang="vi-VN" dirty="0"/>
              <a:t>prices: một từ điển chứa tên các mặt hàng và giá của chúng.</a:t>
            </a:r>
          </a:p>
          <a:p>
            <a:pPr lvl="1">
              <a:buFont typeface="Arial" panose="020B0604020202020204" pitchFamily="34" charset="0"/>
              <a:buChar char="•"/>
            </a:pPr>
            <a:r>
              <a:rPr lang="vi-VN" dirty="0"/>
              <a:t>states: một danh sách các trạng thái của máy bán hàng.</a:t>
            </a:r>
          </a:p>
          <a:p>
            <a:endParaRPr lang="en-US" dirty="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6</a:t>
            </a:fld>
            <a:endParaRPr lang="en-US" altLang="en-US"/>
          </a:p>
        </p:txBody>
      </p:sp>
    </p:spTree>
    <p:extLst>
      <p:ext uri="{BB962C8B-B14F-4D97-AF65-F5344CB8AC3E}">
        <p14:creationId xmlns:p14="http://schemas.microsoft.com/office/powerpoint/2010/main" val="512075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FAE9AD-353E-92D0-88B9-33183FB7DD8B}"/>
              </a:ext>
            </a:extLst>
          </p:cNvPr>
          <p:cNvSpPr>
            <a:spLocks noGrp="1"/>
          </p:cNvSpPr>
          <p:nvPr>
            <p:ph type="title"/>
          </p:nvPr>
        </p:nvSpPr>
        <p:spPr/>
        <p:txBody>
          <a:bodyPr/>
          <a:lstStyle/>
          <a:p>
            <a:r>
              <a:rPr lang="en-US" dirty="0"/>
              <a:t>4 </a:t>
            </a:r>
            <a:r>
              <a:rPr lang="en-US" dirty="0" err="1"/>
              <a:t>Thiết</a:t>
            </a:r>
            <a:r>
              <a:rPr lang="en-US" dirty="0"/>
              <a:t> </a:t>
            </a:r>
            <a:r>
              <a:rPr lang="en-US" dirty="0" err="1"/>
              <a:t>Kế</a:t>
            </a:r>
            <a:r>
              <a:rPr lang="en-US" dirty="0"/>
              <a:t> </a:t>
            </a:r>
            <a:r>
              <a:rPr lang="en-US" dirty="0" err="1"/>
              <a:t>Và</a:t>
            </a:r>
            <a:r>
              <a:rPr lang="en-US" dirty="0"/>
              <a:t> </a:t>
            </a:r>
            <a:r>
              <a:rPr lang="en-US" dirty="0" err="1"/>
              <a:t>Cài</a:t>
            </a:r>
            <a:r>
              <a:rPr lang="en-US" dirty="0"/>
              <a:t> </a:t>
            </a:r>
            <a:r>
              <a:rPr lang="en-US" dirty="0" err="1"/>
              <a:t>Đặt</a:t>
            </a:r>
            <a:endParaRPr lang="en-US" dirty="0"/>
          </a:p>
        </p:txBody>
      </p:sp>
      <p:sp>
        <p:nvSpPr>
          <p:cNvPr id="3" name="Content Placeholder 2">
            <a:extLst>
              <a:ext uri="{FF2B5EF4-FFF2-40B4-BE49-F238E27FC236}">
                <a16:creationId xmlns:a16="http://schemas.microsoft.com/office/drawing/2014/main" xmlns="" id="{055A91C1-7AC3-6310-FC41-3FEE53718370}"/>
              </a:ext>
            </a:extLst>
          </p:cNvPr>
          <p:cNvSpPr>
            <a:spLocks noGrp="1"/>
          </p:cNvSpPr>
          <p:nvPr>
            <p:ph idx="1"/>
          </p:nvPr>
        </p:nvSpPr>
        <p:spPr/>
        <p:txBody>
          <a:bodyPr/>
          <a:lstStyle/>
          <a:p>
            <a:pPr>
              <a:buFont typeface="Wingdings" panose="05000000000000000000" pitchFamily="2" charset="2"/>
              <a:buChar char="§"/>
            </a:pPr>
            <a:r>
              <a:rPr lang="vi-VN" dirty="0"/>
              <a:t>Phương thức:</a:t>
            </a:r>
          </a:p>
          <a:p>
            <a:endParaRPr lang="vi-VN" dirty="0"/>
          </a:p>
          <a:p>
            <a:pPr lvl="1">
              <a:buFont typeface="Arial" panose="020B0604020202020204" pitchFamily="34" charset="0"/>
              <a:buChar char="•"/>
            </a:pPr>
            <a:r>
              <a:rPr lang="vi-VN" dirty="0"/>
              <a:t>init(self, items, prices)</a:t>
            </a:r>
          </a:p>
          <a:p>
            <a:pPr lvl="1">
              <a:buFont typeface="Arial" panose="020B0604020202020204" pitchFamily="34" charset="0"/>
              <a:buChar char="•"/>
            </a:pPr>
            <a:r>
              <a:rPr lang="vi-VN" dirty="0"/>
              <a:t>coin(self, </a:t>
            </a:r>
            <a:r>
              <a:rPr lang="vi-VN" dirty="0" smtClean="0"/>
              <a:t>amount</a:t>
            </a:r>
            <a:endParaRPr lang="en-US" dirty="0" smtClean="0"/>
          </a:p>
          <a:p>
            <a:pPr lvl="1">
              <a:buFont typeface="Arial" panose="020B0604020202020204" pitchFamily="34" charset="0"/>
              <a:buChar char="•"/>
            </a:pPr>
            <a:r>
              <a:rPr lang="vi-VN" dirty="0"/>
              <a:t>select(self, item): </a:t>
            </a:r>
            <a:endParaRPr lang="en-US" dirty="0"/>
          </a:p>
          <a:p>
            <a:pPr lvl="1">
              <a:buFont typeface="Arial" panose="020B0604020202020204" pitchFamily="34" charset="0"/>
              <a:buChar char="•"/>
            </a:pPr>
            <a:r>
              <a:rPr lang="vi-VN" dirty="0"/>
              <a:t>dispense(self):</a:t>
            </a:r>
          </a:p>
          <a:p>
            <a:pPr lvl="1">
              <a:buFont typeface="Arial" panose="020B0604020202020204" pitchFamily="34" charset="0"/>
              <a:buChar char="•"/>
            </a:pPr>
            <a:r>
              <a:rPr lang="vi-VN" dirty="0"/>
              <a:t>cancel(self): </a:t>
            </a:r>
            <a:endParaRPr lang="en-US" dirty="0"/>
          </a:p>
          <a:p>
            <a:pPr lvl="1">
              <a:buFont typeface="Arial" panose="020B0604020202020204" pitchFamily="34" charset="0"/>
              <a:buChar char="•"/>
            </a:pPr>
            <a:r>
              <a:rPr lang="vi-VN" dirty="0"/>
              <a:t>run(self):</a:t>
            </a:r>
            <a:endParaRPr lang="en-US" dirty="0"/>
          </a:p>
          <a:p>
            <a:pPr>
              <a:buFont typeface="Arial" panose="020B0604020202020204" pitchFamily="34" charset="0"/>
              <a:buChar char="•"/>
            </a:pPr>
            <a:endParaRPr lang="vi-VN" dirty="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7</a:t>
            </a:fld>
            <a:endParaRPr lang="en-US" altLang="en-US"/>
          </a:p>
        </p:txBody>
      </p:sp>
    </p:spTree>
    <p:extLst>
      <p:ext uri="{BB962C8B-B14F-4D97-AF65-F5344CB8AC3E}">
        <p14:creationId xmlns:p14="http://schemas.microsoft.com/office/powerpoint/2010/main" val="2173444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heel(1)">
                                      <p:cBhvr>
                                        <p:cTn id="10" dur="2000"/>
                                        <p:tgtEl>
                                          <p:spTgt spid="3">
                                            <p:txEl>
                                              <p:pRg st="2" end="2"/>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heel(1)">
                                      <p:cBhvr>
                                        <p:cTn id="13" dur="2000"/>
                                        <p:tgtEl>
                                          <p:spTgt spid="3">
                                            <p:txEl>
                                              <p:pRg st="3" end="3"/>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heel(1)">
                                      <p:cBhvr>
                                        <p:cTn id="16" dur="2000"/>
                                        <p:tgtEl>
                                          <p:spTgt spid="3">
                                            <p:txEl>
                                              <p:pRg st="4" end="4"/>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heel(1)">
                                      <p:cBhvr>
                                        <p:cTn id="19" dur="2000"/>
                                        <p:tgtEl>
                                          <p:spTgt spid="3">
                                            <p:txEl>
                                              <p:pRg st="5" end="5"/>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heel(1)">
                                      <p:cBhvr>
                                        <p:cTn id="22" dur="2000"/>
                                        <p:tgtEl>
                                          <p:spTgt spid="3">
                                            <p:txEl>
                                              <p:pRg st="6" end="6"/>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heel(1)">
                                      <p:cBhvr>
                                        <p:cTn id="2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08564F-F1BA-775C-ECE9-0E5B6FD058AB}"/>
              </a:ext>
            </a:extLst>
          </p:cNvPr>
          <p:cNvSpPr>
            <a:spLocks noGrp="1"/>
          </p:cNvSpPr>
          <p:nvPr>
            <p:ph type="title"/>
          </p:nvPr>
        </p:nvSpPr>
        <p:spPr/>
        <p:txBody>
          <a:bodyPr/>
          <a:lstStyle/>
          <a:p>
            <a:r>
              <a:rPr lang="en-US" dirty="0"/>
              <a:t>4 </a:t>
            </a:r>
            <a:r>
              <a:rPr lang="en-US" dirty="0" err="1"/>
              <a:t>Thiết</a:t>
            </a:r>
            <a:r>
              <a:rPr lang="en-US" dirty="0"/>
              <a:t> </a:t>
            </a:r>
            <a:r>
              <a:rPr lang="en-US" dirty="0" err="1"/>
              <a:t>Kế</a:t>
            </a:r>
            <a:r>
              <a:rPr lang="en-US" dirty="0"/>
              <a:t> </a:t>
            </a:r>
            <a:r>
              <a:rPr lang="en-US" dirty="0" err="1"/>
              <a:t>Và</a:t>
            </a:r>
            <a:r>
              <a:rPr lang="en-US" dirty="0"/>
              <a:t> </a:t>
            </a:r>
            <a:r>
              <a:rPr lang="en-US" dirty="0" err="1"/>
              <a:t>Cài</a:t>
            </a:r>
            <a:r>
              <a:rPr lang="en-US" dirty="0"/>
              <a:t> </a:t>
            </a:r>
            <a:r>
              <a:rPr lang="en-US" dirty="0" err="1"/>
              <a:t>Đặt</a:t>
            </a:r>
            <a:endParaRPr lang="en-US" dirty="0"/>
          </a:p>
        </p:txBody>
      </p:sp>
      <p:sp>
        <p:nvSpPr>
          <p:cNvPr id="3" name="Content Placeholder 2">
            <a:extLst>
              <a:ext uri="{FF2B5EF4-FFF2-40B4-BE49-F238E27FC236}">
                <a16:creationId xmlns:a16="http://schemas.microsoft.com/office/drawing/2014/main" xmlns="" id="{45769D6B-41EB-26C8-37A6-A348F3A2C076}"/>
              </a:ext>
            </a:extLst>
          </p:cNvPr>
          <p:cNvSpPr>
            <a:spLocks noGrp="1"/>
          </p:cNvSpPr>
          <p:nvPr>
            <p:ph idx="1"/>
          </p:nvPr>
        </p:nvSpPr>
        <p:spPr/>
        <p:txBody>
          <a:bodyPr/>
          <a:lstStyle/>
          <a:p>
            <a:r>
              <a:rPr lang="vi-VN" dirty="0"/>
              <a:t>Đầu tiên, trong phương thức init, chúng ta sẽ khởi tạo các thuộc tính của lớp VendingMachine như đã nêu ở trên.</a:t>
            </a:r>
          </a:p>
          <a:p>
            <a:endParaRPr lang="vi-VN" dirty="0"/>
          </a:p>
          <a:p>
            <a:r>
              <a:rPr lang="vi-VN" dirty="0"/>
              <a:t>Phương thức coin sẽ kiểm tra trạng thái hiện tại của máy bán hàng và cập nhật tổng số tiền trong máy nếu máy đang ở trạng thái "accept_coin". Nếu tổng số tiền trong máy đạt đủ giá của bất kỳ mặt hàng nào, thì trạng thái của máy được chuyển sang "select_item".</a:t>
            </a:r>
          </a:p>
          <a:p>
            <a:pPr marL="0" indent="0">
              <a:buNone/>
            </a:pPr>
            <a:endParaRPr lang="vi-VN" dirty="0"/>
          </a:p>
        </p:txBody>
      </p:sp>
      <p:sp>
        <p:nvSpPr>
          <p:cNvPr id="4" name="Slide Number Placeholder 3"/>
          <p:cNvSpPr>
            <a:spLocks noGrp="1"/>
          </p:cNvSpPr>
          <p:nvPr>
            <p:ph type="sldNum" sz="quarter" idx="12"/>
          </p:nvPr>
        </p:nvSpPr>
        <p:spPr/>
        <p:txBody>
          <a:bodyPr/>
          <a:lstStyle/>
          <a:p>
            <a:fld id="{0F4F63AB-74FF-4D4D-9C96-7E67E70BF8FF}" type="slidenum">
              <a:rPr lang="en-US" altLang="en-US" smtClean="0"/>
              <a:pPr/>
              <a:t>8</a:t>
            </a:fld>
            <a:endParaRPr lang="en-US" altLang="en-US"/>
          </a:p>
        </p:txBody>
      </p:sp>
    </p:spTree>
    <p:extLst>
      <p:ext uri="{BB962C8B-B14F-4D97-AF65-F5344CB8AC3E}">
        <p14:creationId xmlns:p14="http://schemas.microsoft.com/office/powerpoint/2010/main" val="358594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643</Words>
  <Application>Microsoft Office PowerPoint</Application>
  <PresentationFormat>On-screen Show (4:3)</PresentationFormat>
  <Paragraphs>82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Default Design</vt:lpstr>
      <vt:lpstr>BÀI TẬP NHÓM TIN HỌC LÝ THUYẾT</vt:lpstr>
      <vt:lpstr>1 Giới Thiệu</vt:lpstr>
      <vt:lpstr>1 Giới Thiệu</vt:lpstr>
      <vt:lpstr>2.1 Bài toán đặt ra</vt:lpstr>
      <vt:lpstr>2.2 Mục Tiêu Bài Toán</vt:lpstr>
      <vt:lpstr>3 Phương Thức Thực Hiện</vt:lpstr>
      <vt:lpstr>4 Thiết Kế Và Cài Đặt</vt:lpstr>
      <vt:lpstr>4 Thiết Kế Và Cài Đặt</vt:lpstr>
      <vt:lpstr>4 Thiết Kế Và Cài Đặt</vt:lpstr>
      <vt:lpstr>4 Thiết Kế Và Cài Đặt</vt:lpstr>
      <vt:lpstr>5 Kết Quả Đạt Được</vt:lpstr>
      <vt:lpstr>6 Hướng Phát Triển</vt:lpstr>
      <vt:lpstr>PowerPoint Presentation</vt:lpstr>
      <vt:lpstr>PowerPoint Presentation</vt:lpstr>
    </vt:vector>
  </TitlesOfParts>
  <Company>CANTHO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Microsoft account</cp:lastModifiedBy>
  <cp:revision>63</cp:revision>
  <dcterms:created xsi:type="dcterms:W3CDTF">2008-08-06T06:37:20Z</dcterms:created>
  <dcterms:modified xsi:type="dcterms:W3CDTF">2023-05-06T15:37:43Z</dcterms:modified>
</cp:coreProperties>
</file>