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7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3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2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03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6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2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1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2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3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19941-C3E9-E924-FDBE-5D481837A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backend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33CD49-D8E1-526F-B444-85DFC4605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</a:p>
          <a:p>
            <a:r>
              <a:rPr lang="en-US" sz="4800" dirty="0">
                <a:solidFill>
                  <a:srgbClr val="00B050"/>
                </a:solidFill>
              </a:rPr>
              <a:t>NODEJS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801C4A2B-A268-A927-451B-B5257DD9F746}"/>
              </a:ext>
            </a:extLst>
          </p:cNvPr>
          <p:cNvSpPr txBox="1">
            <a:spLocks/>
          </p:cNvSpPr>
          <p:nvPr/>
        </p:nvSpPr>
        <p:spPr>
          <a:xfrm>
            <a:off x="217714" y="5697132"/>
            <a:ext cx="587828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  <a:p>
            <a:pPr algn="l"/>
            <a:r>
              <a:rPr lang="en-US" sz="4800" dirty="0">
                <a:solidFill>
                  <a:srgbClr val="00B050"/>
                </a:solidFill>
              </a:rPr>
              <a:t>By 0zzy</a:t>
            </a:r>
          </a:p>
        </p:txBody>
      </p:sp>
    </p:spTree>
    <p:extLst>
      <p:ext uri="{BB962C8B-B14F-4D97-AF65-F5344CB8AC3E}">
        <p14:creationId xmlns:p14="http://schemas.microsoft.com/office/powerpoint/2010/main" val="141553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E3708-23B0-2CFC-FE32-D841302B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584B2-D749-40B9-0980-BBC82889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sz="2400" b="1" dirty="0" err="1">
                <a:solidFill>
                  <a:srgbClr val="FF0000"/>
                </a:solidFill>
              </a:rPr>
              <a:t>cmd</a:t>
            </a:r>
            <a:r>
              <a:rPr lang="en-US" dirty="0"/>
              <a:t> or </a:t>
            </a:r>
            <a:r>
              <a:rPr lang="en-US" b="1" dirty="0"/>
              <a:t>terminal</a:t>
            </a:r>
            <a:r>
              <a:rPr lang="en-US" dirty="0"/>
              <a:t> Create a </a:t>
            </a:r>
            <a:r>
              <a:rPr lang="en-US" b="1" dirty="0"/>
              <a:t>Directory</a:t>
            </a:r>
            <a:r>
              <a:rPr lang="en-US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cd</a:t>
            </a:r>
            <a:r>
              <a:rPr lang="en-US" dirty="0"/>
              <a:t> into it</a:t>
            </a:r>
          </a:p>
          <a:p>
            <a:r>
              <a:rPr lang="en-US" dirty="0"/>
              <a:t>Do an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dirty="0"/>
              <a:t>,  press enter button.</a:t>
            </a:r>
          </a:p>
          <a:p>
            <a:r>
              <a:rPr lang="en-US" dirty="0"/>
              <a:t>Confirm that a </a:t>
            </a:r>
            <a:r>
              <a:rPr lang="en-US" i="1" dirty="0" err="1"/>
              <a:t>package.json</a:t>
            </a:r>
            <a:r>
              <a:rPr lang="en-US" i="1" dirty="0"/>
              <a:t> </a:t>
            </a:r>
            <a:r>
              <a:rPr lang="en-US" dirty="0"/>
              <a:t>file is created</a:t>
            </a:r>
          </a:p>
          <a:p>
            <a:r>
              <a:rPr lang="en-US" dirty="0"/>
              <a:t>Create an </a:t>
            </a:r>
            <a:r>
              <a:rPr lang="en-US" i="1" dirty="0"/>
              <a:t>entre-point</a:t>
            </a:r>
            <a:r>
              <a:rPr lang="en-US" dirty="0"/>
              <a:t> (any valid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dirty="0"/>
              <a:t>file;- </a:t>
            </a:r>
            <a:r>
              <a:rPr lang="en-US" dirty="0" err="1"/>
              <a:t>ie</a:t>
            </a:r>
            <a:r>
              <a:rPr lang="en-US" dirty="0"/>
              <a:t> app.js or server)</a:t>
            </a:r>
          </a:p>
        </p:txBody>
      </p:sp>
    </p:spTree>
    <p:extLst>
      <p:ext uri="{BB962C8B-B14F-4D97-AF65-F5344CB8AC3E}">
        <p14:creationId xmlns:p14="http://schemas.microsoft.com/office/powerpoint/2010/main" val="106032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6618-B8BB-6D7E-ABB2-46E00CB1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776EF89B-53B0-B343-A888-1E8295B08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795050"/>
              </p:ext>
            </p:extLst>
          </p:nvPr>
        </p:nvGraphicFramePr>
        <p:xfrm>
          <a:off x="677862" y="1266093"/>
          <a:ext cx="10041720" cy="5444191"/>
        </p:xfrm>
        <a:graphic>
          <a:graphicData uri="http://schemas.openxmlformats.org/drawingml/2006/table">
            <a:tbl>
              <a:tblPr/>
              <a:tblGrid>
                <a:gridCol w="1826187">
                  <a:extLst>
                    <a:ext uri="{9D8B030D-6E8A-4147-A177-3AD203B41FA5}">
                      <a16:colId xmlns:a16="http://schemas.microsoft.com/office/drawing/2014/main" xmlns="" val="416725313"/>
                    </a:ext>
                  </a:extLst>
                </a:gridCol>
                <a:gridCol w="8215533">
                  <a:extLst>
                    <a:ext uri="{9D8B030D-6E8A-4147-A177-3AD203B41FA5}">
                      <a16:colId xmlns:a16="http://schemas.microsoft.com/office/drawing/2014/main" xmlns="" val="1320298272"/>
                    </a:ext>
                  </a:extLst>
                </a:gridCol>
              </a:tblGrid>
              <a:tr h="5200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//server.js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38100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78724304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const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http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'http’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),</a:t>
                      </a:r>
                    </a:p>
                    <a:p>
                      <a:pPr algn="l" fontAlgn="t"/>
                      <a:endParaRPr lang="en-US" sz="2400" dirty="0">
                        <a:effectLst/>
                        <a:latin typeface="ui-monospace"/>
                      </a:endParaRP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http.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((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endParaRPr lang="en-US" sz="2400" dirty="0">
                        <a:effectLst/>
                        <a:latin typeface="ui-monospace"/>
                      </a:endParaRPr>
                    </a:p>
                    <a:p>
                      <a:pPr algn="l" fontAlgn="t"/>
                      <a:r>
                        <a:rPr lang="en-US" sz="24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24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24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24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24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endParaRPr lang="en-US" sz="2400" dirty="0">
                        <a:effectLst/>
                        <a:latin typeface="ui-monospace"/>
                      </a:endParaRPr>
                    </a:p>
                    <a:p>
                      <a:pPr algn="l" fontAlgn="t"/>
                      <a:r>
                        <a:rPr lang="en-US" sz="24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,()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5313798"/>
                  </a:ext>
                </a:extLst>
              </a:tr>
              <a:tr h="807149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ui-monospace"/>
                        </a:rPr>
                        <a:t>http.</a:t>
                      </a:r>
                      <a:r>
                        <a:rPr lang="en-US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((</a:t>
                      </a:r>
                      <a:r>
                        <a:rPr lang="en-US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0858477"/>
                  </a:ext>
                </a:extLst>
              </a:tr>
              <a:tr h="807149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8860364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1333983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>
                          <a:effectLst/>
                          <a:latin typeface="ui-monospace"/>
                        </a:rPr>
                        <a:t>();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0472104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3253667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,()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9676793"/>
                  </a:ext>
                </a:extLst>
              </a:tr>
              <a:tr h="807149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756830"/>
                  </a:ext>
                </a:extLst>
              </a:tr>
              <a:tr h="41711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321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8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AE22F-5757-D3EA-E7D0-90B7AB56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162A9-0665-EA24-DD58-66E93DC0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3861"/>
            <a:ext cx="10353762" cy="3695136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cmd</a:t>
            </a:r>
            <a:r>
              <a:rPr lang="en-US" dirty="0"/>
              <a:t> or terminal run: </a:t>
            </a:r>
            <a:r>
              <a:rPr lang="en-US" i="1" dirty="0"/>
              <a:t>node </a:t>
            </a:r>
            <a:r>
              <a:rPr lang="en-US" i="1" dirty="0">
                <a:solidFill>
                  <a:srgbClr val="FFC000"/>
                </a:solidFill>
              </a:rPr>
              <a:t>server.js   </a:t>
            </a:r>
            <a:r>
              <a:rPr lang="en-US" i="1" dirty="0"/>
              <a:t>- (server.js can be any other </a:t>
            </a:r>
            <a:r>
              <a:rPr lang="en-US" i="1" dirty="0" err="1"/>
              <a:t>js</a:t>
            </a:r>
            <a:r>
              <a:rPr lang="en-US" i="1" dirty="0"/>
              <a:t> file)</a:t>
            </a:r>
          </a:p>
          <a:p>
            <a:r>
              <a:rPr lang="en-US" i="1" dirty="0"/>
              <a:t>Load any of your clients-(web browser) </a:t>
            </a:r>
          </a:p>
          <a:p>
            <a:r>
              <a:rPr lang="en-US" i="1" dirty="0"/>
              <a:t>Request for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 </a:t>
            </a:r>
            <a:r>
              <a:rPr lang="en-US" b="0" i="0" u="sng" dirty="0">
                <a:effectLst/>
                <a:latin typeface="charter"/>
                <a:hlinkClick r:id="rId2"/>
              </a:rPr>
              <a:t>localhost:3000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328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0DC85-3505-27DC-0313-1C91059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used to </a:t>
            </a:r>
            <a:r>
              <a:rPr lang="en-US" dirty="0" err="1"/>
              <a:t>nodejs</a:t>
            </a:r>
            <a:r>
              <a:rPr lang="en-US" dirty="0"/>
              <a:t> callback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CD195D51-3A35-BEAE-5D26-F6E43ABDD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523867"/>
              </p:ext>
            </p:extLst>
          </p:nvPr>
        </p:nvGraphicFramePr>
        <p:xfrm>
          <a:off x="576774" y="1575582"/>
          <a:ext cx="9284678" cy="4783011"/>
        </p:xfrm>
        <a:graphic>
          <a:graphicData uri="http://schemas.openxmlformats.org/drawingml/2006/table">
            <a:tbl>
              <a:tblPr/>
              <a:tblGrid>
                <a:gridCol w="1927275">
                  <a:extLst>
                    <a:ext uri="{9D8B030D-6E8A-4147-A177-3AD203B41FA5}">
                      <a16:colId xmlns:a16="http://schemas.microsoft.com/office/drawing/2014/main" xmlns="" val="588960690"/>
                    </a:ext>
                  </a:extLst>
                </a:gridCol>
                <a:gridCol w="7357403">
                  <a:extLst>
                    <a:ext uri="{9D8B030D-6E8A-4147-A177-3AD203B41FA5}">
                      <a16:colId xmlns:a16="http://schemas.microsoft.com/office/drawing/2014/main" xmlns="" val="1982300345"/>
                    </a:ext>
                  </a:extLst>
                </a:gridCol>
              </a:tblGrid>
              <a:tr h="371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//server.js</a:t>
                      </a:r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31277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064" marR="75064" marT="37532" marB="37532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88810204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const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http 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'http'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),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6617382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5110199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function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 (request,response){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9015844"/>
                  </a:ext>
                </a:extLst>
              </a:tr>
              <a:tr h="577877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'Content-Type'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1476313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6902528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1941057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},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1464601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2517071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15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5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ui-monospace"/>
                        </a:rPr>
                        <a:t>http.</a:t>
                      </a:r>
                      <a:r>
                        <a:rPr lang="en-US" sz="15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sz="15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15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8027288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3081113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,()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177309"/>
                  </a:ext>
                </a:extLst>
              </a:tr>
              <a:tr h="550578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sz="15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994831"/>
                  </a:ext>
                </a:extLst>
              </a:tr>
              <a:tr h="298494">
                <a:tc>
                  <a:txBody>
                    <a:bodyPr/>
                    <a:lstStyle/>
                    <a:p>
                      <a:pPr algn="r" fontAlgn="t"/>
                      <a:endParaRPr lang="en-US" sz="1500">
                        <a:effectLst/>
                        <a:latin typeface="ui-monospace"/>
                      </a:endParaRP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78192" marR="78192" marT="7819" marB="78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3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7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718D2-765D-C460-D55A-6A8406DF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64E3D8-A848-00BA-9335-3ADAC5AE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Browsers request, they tell the server what they are looking for. </a:t>
            </a:r>
          </a:p>
          <a:p>
            <a:r>
              <a:rPr lang="en-US" dirty="0"/>
              <a:t>The server responds accordingly by giving them files they ask for</a:t>
            </a:r>
          </a:p>
        </p:txBody>
      </p:sp>
    </p:spTree>
    <p:extLst>
      <p:ext uri="{BB962C8B-B14F-4D97-AF65-F5344CB8AC3E}">
        <p14:creationId xmlns:p14="http://schemas.microsoft.com/office/powerpoint/2010/main" val="165321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66540-3421-AD02-BAC3-16A99DC0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node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9582ACF-301E-CA6C-F1E8-B12301865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085443"/>
              </p:ext>
            </p:extLst>
          </p:nvPr>
        </p:nvGraphicFramePr>
        <p:xfrm>
          <a:off x="913794" y="1584229"/>
          <a:ext cx="10353762" cy="5125619"/>
        </p:xfrm>
        <a:graphic>
          <a:graphicData uri="http://schemas.openxmlformats.org/drawingml/2006/table">
            <a:tbl>
              <a:tblPr/>
              <a:tblGrid>
                <a:gridCol w="1083817">
                  <a:extLst>
                    <a:ext uri="{9D8B030D-6E8A-4147-A177-3AD203B41FA5}">
                      <a16:colId xmlns:a16="http://schemas.microsoft.com/office/drawing/2014/main" xmlns="" val="1102931606"/>
                    </a:ext>
                  </a:extLst>
                </a:gridCol>
                <a:gridCol w="9269945">
                  <a:extLst>
                    <a:ext uri="{9D8B030D-6E8A-4147-A177-3AD203B41FA5}">
                      <a16:colId xmlns:a16="http://schemas.microsoft.com/office/drawing/2014/main" xmlns="" val="245996286"/>
                    </a:ext>
                  </a:extLst>
                </a:gridCol>
              </a:tblGrid>
              <a:tr h="18058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//server.js</a:t>
                      </a:r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14550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b="1" dirty="0"/>
                    </a:p>
                  </a:txBody>
                  <a:tcPr marL="34920" marR="34920" marT="17460" marB="1746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49067056"/>
                  </a:ext>
                </a:extLst>
              </a:tr>
              <a:tr h="28906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8"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const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http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'http'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),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),</a:t>
                      </a:r>
                    </a:p>
                    <a:p>
                      <a:pPr algn="l" fontAlgn="t"/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function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){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let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path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url.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parse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(request.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).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pathname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;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200" b="1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(path);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){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'/about'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){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'About page'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'/blog'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){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'Blog page'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404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'Error page'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},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ui-monospace"/>
                        </a:rPr>
                        <a:t>http.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200" b="1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,()</a:t>
                      </a:r>
                      <a:r>
                        <a:rPr lang="en-US" sz="1200" b="1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200" b="1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200" b="1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sz="1200" b="1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200" b="1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1271338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),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2073132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700" dirty="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3808639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function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7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8212096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let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path 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 err="1">
                          <a:effectLst/>
                          <a:latin typeface="ui-monospace"/>
                        </a:rPr>
                        <a:t>url.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parse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(request.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url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).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pathname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5469825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7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(path);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035896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4809090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'Content-Type'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1000242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'Hello world'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5420669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1737786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'/about'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2710646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'Content-Type'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6420970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'About page'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641913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5214980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(path 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===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'/blog'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39754198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200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700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4678517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'Blog page'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6826628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5958750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 dirty="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3378311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writeHead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404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,{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Content-Type'</a:t>
                      </a:r>
                      <a:r>
                        <a:rPr lang="en-US" sz="700" dirty="0" err="1">
                          <a:effectLst/>
                          <a:latin typeface="ui-monospace"/>
                        </a:rPr>
                        <a:t>:</a:t>
                      </a:r>
                      <a:r>
                        <a:rPr lang="en-US" sz="700" dirty="0" err="1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/plain'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6763968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write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'Error page'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0612380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4502879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end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9487692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},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7090364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7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 http.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createServer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makeServer</a:t>
                      </a:r>
                      <a:r>
                        <a:rPr lang="en-US" sz="7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1874551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7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,()</a:t>
                      </a:r>
                      <a:r>
                        <a:rPr lang="en-US" sz="7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2833976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7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7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'Node server created at port 3000'</a:t>
                      </a:r>
                      <a:r>
                        <a:rPr lang="en-US" sz="7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3139187"/>
                  </a:ext>
                </a:extLst>
              </a:tr>
              <a:tr h="145328">
                <a:tc>
                  <a:txBody>
                    <a:bodyPr/>
                    <a:lstStyle/>
                    <a:p>
                      <a:pPr algn="r" fontAlgn="t"/>
                      <a:endParaRPr lang="en-US" sz="700" dirty="0">
                        <a:effectLst/>
                        <a:latin typeface="ui-monospace"/>
                      </a:endParaRP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36375" marR="36375" marT="3637" marB="3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39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7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8A60D-67E7-DD3A-F5D9-EFEC75F2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5C9C17-7D83-9E3C-C268-193F0B26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FBB3E-B1C6-6A95-EC44-DE21107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A52BB5-D993-907F-2BC1-38DD298E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 web systems architecture </a:t>
            </a:r>
          </a:p>
          <a:p>
            <a:r>
              <a:rPr lang="en-US" dirty="0"/>
              <a:t>Web technologies </a:t>
            </a:r>
          </a:p>
          <a:p>
            <a:r>
              <a:rPr lang="en-US" dirty="0"/>
              <a:t>Dynamic web development </a:t>
            </a:r>
          </a:p>
          <a:p>
            <a:r>
              <a:rPr lang="en-US" dirty="0"/>
              <a:t>Database systems and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E09B4-B765-7198-A30B-0FBFF5C5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9E862F2-E68C-19A6-B12A-2FDBC6F8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40" y="1524000"/>
            <a:ext cx="8825948" cy="4558748"/>
          </a:xfrm>
        </p:spPr>
      </p:pic>
    </p:spTree>
    <p:extLst>
      <p:ext uri="{BB962C8B-B14F-4D97-AF65-F5344CB8AC3E}">
        <p14:creationId xmlns:p14="http://schemas.microsoft.com/office/powerpoint/2010/main" val="342046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AA2CE-65EF-D82E-9B43-A17EFF7F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 continued.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9A45592-0523-8DDB-F4BC-095263F9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70" y="2305878"/>
            <a:ext cx="9369287" cy="4094922"/>
          </a:xfrm>
        </p:spPr>
      </p:pic>
    </p:spTree>
    <p:extLst>
      <p:ext uri="{BB962C8B-B14F-4D97-AF65-F5344CB8AC3E}">
        <p14:creationId xmlns:p14="http://schemas.microsoft.com/office/powerpoint/2010/main" val="261855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7EC4C-D0F8-9DB2-1E64-5F32DC6E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199F276-B78E-CF10-72B0-CACBD2BA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594" y="2901156"/>
            <a:ext cx="6038850" cy="2400300"/>
          </a:xfrm>
        </p:spPr>
      </p:pic>
    </p:spTree>
    <p:extLst>
      <p:ext uri="{BB962C8B-B14F-4D97-AF65-F5344CB8AC3E}">
        <p14:creationId xmlns:p14="http://schemas.microsoft.com/office/powerpoint/2010/main" val="19373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896EE-5B62-9ACC-177B-C5C844D1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Developing with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EF048-B9B1-1DE1-4D4E-04A5C95E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Nodejs;-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JavaScript running on the sever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Single threaded (event loop)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Modular( build on micro services integration)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CC4F-1D9C-248C-ECE9-4CCAB24F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9E1F9A5-6ABF-1CB3-22CA-41C34CB4A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547446"/>
            <a:ext cx="10353761" cy="4700954"/>
          </a:xfrm>
        </p:spPr>
      </p:pic>
    </p:spTree>
    <p:extLst>
      <p:ext uri="{BB962C8B-B14F-4D97-AF65-F5344CB8AC3E}">
        <p14:creationId xmlns:p14="http://schemas.microsoft.com/office/powerpoint/2010/main" val="19034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2EC59-CFF6-2D92-8D3C-CA57F05D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web applications with </a:t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</a:rPr>
              <a:t>nodejs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B8591D-92B1-851B-A173-49CF42FE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Creating </a:t>
            </a:r>
            <a:r>
              <a:rPr lang="en-US" sz="3200" b="1" dirty="0"/>
              <a:t>handlers</a:t>
            </a:r>
            <a:r>
              <a:rPr lang="en-US" dirty="0"/>
              <a:t> that get called when certain </a:t>
            </a:r>
            <a:r>
              <a:rPr lang="en-US" sz="2800" dirty="0">
                <a:solidFill>
                  <a:srgbClr val="00B050"/>
                </a:solidFill>
              </a:rPr>
              <a:t>Node events </a:t>
            </a:r>
            <a:r>
              <a:rPr lang="en-US" dirty="0"/>
              <a:t>occur.</a:t>
            </a:r>
          </a:p>
        </p:txBody>
      </p:sp>
    </p:spTree>
    <p:extLst>
      <p:ext uri="{BB962C8B-B14F-4D97-AF65-F5344CB8AC3E}">
        <p14:creationId xmlns:p14="http://schemas.microsoft.com/office/powerpoint/2010/main" val="69791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F27D4-2A32-050E-B1EB-C9DFC39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36625B-9137-08EB-649D-A41279B9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Single directory vs framework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Single directory: </a:t>
            </a:r>
            <a:r>
              <a:rPr lang="en-US" sz="2400" dirty="0"/>
              <a:t>all web files and resources are in one parent directory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Frameworks: </a:t>
            </a:r>
            <a:r>
              <a:rPr lang="en-US" sz="2400" dirty="0"/>
              <a:t>(logical organization of  web files and resources)</a:t>
            </a:r>
          </a:p>
        </p:txBody>
      </p:sp>
    </p:spTree>
    <p:extLst>
      <p:ext uri="{BB962C8B-B14F-4D97-AF65-F5344CB8AC3E}">
        <p14:creationId xmlns:p14="http://schemas.microsoft.com/office/powerpoint/2010/main" val="2137854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1348</TotalTime>
  <Words>424</Words>
  <Application>Microsoft Office PowerPoint</Application>
  <PresentationFormat>Custom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Welcome to backend development</vt:lpstr>
      <vt:lpstr>What is involved</vt:lpstr>
      <vt:lpstr>Client-server communication</vt:lpstr>
      <vt:lpstr>Client-server communication continued.</vt:lpstr>
      <vt:lpstr>Request format</vt:lpstr>
      <vt:lpstr>Web Developing with Nodejs</vt:lpstr>
      <vt:lpstr>The event loop</vt:lpstr>
      <vt:lpstr>Writing web applications with  nodejs</vt:lpstr>
      <vt:lpstr>Nodejs project structure</vt:lpstr>
      <vt:lpstr>Getting started</vt:lpstr>
      <vt:lpstr>Hello world </vt:lpstr>
      <vt:lpstr>Get started cont’d</vt:lpstr>
      <vt:lpstr>Getting used to nodejs callback</vt:lpstr>
      <vt:lpstr>Routing with nodejs</vt:lpstr>
      <vt:lpstr>Routing with node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backend development</dc:title>
  <dc:creator>mwenda andrew</dc:creator>
  <cp:lastModifiedBy>user</cp:lastModifiedBy>
  <cp:revision>5</cp:revision>
  <dcterms:created xsi:type="dcterms:W3CDTF">2022-06-12T09:08:14Z</dcterms:created>
  <dcterms:modified xsi:type="dcterms:W3CDTF">2022-06-14T17:36:14Z</dcterms:modified>
</cp:coreProperties>
</file>