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5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72311" y="5367528"/>
            <a:ext cx="1987550" cy="1490980"/>
          </a:xfrm>
          <a:custGeom>
            <a:avLst/>
            <a:gdLst/>
            <a:ahLst/>
            <a:cxnLst/>
            <a:rect l="l" t="t" r="r" b="b"/>
            <a:pathLst>
              <a:path w="1987550" h="1490979">
                <a:moveTo>
                  <a:pt x="497204" y="0"/>
                </a:moveTo>
                <a:lnTo>
                  <a:pt x="0" y="497382"/>
                </a:lnTo>
                <a:lnTo>
                  <a:pt x="992758" y="1490471"/>
                </a:lnTo>
                <a:lnTo>
                  <a:pt x="1987295" y="1490471"/>
                </a:lnTo>
                <a:lnTo>
                  <a:pt x="497204" y="0"/>
                </a:lnTo>
                <a:close/>
              </a:path>
            </a:pathLst>
          </a:custGeom>
          <a:solidFill>
            <a:srgbClr val="F8D3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34" y="5892609"/>
            <a:ext cx="969010" cy="965835"/>
          </a:xfrm>
          <a:custGeom>
            <a:avLst/>
            <a:gdLst/>
            <a:ahLst/>
            <a:cxnLst/>
            <a:rect l="l" t="t" r="r" b="b"/>
            <a:pathLst>
              <a:path w="969010" h="965834">
                <a:moveTo>
                  <a:pt x="0" y="0"/>
                </a:moveTo>
                <a:lnTo>
                  <a:pt x="0" y="965389"/>
                </a:lnTo>
                <a:lnTo>
                  <a:pt x="968429" y="965389"/>
                </a:lnTo>
                <a:lnTo>
                  <a:pt x="0" y="0"/>
                </a:lnTo>
                <a:close/>
              </a:path>
            </a:pathLst>
          </a:custGeom>
          <a:solidFill>
            <a:srgbClr val="7BA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4" y="3901440"/>
            <a:ext cx="971550" cy="1941830"/>
          </a:xfrm>
          <a:custGeom>
            <a:avLst/>
            <a:gdLst/>
            <a:ahLst/>
            <a:cxnLst/>
            <a:rect l="l" t="t" r="r" b="b"/>
            <a:pathLst>
              <a:path w="971550" h="1941829">
                <a:moveTo>
                  <a:pt x="0" y="0"/>
                </a:moveTo>
                <a:lnTo>
                  <a:pt x="0" y="1941576"/>
                </a:lnTo>
                <a:lnTo>
                  <a:pt x="971477" y="970407"/>
                </a:lnTo>
                <a:lnTo>
                  <a:pt x="0" y="0"/>
                </a:lnTo>
                <a:close/>
              </a:path>
            </a:pathLst>
          </a:custGeom>
          <a:solidFill>
            <a:srgbClr val="4494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662171" y="6313932"/>
            <a:ext cx="6021070" cy="4445"/>
          </a:xfrm>
          <a:custGeom>
            <a:avLst/>
            <a:gdLst/>
            <a:ahLst/>
            <a:cxnLst/>
            <a:rect l="l" t="t" r="r" b="b"/>
            <a:pathLst>
              <a:path w="6021070" h="4445">
                <a:moveTo>
                  <a:pt x="9143" y="0"/>
                </a:moveTo>
                <a:lnTo>
                  <a:pt x="2142743" y="3987"/>
                </a:lnTo>
              </a:path>
              <a:path w="6021070" h="4445">
                <a:moveTo>
                  <a:pt x="0" y="0"/>
                </a:moveTo>
                <a:lnTo>
                  <a:pt x="6020943" y="0"/>
                </a:lnTo>
              </a:path>
            </a:pathLst>
          </a:custGeom>
          <a:ln w="100584">
            <a:solidFill>
              <a:srgbClr val="5D7C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518648" y="1091183"/>
            <a:ext cx="1673860" cy="2231390"/>
          </a:xfrm>
          <a:custGeom>
            <a:avLst/>
            <a:gdLst/>
            <a:ahLst/>
            <a:cxnLst/>
            <a:rect l="l" t="t" r="r" b="b"/>
            <a:pathLst>
              <a:path w="1673859" h="2231390">
                <a:moveTo>
                  <a:pt x="559434" y="0"/>
                </a:moveTo>
                <a:lnTo>
                  <a:pt x="0" y="559053"/>
                </a:lnTo>
                <a:lnTo>
                  <a:pt x="1673352" y="2231138"/>
                </a:lnTo>
                <a:lnTo>
                  <a:pt x="1673352" y="1113157"/>
                </a:lnTo>
                <a:lnTo>
                  <a:pt x="559434" y="0"/>
                </a:lnTo>
                <a:close/>
              </a:path>
            </a:pathLst>
          </a:custGeom>
          <a:solidFill>
            <a:srgbClr val="4494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107801" y="889"/>
            <a:ext cx="1084580" cy="1084580"/>
          </a:xfrm>
          <a:custGeom>
            <a:avLst/>
            <a:gdLst/>
            <a:ahLst/>
            <a:cxnLst/>
            <a:rect l="l" t="t" r="r" b="b"/>
            <a:pathLst>
              <a:path w="1084579" h="1084580">
                <a:moveTo>
                  <a:pt x="1084199" y="0"/>
                </a:moveTo>
                <a:lnTo>
                  <a:pt x="0" y="0"/>
                </a:lnTo>
                <a:lnTo>
                  <a:pt x="1084199" y="1084198"/>
                </a:lnTo>
                <a:lnTo>
                  <a:pt x="1084199" y="0"/>
                </a:lnTo>
                <a:close/>
              </a:path>
            </a:pathLst>
          </a:custGeom>
          <a:solidFill>
            <a:srgbClr val="7BA6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869680" y="889"/>
            <a:ext cx="2182495" cy="1090295"/>
          </a:xfrm>
          <a:custGeom>
            <a:avLst/>
            <a:gdLst/>
            <a:ahLst/>
            <a:cxnLst/>
            <a:rect l="l" t="t" r="r" b="b"/>
            <a:pathLst>
              <a:path w="2182495" h="1090295">
                <a:moveTo>
                  <a:pt x="2182368" y="0"/>
                </a:moveTo>
                <a:lnTo>
                  <a:pt x="0" y="0"/>
                </a:lnTo>
                <a:lnTo>
                  <a:pt x="1090676" y="1090294"/>
                </a:lnTo>
                <a:lnTo>
                  <a:pt x="2182368" y="0"/>
                </a:lnTo>
                <a:close/>
              </a:path>
            </a:pathLst>
          </a:custGeom>
          <a:solidFill>
            <a:srgbClr val="F8D3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1964" y="1069086"/>
            <a:ext cx="8823325" cy="701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2879" y="2665221"/>
            <a:ext cx="5303520" cy="2495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29.svg"/><Relationship Id="rId3" Type="http://schemas.openxmlformats.org/officeDocument/2006/relationships/image" Target="../media/image6.svg"/><Relationship Id="rId21" Type="http://schemas.openxmlformats.org/officeDocument/2006/relationships/image" Target="../media/image24.pn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image" Target="../media/image5.png"/><Relationship Id="rId16" Type="http://schemas.openxmlformats.org/officeDocument/2006/relationships/image" Target="../media/image19.sv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27.svg"/><Relationship Id="rId5" Type="http://schemas.openxmlformats.org/officeDocument/2006/relationships/image" Target="../media/image8.sv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sv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34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sv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883" y="2150364"/>
            <a:ext cx="3097530" cy="4445"/>
          </a:xfrm>
          <a:custGeom>
            <a:avLst/>
            <a:gdLst/>
            <a:ahLst/>
            <a:cxnLst/>
            <a:rect l="l" t="t" r="r" b="b"/>
            <a:pathLst>
              <a:path w="3097529" h="4444">
                <a:moveTo>
                  <a:pt x="0" y="0"/>
                </a:moveTo>
                <a:lnTo>
                  <a:pt x="2133600" y="3937"/>
                </a:lnTo>
              </a:path>
              <a:path w="3097529" h="4444">
                <a:moveTo>
                  <a:pt x="0" y="3048"/>
                </a:moveTo>
                <a:lnTo>
                  <a:pt x="3097403" y="3048"/>
                </a:lnTo>
              </a:path>
            </a:pathLst>
          </a:custGeom>
          <a:ln w="100584">
            <a:solidFill>
              <a:srgbClr val="5D7C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spc="-10" dirty="0">
                <a:latin typeface="Arial Black"/>
                <a:cs typeface="Arial Black"/>
              </a:rPr>
              <a:t>XCRM.net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8800" y="3794759"/>
            <a:ext cx="2231136" cy="22311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0432" y="3794759"/>
            <a:ext cx="2231136" cy="22311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32064" y="3794759"/>
            <a:ext cx="2231135" cy="223113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4169" y="2633218"/>
            <a:ext cx="10895965" cy="8807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Arial MT"/>
                <a:cs typeface="Arial MT"/>
              </a:rPr>
              <a:t>XCRM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es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una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aplicación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CRM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que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permite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las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empresas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gestionar </a:t>
            </a:r>
            <a:r>
              <a:rPr sz="2800" dirty="0">
                <a:latin typeface="Arial MT"/>
                <a:cs typeface="Arial MT"/>
              </a:rPr>
              <a:t>campañas,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clientes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interacciones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forma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eficiente.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6904" y="6215278"/>
            <a:ext cx="20497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5D7C40"/>
                </a:solidFill>
                <a:latin typeface="Arial Black"/>
                <a:cs typeface="Arial Black"/>
              </a:rPr>
              <a:t>ESPARTACO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69738" y="6215278"/>
            <a:ext cx="1605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5D7C40"/>
                </a:solidFill>
                <a:latin typeface="Arial Black"/>
                <a:cs typeface="Arial Black"/>
              </a:rPr>
              <a:t>ANTONIO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1836" y="6215278"/>
            <a:ext cx="12852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5D7C40"/>
                </a:solidFill>
                <a:latin typeface="Arial Black"/>
                <a:cs typeface="Arial Black"/>
              </a:rPr>
              <a:t>DANIEL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9471" y="5346293"/>
            <a:ext cx="59931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80" dirty="0">
                <a:latin typeface="Arial"/>
                <a:cs typeface="Arial"/>
              </a:rPr>
              <a:t>¿Para</a:t>
            </a:r>
            <a:r>
              <a:rPr sz="4400" b="1" spc="-195" dirty="0">
                <a:latin typeface="Arial"/>
                <a:cs typeface="Arial"/>
              </a:rPr>
              <a:t> </a:t>
            </a:r>
            <a:r>
              <a:rPr sz="4400" b="1" spc="-105" dirty="0">
                <a:latin typeface="Arial"/>
                <a:cs typeface="Arial"/>
              </a:rPr>
              <a:t>qué</a:t>
            </a:r>
            <a:r>
              <a:rPr sz="4400" b="1" spc="-195" dirty="0">
                <a:latin typeface="Arial"/>
                <a:cs typeface="Arial"/>
              </a:rPr>
              <a:t> </a:t>
            </a:r>
            <a:r>
              <a:rPr sz="4400" b="1" spc="-110" dirty="0">
                <a:latin typeface="Arial"/>
                <a:cs typeface="Arial"/>
              </a:rPr>
              <a:t>sirve</a:t>
            </a:r>
            <a:r>
              <a:rPr sz="4400" b="1" spc="-195" dirty="0">
                <a:latin typeface="Arial"/>
                <a:cs typeface="Arial"/>
              </a:rPr>
              <a:t> </a:t>
            </a:r>
            <a:r>
              <a:rPr sz="4400" b="1" spc="-155" dirty="0">
                <a:latin typeface="Arial"/>
                <a:cs typeface="Arial"/>
              </a:rPr>
              <a:t>XCRM?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1413" y="800480"/>
            <a:ext cx="4910455" cy="33826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6870" marR="5080" indent="-344805">
              <a:lnSpc>
                <a:spcPts val="2590"/>
              </a:lnSpc>
              <a:spcBef>
                <a:spcPts val="425"/>
              </a:spcBef>
              <a:buChar char="•"/>
              <a:tabLst>
                <a:tab pos="356870" algn="l"/>
              </a:tabLst>
            </a:pPr>
            <a:r>
              <a:rPr sz="2400" dirty="0">
                <a:latin typeface="Arial MT"/>
                <a:cs typeface="Arial MT"/>
              </a:rPr>
              <a:t>Gestión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campañas,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clientes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e </a:t>
            </a:r>
            <a:r>
              <a:rPr sz="2400" spc="-10" dirty="0">
                <a:latin typeface="Arial MT"/>
                <a:cs typeface="Arial MT"/>
              </a:rPr>
              <a:t>interacciones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desde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solo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lugar</a:t>
            </a:r>
            <a:endParaRPr sz="2400">
              <a:latin typeface="Arial MT"/>
              <a:cs typeface="Arial MT"/>
            </a:endParaRPr>
          </a:p>
          <a:p>
            <a:pPr marL="356870" indent="-344170">
              <a:lnSpc>
                <a:spcPts val="2735"/>
              </a:lnSpc>
              <a:spcBef>
                <a:spcPts val="1480"/>
              </a:spcBef>
              <a:buChar char="•"/>
              <a:tabLst>
                <a:tab pos="356870" algn="l"/>
              </a:tabLst>
            </a:pPr>
            <a:r>
              <a:rPr sz="2400" dirty="0">
                <a:latin typeface="Arial MT"/>
                <a:cs typeface="Arial MT"/>
              </a:rPr>
              <a:t>Entorno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seguro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adaptable,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con</a:t>
            </a:r>
            <a:endParaRPr sz="2400">
              <a:latin typeface="Arial MT"/>
              <a:cs typeface="Arial MT"/>
            </a:endParaRPr>
          </a:p>
          <a:p>
            <a:pPr marL="356870">
              <a:lnSpc>
                <a:spcPts val="2735"/>
              </a:lnSpc>
            </a:pPr>
            <a:r>
              <a:rPr sz="2400" dirty="0">
                <a:latin typeface="Arial MT"/>
                <a:cs typeface="Arial MT"/>
              </a:rPr>
              <a:t>control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acceso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por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roles</a:t>
            </a:r>
            <a:endParaRPr sz="2400">
              <a:latin typeface="Arial MT"/>
              <a:cs typeface="Arial MT"/>
            </a:endParaRPr>
          </a:p>
          <a:p>
            <a:pPr marL="356870" indent="-344170">
              <a:lnSpc>
                <a:spcPts val="2735"/>
              </a:lnSpc>
              <a:spcBef>
                <a:spcPts val="1515"/>
              </a:spcBef>
              <a:buChar char="•"/>
              <a:tabLst>
                <a:tab pos="356870" algn="l"/>
              </a:tabLst>
            </a:pPr>
            <a:r>
              <a:rPr sz="2400" dirty="0">
                <a:latin typeface="Arial MT"/>
                <a:cs typeface="Arial MT"/>
              </a:rPr>
              <a:t>Métricas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clave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resultados</a:t>
            </a:r>
            <a:endParaRPr sz="2400">
              <a:latin typeface="Arial MT"/>
              <a:cs typeface="Arial MT"/>
            </a:endParaRPr>
          </a:p>
          <a:p>
            <a:pPr marL="356870">
              <a:lnSpc>
                <a:spcPts val="2735"/>
              </a:lnSpc>
            </a:pPr>
            <a:r>
              <a:rPr sz="2400" dirty="0">
                <a:latin typeface="Arial MT"/>
                <a:cs typeface="Arial MT"/>
              </a:rPr>
              <a:t>mostrados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paneles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control</a:t>
            </a:r>
            <a:endParaRPr sz="2400">
              <a:latin typeface="Arial MT"/>
              <a:cs typeface="Arial MT"/>
            </a:endParaRPr>
          </a:p>
          <a:p>
            <a:pPr marL="356870" marR="413384" indent="-344805">
              <a:lnSpc>
                <a:spcPts val="2590"/>
              </a:lnSpc>
              <a:spcBef>
                <a:spcPts val="1839"/>
              </a:spcBef>
              <a:buChar char="•"/>
              <a:tabLst>
                <a:tab pos="356870" algn="l"/>
              </a:tabLst>
            </a:pPr>
            <a:r>
              <a:rPr sz="2400" dirty="0">
                <a:latin typeface="Arial MT"/>
                <a:cs typeface="Arial MT"/>
              </a:rPr>
              <a:t>Reportes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automáticos</a:t>
            </a:r>
            <a:r>
              <a:rPr sz="2400" spc="-12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PDF, </a:t>
            </a:r>
            <a:r>
              <a:rPr sz="2400" dirty="0">
                <a:latin typeface="Arial MT"/>
                <a:cs typeface="Arial MT"/>
              </a:rPr>
              <a:t>Excel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2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HTML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46064" y="585216"/>
            <a:ext cx="6102095" cy="38282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883" y="2150364"/>
            <a:ext cx="8925560" cy="4445"/>
          </a:xfrm>
          <a:custGeom>
            <a:avLst/>
            <a:gdLst/>
            <a:ahLst/>
            <a:cxnLst/>
            <a:rect l="l" t="t" r="r" b="b"/>
            <a:pathLst>
              <a:path w="8925560" h="4444">
                <a:moveTo>
                  <a:pt x="0" y="0"/>
                </a:moveTo>
                <a:lnTo>
                  <a:pt x="2133600" y="3937"/>
                </a:lnTo>
              </a:path>
              <a:path w="8925560" h="4444">
                <a:moveTo>
                  <a:pt x="0" y="3048"/>
                </a:moveTo>
                <a:lnTo>
                  <a:pt x="8925179" y="3048"/>
                </a:lnTo>
              </a:path>
            </a:pathLst>
          </a:custGeom>
          <a:ln w="100584">
            <a:solidFill>
              <a:srgbClr val="5D7C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b="0" dirty="0">
                <a:latin typeface="Arial Black"/>
                <a:cs typeface="Arial Black"/>
              </a:rPr>
              <a:t>Tecnologías</a:t>
            </a:r>
            <a:r>
              <a:rPr b="0" spc="480" dirty="0">
                <a:latin typeface="Arial Black"/>
                <a:cs typeface="Arial Black"/>
              </a:rPr>
              <a:t> </a:t>
            </a:r>
            <a:r>
              <a:rPr b="0" dirty="0">
                <a:latin typeface="Arial Black"/>
                <a:cs typeface="Arial Black"/>
              </a:rPr>
              <a:t>y</a:t>
            </a:r>
            <a:r>
              <a:rPr b="0" spc="345" dirty="0">
                <a:latin typeface="Arial Black"/>
                <a:cs typeface="Arial Black"/>
              </a:rPr>
              <a:t> </a:t>
            </a:r>
            <a:r>
              <a:rPr b="0" spc="65" dirty="0">
                <a:latin typeface="Arial Black"/>
                <a:cs typeface="Arial Black"/>
              </a:rPr>
              <a:t>herramientas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8130" y="2504058"/>
            <a:ext cx="9702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0" dirty="0">
                <a:solidFill>
                  <a:srgbClr val="5D7C40"/>
                </a:solidFill>
                <a:latin typeface="Arial MT"/>
                <a:cs typeface="Arial MT"/>
              </a:rPr>
              <a:t>Front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8996" y="3162300"/>
            <a:ext cx="563880" cy="3420110"/>
          </a:xfrm>
          <a:custGeom>
            <a:avLst/>
            <a:gdLst/>
            <a:ahLst/>
            <a:cxnLst/>
            <a:rect l="l" t="t" r="r" b="b"/>
            <a:pathLst>
              <a:path w="563880" h="3420109">
                <a:moveTo>
                  <a:pt x="563854" y="3419855"/>
                </a:moveTo>
                <a:lnTo>
                  <a:pt x="518125" y="3416165"/>
                </a:lnTo>
                <a:lnTo>
                  <a:pt x="474744" y="3405482"/>
                </a:lnTo>
                <a:lnTo>
                  <a:pt x="434293" y="3388387"/>
                </a:lnTo>
                <a:lnTo>
                  <a:pt x="397352" y="3365459"/>
                </a:lnTo>
                <a:lnTo>
                  <a:pt x="364502" y="3337280"/>
                </a:lnTo>
                <a:lnTo>
                  <a:pt x="336323" y="3304430"/>
                </a:lnTo>
                <a:lnTo>
                  <a:pt x="313395" y="3267489"/>
                </a:lnTo>
                <a:lnTo>
                  <a:pt x="296300" y="3227038"/>
                </a:lnTo>
                <a:lnTo>
                  <a:pt x="285617" y="3183658"/>
                </a:lnTo>
                <a:lnTo>
                  <a:pt x="281927" y="3137928"/>
                </a:lnTo>
                <a:lnTo>
                  <a:pt x="281927" y="1991868"/>
                </a:lnTo>
                <a:lnTo>
                  <a:pt x="278237" y="1946138"/>
                </a:lnTo>
                <a:lnTo>
                  <a:pt x="267554" y="1902756"/>
                </a:lnTo>
                <a:lnTo>
                  <a:pt x="250458" y="1862304"/>
                </a:lnTo>
                <a:lnTo>
                  <a:pt x="227531" y="1825361"/>
                </a:lnTo>
                <a:lnTo>
                  <a:pt x="199351" y="1792509"/>
                </a:lnTo>
                <a:lnTo>
                  <a:pt x="166501" y="1764328"/>
                </a:lnTo>
                <a:lnTo>
                  <a:pt x="129560" y="1741399"/>
                </a:lnTo>
                <a:lnTo>
                  <a:pt x="89110" y="1724302"/>
                </a:lnTo>
                <a:lnTo>
                  <a:pt x="45729" y="1713618"/>
                </a:lnTo>
                <a:lnTo>
                  <a:pt x="0" y="1709927"/>
                </a:lnTo>
                <a:lnTo>
                  <a:pt x="45729" y="1706237"/>
                </a:lnTo>
                <a:lnTo>
                  <a:pt x="89110" y="1695553"/>
                </a:lnTo>
                <a:lnTo>
                  <a:pt x="129560" y="1678456"/>
                </a:lnTo>
                <a:lnTo>
                  <a:pt x="166501" y="1655527"/>
                </a:lnTo>
                <a:lnTo>
                  <a:pt x="199351" y="1627346"/>
                </a:lnTo>
                <a:lnTo>
                  <a:pt x="227531" y="1594494"/>
                </a:lnTo>
                <a:lnTo>
                  <a:pt x="250458" y="1557551"/>
                </a:lnTo>
                <a:lnTo>
                  <a:pt x="267554" y="1517099"/>
                </a:lnTo>
                <a:lnTo>
                  <a:pt x="278237" y="1473717"/>
                </a:lnTo>
                <a:lnTo>
                  <a:pt x="281927" y="1427988"/>
                </a:lnTo>
                <a:lnTo>
                  <a:pt x="281927" y="281939"/>
                </a:lnTo>
                <a:lnTo>
                  <a:pt x="285617" y="236210"/>
                </a:lnTo>
                <a:lnTo>
                  <a:pt x="296300" y="192828"/>
                </a:lnTo>
                <a:lnTo>
                  <a:pt x="313395" y="152376"/>
                </a:lnTo>
                <a:lnTo>
                  <a:pt x="336323" y="115433"/>
                </a:lnTo>
                <a:lnTo>
                  <a:pt x="364502" y="82581"/>
                </a:lnTo>
                <a:lnTo>
                  <a:pt x="397352" y="54400"/>
                </a:lnTo>
                <a:lnTo>
                  <a:pt x="434293" y="31471"/>
                </a:lnTo>
                <a:lnTo>
                  <a:pt x="474744" y="14374"/>
                </a:lnTo>
                <a:lnTo>
                  <a:pt x="518125" y="3690"/>
                </a:lnTo>
                <a:lnTo>
                  <a:pt x="563854" y="0"/>
                </a:lnTo>
              </a:path>
            </a:pathLst>
          </a:custGeom>
          <a:ln w="39623">
            <a:solidFill>
              <a:srgbClr val="5D7C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168396" y="3162300"/>
            <a:ext cx="4632960" cy="3420110"/>
            <a:chOff x="3168396" y="3162300"/>
            <a:chExt cx="4632960" cy="3420110"/>
          </a:xfrm>
        </p:grpSpPr>
        <p:sp>
          <p:nvSpPr>
            <p:cNvPr id="10" name="object 10"/>
            <p:cNvSpPr/>
            <p:nvPr/>
          </p:nvSpPr>
          <p:spPr>
            <a:xfrm>
              <a:off x="3168396" y="3162300"/>
              <a:ext cx="563880" cy="3420110"/>
            </a:xfrm>
            <a:custGeom>
              <a:avLst/>
              <a:gdLst/>
              <a:ahLst/>
              <a:cxnLst/>
              <a:rect l="l" t="t" r="r" b="b"/>
              <a:pathLst>
                <a:path w="563879" h="3420109">
                  <a:moveTo>
                    <a:pt x="0" y="0"/>
                  </a:moveTo>
                  <a:lnTo>
                    <a:pt x="45729" y="3690"/>
                  </a:lnTo>
                  <a:lnTo>
                    <a:pt x="89111" y="14374"/>
                  </a:lnTo>
                  <a:lnTo>
                    <a:pt x="129563" y="31471"/>
                  </a:lnTo>
                  <a:lnTo>
                    <a:pt x="166506" y="54400"/>
                  </a:lnTo>
                  <a:lnTo>
                    <a:pt x="199358" y="82581"/>
                  </a:lnTo>
                  <a:lnTo>
                    <a:pt x="227539" y="115433"/>
                  </a:lnTo>
                  <a:lnTo>
                    <a:pt x="250468" y="152376"/>
                  </a:lnTo>
                  <a:lnTo>
                    <a:pt x="267565" y="192828"/>
                  </a:lnTo>
                  <a:lnTo>
                    <a:pt x="278249" y="236210"/>
                  </a:lnTo>
                  <a:lnTo>
                    <a:pt x="281940" y="281939"/>
                  </a:lnTo>
                  <a:lnTo>
                    <a:pt x="281940" y="1427988"/>
                  </a:lnTo>
                  <a:lnTo>
                    <a:pt x="285630" y="1473717"/>
                  </a:lnTo>
                  <a:lnTo>
                    <a:pt x="296314" y="1517099"/>
                  </a:lnTo>
                  <a:lnTo>
                    <a:pt x="313411" y="1557551"/>
                  </a:lnTo>
                  <a:lnTo>
                    <a:pt x="336340" y="1594494"/>
                  </a:lnTo>
                  <a:lnTo>
                    <a:pt x="364521" y="1627346"/>
                  </a:lnTo>
                  <a:lnTo>
                    <a:pt x="397373" y="1655527"/>
                  </a:lnTo>
                  <a:lnTo>
                    <a:pt x="434316" y="1678456"/>
                  </a:lnTo>
                  <a:lnTo>
                    <a:pt x="474768" y="1695553"/>
                  </a:lnTo>
                  <a:lnTo>
                    <a:pt x="518150" y="1706237"/>
                  </a:lnTo>
                  <a:lnTo>
                    <a:pt x="563880" y="1709927"/>
                  </a:lnTo>
                  <a:lnTo>
                    <a:pt x="518150" y="1713618"/>
                  </a:lnTo>
                  <a:lnTo>
                    <a:pt x="474768" y="1724302"/>
                  </a:lnTo>
                  <a:lnTo>
                    <a:pt x="434316" y="1741399"/>
                  </a:lnTo>
                  <a:lnTo>
                    <a:pt x="397373" y="1764328"/>
                  </a:lnTo>
                  <a:lnTo>
                    <a:pt x="364521" y="1792509"/>
                  </a:lnTo>
                  <a:lnTo>
                    <a:pt x="336340" y="1825361"/>
                  </a:lnTo>
                  <a:lnTo>
                    <a:pt x="313411" y="1862304"/>
                  </a:lnTo>
                  <a:lnTo>
                    <a:pt x="296314" y="1902756"/>
                  </a:lnTo>
                  <a:lnTo>
                    <a:pt x="285630" y="1946138"/>
                  </a:lnTo>
                  <a:lnTo>
                    <a:pt x="281940" y="1991868"/>
                  </a:lnTo>
                  <a:lnTo>
                    <a:pt x="281940" y="3137928"/>
                  </a:lnTo>
                  <a:lnTo>
                    <a:pt x="278249" y="3183658"/>
                  </a:lnTo>
                  <a:lnTo>
                    <a:pt x="267565" y="3227038"/>
                  </a:lnTo>
                  <a:lnTo>
                    <a:pt x="250468" y="3267489"/>
                  </a:lnTo>
                  <a:lnTo>
                    <a:pt x="227539" y="3304430"/>
                  </a:lnTo>
                  <a:lnTo>
                    <a:pt x="199358" y="3337280"/>
                  </a:lnTo>
                  <a:lnTo>
                    <a:pt x="166506" y="3365459"/>
                  </a:lnTo>
                  <a:lnTo>
                    <a:pt x="129563" y="3388387"/>
                  </a:lnTo>
                  <a:lnTo>
                    <a:pt x="89111" y="3405482"/>
                  </a:lnTo>
                  <a:lnTo>
                    <a:pt x="45729" y="3416165"/>
                  </a:lnTo>
                  <a:lnTo>
                    <a:pt x="0" y="3419855"/>
                  </a:lnTo>
                </a:path>
              </a:pathLst>
            </a:custGeom>
            <a:ln w="39624">
              <a:solidFill>
                <a:srgbClr val="5D7C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93236" y="3162300"/>
              <a:ext cx="4008120" cy="3420110"/>
            </a:xfrm>
            <a:custGeom>
              <a:avLst/>
              <a:gdLst/>
              <a:ahLst/>
              <a:cxnLst/>
              <a:rect l="l" t="t" r="r" b="b"/>
              <a:pathLst>
                <a:path w="4008120" h="3420109">
                  <a:moveTo>
                    <a:pt x="563879" y="3419855"/>
                  </a:moveTo>
                  <a:lnTo>
                    <a:pt x="518150" y="3416165"/>
                  </a:lnTo>
                  <a:lnTo>
                    <a:pt x="474768" y="3405482"/>
                  </a:lnTo>
                  <a:lnTo>
                    <a:pt x="434316" y="3388387"/>
                  </a:lnTo>
                  <a:lnTo>
                    <a:pt x="397373" y="3365459"/>
                  </a:lnTo>
                  <a:lnTo>
                    <a:pt x="364521" y="3337280"/>
                  </a:lnTo>
                  <a:lnTo>
                    <a:pt x="336340" y="3304430"/>
                  </a:lnTo>
                  <a:lnTo>
                    <a:pt x="313411" y="3267489"/>
                  </a:lnTo>
                  <a:lnTo>
                    <a:pt x="296314" y="3227038"/>
                  </a:lnTo>
                  <a:lnTo>
                    <a:pt x="285630" y="3183658"/>
                  </a:lnTo>
                  <a:lnTo>
                    <a:pt x="281939" y="3137928"/>
                  </a:lnTo>
                  <a:lnTo>
                    <a:pt x="281939" y="1991868"/>
                  </a:lnTo>
                  <a:lnTo>
                    <a:pt x="278249" y="1946138"/>
                  </a:lnTo>
                  <a:lnTo>
                    <a:pt x="267565" y="1902756"/>
                  </a:lnTo>
                  <a:lnTo>
                    <a:pt x="250468" y="1862304"/>
                  </a:lnTo>
                  <a:lnTo>
                    <a:pt x="227539" y="1825361"/>
                  </a:lnTo>
                  <a:lnTo>
                    <a:pt x="199358" y="1792509"/>
                  </a:lnTo>
                  <a:lnTo>
                    <a:pt x="166506" y="1764328"/>
                  </a:lnTo>
                  <a:lnTo>
                    <a:pt x="129563" y="1741399"/>
                  </a:lnTo>
                  <a:lnTo>
                    <a:pt x="89111" y="1724302"/>
                  </a:lnTo>
                  <a:lnTo>
                    <a:pt x="45729" y="1713618"/>
                  </a:lnTo>
                  <a:lnTo>
                    <a:pt x="0" y="1709927"/>
                  </a:lnTo>
                  <a:lnTo>
                    <a:pt x="45729" y="1706237"/>
                  </a:lnTo>
                  <a:lnTo>
                    <a:pt x="89111" y="1695553"/>
                  </a:lnTo>
                  <a:lnTo>
                    <a:pt x="129563" y="1678456"/>
                  </a:lnTo>
                  <a:lnTo>
                    <a:pt x="166506" y="1655527"/>
                  </a:lnTo>
                  <a:lnTo>
                    <a:pt x="199358" y="1627346"/>
                  </a:lnTo>
                  <a:lnTo>
                    <a:pt x="227539" y="1594494"/>
                  </a:lnTo>
                  <a:lnTo>
                    <a:pt x="250468" y="1557551"/>
                  </a:lnTo>
                  <a:lnTo>
                    <a:pt x="267565" y="1517099"/>
                  </a:lnTo>
                  <a:lnTo>
                    <a:pt x="278249" y="1473717"/>
                  </a:lnTo>
                  <a:lnTo>
                    <a:pt x="281939" y="1427988"/>
                  </a:lnTo>
                  <a:lnTo>
                    <a:pt x="281939" y="281939"/>
                  </a:lnTo>
                  <a:lnTo>
                    <a:pt x="285630" y="236210"/>
                  </a:lnTo>
                  <a:lnTo>
                    <a:pt x="296314" y="192828"/>
                  </a:lnTo>
                  <a:lnTo>
                    <a:pt x="313411" y="152376"/>
                  </a:lnTo>
                  <a:lnTo>
                    <a:pt x="336340" y="115433"/>
                  </a:lnTo>
                  <a:lnTo>
                    <a:pt x="364521" y="82581"/>
                  </a:lnTo>
                  <a:lnTo>
                    <a:pt x="397373" y="54400"/>
                  </a:lnTo>
                  <a:lnTo>
                    <a:pt x="434316" y="31471"/>
                  </a:lnTo>
                  <a:lnTo>
                    <a:pt x="474768" y="14374"/>
                  </a:lnTo>
                  <a:lnTo>
                    <a:pt x="518150" y="3690"/>
                  </a:lnTo>
                  <a:lnTo>
                    <a:pt x="563879" y="0"/>
                  </a:lnTo>
                </a:path>
                <a:path w="4008120" h="3420109">
                  <a:moveTo>
                    <a:pt x="2819399" y="0"/>
                  </a:moveTo>
                  <a:lnTo>
                    <a:pt x="2865129" y="3690"/>
                  </a:lnTo>
                  <a:lnTo>
                    <a:pt x="2908511" y="14374"/>
                  </a:lnTo>
                  <a:lnTo>
                    <a:pt x="2948963" y="31471"/>
                  </a:lnTo>
                  <a:lnTo>
                    <a:pt x="2985906" y="54400"/>
                  </a:lnTo>
                  <a:lnTo>
                    <a:pt x="3018758" y="82581"/>
                  </a:lnTo>
                  <a:lnTo>
                    <a:pt x="3046939" y="115433"/>
                  </a:lnTo>
                  <a:lnTo>
                    <a:pt x="3069868" y="152376"/>
                  </a:lnTo>
                  <a:lnTo>
                    <a:pt x="3086965" y="192828"/>
                  </a:lnTo>
                  <a:lnTo>
                    <a:pt x="3097649" y="236210"/>
                  </a:lnTo>
                  <a:lnTo>
                    <a:pt x="3101340" y="281939"/>
                  </a:lnTo>
                  <a:lnTo>
                    <a:pt x="3101340" y="1427988"/>
                  </a:lnTo>
                  <a:lnTo>
                    <a:pt x="3105030" y="1473717"/>
                  </a:lnTo>
                  <a:lnTo>
                    <a:pt x="3115714" y="1517099"/>
                  </a:lnTo>
                  <a:lnTo>
                    <a:pt x="3132811" y="1557551"/>
                  </a:lnTo>
                  <a:lnTo>
                    <a:pt x="3155740" y="1594494"/>
                  </a:lnTo>
                  <a:lnTo>
                    <a:pt x="3183921" y="1627346"/>
                  </a:lnTo>
                  <a:lnTo>
                    <a:pt x="3216773" y="1655527"/>
                  </a:lnTo>
                  <a:lnTo>
                    <a:pt x="3253716" y="1678456"/>
                  </a:lnTo>
                  <a:lnTo>
                    <a:pt x="3294168" y="1695553"/>
                  </a:lnTo>
                  <a:lnTo>
                    <a:pt x="3337550" y="1706237"/>
                  </a:lnTo>
                  <a:lnTo>
                    <a:pt x="3383280" y="1709927"/>
                  </a:lnTo>
                  <a:lnTo>
                    <a:pt x="3337550" y="1713618"/>
                  </a:lnTo>
                  <a:lnTo>
                    <a:pt x="3294168" y="1724302"/>
                  </a:lnTo>
                  <a:lnTo>
                    <a:pt x="3253716" y="1741399"/>
                  </a:lnTo>
                  <a:lnTo>
                    <a:pt x="3216773" y="1764328"/>
                  </a:lnTo>
                  <a:lnTo>
                    <a:pt x="3183921" y="1792509"/>
                  </a:lnTo>
                  <a:lnTo>
                    <a:pt x="3155740" y="1825361"/>
                  </a:lnTo>
                  <a:lnTo>
                    <a:pt x="3132811" y="1862304"/>
                  </a:lnTo>
                  <a:lnTo>
                    <a:pt x="3115714" y="1902756"/>
                  </a:lnTo>
                  <a:lnTo>
                    <a:pt x="3105030" y="1946138"/>
                  </a:lnTo>
                  <a:lnTo>
                    <a:pt x="3101340" y="1991868"/>
                  </a:lnTo>
                  <a:lnTo>
                    <a:pt x="3101340" y="3137928"/>
                  </a:lnTo>
                  <a:lnTo>
                    <a:pt x="3097649" y="3183658"/>
                  </a:lnTo>
                  <a:lnTo>
                    <a:pt x="3086965" y="3227038"/>
                  </a:lnTo>
                  <a:lnTo>
                    <a:pt x="3069868" y="3267489"/>
                  </a:lnTo>
                  <a:lnTo>
                    <a:pt x="3046939" y="3304430"/>
                  </a:lnTo>
                  <a:lnTo>
                    <a:pt x="3018758" y="3337280"/>
                  </a:lnTo>
                  <a:lnTo>
                    <a:pt x="2985906" y="3365459"/>
                  </a:lnTo>
                  <a:lnTo>
                    <a:pt x="2948963" y="3388387"/>
                  </a:lnTo>
                  <a:lnTo>
                    <a:pt x="2908511" y="3405482"/>
                  </a:lnTo>
                  <a:lnTo>
                    <a:pt x="2865129" y="3416165"/>
                  </a:lnTo>
                  <a:lnTo>
                    <a:pt x="2819399" y="3419855"/>
                  </a:lnTo>
                </a:path>
                <a:path w="4008120" h="3420109">
                  <a:moveTo>
                    <a:pt x="4008119" y="3419855"/>
                  </a:moveTo>
                  <a:lnTo>
                    <a:pt x="3962390" y="3416165"/>
                  </a:lnTo>
                  <a:lnTo>
                    <a:pt x="3919008" y="3405482"/>
                  </a:lnTo>
                  <a:lnTo>
                    <a:pt x="3878556" y="3388387"/>
                  </a:lnTo>
                  <a:lnTo>
                    <a:pt x="3841613" y="3365459"/>
                  </a:lnTo>
                  <a:lnTo>
                    <a:pt x="3808761" y="3337280"/>
                  </a:lnTo>
                  <a:lnTo>
                    <a:pt x="3780580" y="3304430"/>
                  </a:lnTo>
                  <a:lnTo>
                    <a:pt x="3757651" y="3267489"/>
                  </a:lnTo>
                  <a:lnTo>
                    <a:pt x="3740554" y="3227038"/>
                  </a:lnTo>
                  <a:lnTo>
                    <a:pt x="3729870" y="3183658"/>
                  </a:lnTo>
                  <a:lnTo>
                    <a:pt x="3726180" y="3137928"/>
                  </a:lnTo>
                  <a:lnTo>
                    <a:pt x="3726180" y="1991868"/>
                  </a:lnTo>
                  <a:lnTo>
                    <a:pt x="3722489" y="1946138"/>
                  </a:lnTo>
                  <a:lnTo>
                    <a:pt x="3711805" y="1902756"/>
                  </a:lnTo>
                  <a:lnTo>
                    <a:pt x="3694708" y="1862304"/>
                  </a:lnTo>
                  <a:lnTo>
                    <a:pt x="3671779" y="1825361"/>
                  </a:lnTo>
                  <a:lnTo>
                    <a:pt x="3643598" y="1792509"/>
                  </a:lnTo>
                  <a:lnTo>
                    <a:pt x="3610746" y="1764328"/>
                  </a:lnTo>
                  <a:lnTo>
                    <a:pt x="3573803" y="1741399"/>
                  </a:lnTo>
                  <a:lnTo>
                    <a:pt x="3533351" y="1724302"/>
                  </a:lnTo>
                  <a:lnTo>
                    <a:pt x="3489969" y="1713618"/>
                  </a:lnTo>
                  <a:lnTo>
                    <a:pt x="3444240" y="1709927"/>
                  </a:lnTo>
                  <a:lnTo>
                    <a:pt x="3489969" y="1706237"/>
                  </a:lnTo>
                  <a:lnTo>
                    <a:pt x="3533351" y="1695553"/>
                  </a:lnTo>
                  <a:lnTo>
                    <a:pt x="3573803" y="1678456"/>
                  </a:lnTo>
                  <a:lnTo>
                    <a:pt x="3610746" y="1655527"/>
                  </a:lnTo>
                  <a:lnTo>
                    <a:pt x="3643598" y="1627346"/>
                  </a:lnTo>
                  <a:lnTo>
                    <a:pt x="3671779" y="1594494"/>
                  </a:lnTo>
                  <a:lnTo>
                    <a:pt x="3694708" y="1557551"/>
                  </a:lnTo>
                  <a:lnTo>
                    <a:pt x="3711805" y="1517099"/>
                  </a:lnTo>
                  <a:lnTo>
                    <a:pt x="3722489" y="1473717"/>
                  </a:lnTo>
                  <a:lnTo>
                    <a:pt x="3726180" y="1427988"/>
                  </a:lnTo>
                  <a:lnTo>
                    <a:pt x="3726180" y="281939"/>
                  </a:lnTo>
                  <a:lnTo>
                    <a:pt x="3729870" y="236210"/>
                  </a:lnTo>
                  <a:lnTo>
                    <a:pt x="3740554" y="192828"/>
                  </a:lnTo>
                  <a:lnTo>
                    <a:pt x="3757651" y="152376"/>
                  </a:lnTo>
                  <a:lnTo>
                    <a:pt x="3780580" y="115433"/>
                  </a:lnTo>
                  <a:lnTo>
                    <a:pt x="3808761" y="82581"/>
                  </a:lnTo>
                  <a:lnTo>
                    <a:pt x="3841613" y="54400"/>
                  </a:lnTo>
                  <a:lnTo>
                    <a:pt x="3878556" y="31471"/>
                  </a:lnTo>
                  <a:lnTo>
                    <a:pt x="3919008" y="14374"/>
                  </a:lnTo>
                  <a:lnTo>
                    <a:pt x="3962390" y="3690"/>
                  </a:lnTo>
                  <a:lnTo>
                    <a:pt x="4008119" y="0"/>
                  </a:lnTo>
                </a:path>
              </a:pathLst>
            </a:custGeom>
            <a:ln w="39624">
              <a:solidFill>
                <a:srgbClr val="5D7C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16526" y="2501011"/>
            <a:ext cx="151638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30" dirty="0">
                <a:solidFill>
                  <a:srgbClr val="5D7C40"/>
                </a:solidFill>
                <a:latin typeface="Franklin Gothic Medium"/>
                <a:cs typeface="Franklin Gothic Medium"/>
              </a:rPr>
              <a:t>Backend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35569" y="2501595"/>
            <a:ext cx="2358390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35" dirty="0">
                <a:solidFill>
                  <a:srgbClr val="5D7C40"/>
                </a:solidFill>
                <a:latin typeface="Franklin Gothic Medium"/>
                <a:cs typeface="Franklin Gothic Medium"/>
              </a:rPr>
              <a:t>Herramientas</a:t>
            </a:r>
            <a:endParaRPr sz="3200">
              <a:latin typeface="Franklin Gothic Medium"/>
              <a:cs typeface="Franklin Gothic Medium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056876" y="3162300"/>
            <a:ext cx="563880" cy="3420110"/>
          </a:xfrm>
          <a:custGeom>
            <a:avLst/>
            <a:gdLst/>
            <a:ahLst/>
            <a:cxnLst/>
            <a:rect l="l" t="t" r="r" b="b"/>
            <a:pathLst>
              <a:path w="563879" h="3420109">
                <a:moveTo>
                  <a:pt x="0" y="0"/>
                </a:moveTo>
                <a:lnTo>
                  <a:pt x="45729" y="3690"/>
                </a:lnTo>
                <a:lnTo>
                  <a:pt x="89111" y="14374"/>
                </a:lnTo>
                <a:lnTo>
                  <a:pt x="129563" y="31471"/>
                </a:lnTo>
                <a:lnTo>
                  <a:pt x="166506" y="54400"/>
                </a:lnTo>
                <a:lnTo>
                  <a:pt x="199358" y="82581"/>
                </a:lnTo>
                <a:lnTo>
                  <a:pt x="227539" y="115433"/>
                </a:lnTo>
                <a:lnTo>
                  <a:pt x="250468" y="152376"/>
                </a:lnTo>
                <a:lnTo>
                  <a:pt x="267565" y="192828"/>
                </a:lnTo>
                <a:lnTo>
                  <a:pt x="278249" y="236210"/>
                </a:lnTo>
                <a:lnTo>
                  <a:pt x="281940" y="281939"/>
                </a:lnTo>
                <a:lnTo>
                  <a:pt x="281940" y="1427988"/>
                </a:lnTo>
                <a:lnTo>
                  <a:pt x="285630" y="1473717"/>
                </a:lnTo>
                <a:lnTo>
                  <a:pt x="296314" y="1517099"/>
                </a:lnTo>
                <a:lnTo>
                  <a:pt x="313411" y="1557551"/>
                </a:lnTo>
                <a:lnTo>
                  <a:pt x="336340" y="1594494"/>
                </a:lnTo>
                <a:lnTo>
                  <a:pt x="364521" y="1627346"/>
                </a:lnTo>
                <a:lnTo>
                  <a:pt x="397373" y="1655527"/>
                </a:lnTo>
                <a:lnTo>
                  <a:pt x="434316" y="1678456"/>
                </a:lnTo>
                <a:lnTo>
                  <a:pt x="474768" y="1695553"/>
                </a:lnTo>
                <a:lnTo>
                  <a:pt x="518150" y="1706237"/>
                </a:lnTo>
                <a:lnTo>
                  <a:pt x="563879" y="1709927"/>
                </a:lnTo>
                <a:lnTo>
                  <a:pt x="518150" y="1713618"/>
                </a:lnTo>
                <a:lnTo>
                  <a:pt x="474768" y="1724302"/>
                </a:lnTo>
                <a:lnTo>
                  <a:pt x="434316" y="1741399"/>
                </a:lnTo>
                <a:lnTo>
                  <a:pt x="397373" y="1764328"/>
                </a:lnTo>
                <a:lnTo>
                  <a:pt x="364521" y="1792509"/>
                </a:lnTo>
                <a:lnTo>
                  <a:pt x="336340" y="1825361"/>
                </a:lnTo>
                <a:lnTo>
                  <a:pt x="313411" y="1862304"/>
                </a:lnTo>
                <a:lnTo>
                  <a:pt x="296314" y="1902756"/>
                </a:lnTo>
                <a:lnTo>
                  <a:pt x="285630" y="1946138"/>
                </a:lnTo>
                <a:lnTo>
                  <a:pt x="281940" y="1991868"/>
                </a:lnTo>
                <a:lnTo>
                  <a:pt x="281940" y="3137928"/>
                </a:lnTo>
                <a:lnTo>
                  <a:pt x="278249" y="3183658"/>
                </a:lnTo>
                <a:lnTo>
                  <a:pt x="267565" y="3227038"/>
                </a:lnTo>
                <a:lnTo>
                  <a:pt x="250468" y="3267489"/>
                </a:lnTo>
                <a:lnTo>
                  <a:pt x="227539" y="3304430"/>
                </a:lnTo>
                <a:lnTo>
                  <a:pt x="199358" y="3337280"/>
                </a:lnTo>
                <a:lnTo>
                  <a:pt x="166506" y="3365459"/>
                </a:lnTo>
                <a:lnTo>
                  <a:pt x="129563" y="3388387"/>
                </a:lnTo>
                <a:lnTo>
                  <a:pt x="89111" y="3405482"/>
                </a:lnTo>
                <a:lnTo>
                  <a:pt x="45729" y="3416165"/>
                </a:lnTo>
                <a:lnTo>
                  <a:pt x="0" y="3419855"/>
                </a:lnTo>
              </a:path>
            </a:pathLst>
          </a:custGeom>
          <a:ln w="39624">
            <a:solidFill>
              <a:srgbClr val="5D7C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7EE46FB6-6846-5270-53A9-526538126688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167000" y="3160440"/>
            <a:ext cx="1082160" cy="108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" name="Gráfico 22">
            <a:extLst>
              <a:ext uri="{FF2B5EF4-FFF2-40B4-BE49-F238E27FC236}">
                <a16:creationId xmlns:a16="http://schemas.microsoft.com/office/drawing/2014/main" id="{10C2D0B0-1A8D-C023-A046-2667C506ACEF}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5400000" y="3240000"/>
            <a:ext cx="1305720" cy="108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" name="Gráfico 23">
            <a:extLst>
              <a:ext uri="{FF2B5EF4-FFF2-40B4-BE49-F238E27FC236}">
                <a16:creationId xmlns:a16="http://schemas.microsoft.com/office/drawing/2014/main" id="{3E848F57-D535-8DB9-02CA-3522A24112A1}"/>
              </a:ext>
            </a:extLst>
          </p:cNvPr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/>
        </p:blipFill>
        <p:spPr>
          <a:xfrm>
            <a:off x="4320000" y="4320000"/>
            <a:ext cx="873000" cy="613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6B3D1B14-BFC4-6152-B9E0-B1B28ECB64E2}"/>
              </a:ext>
            </a:extLst>
          </p:cNvPr>
          <p:cNvPicPr/>
          <p:nvPr/>
        </p:nvPicPr>
        <p:blipFill>
          <a:blip r:embed="rId8"/>
          <a:stretch/>
        </p:blipFill>
        <p:spPr>
          <a:xfrm>
            <a:off x="4140000" y="6168600"/>
            <a:ext cx="1260000" cy="311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180943D2-520A-B221-655F-BEB495BB36DA}"/>
              </a:ext>
            </a:extLst>
          </p:cNvPr>
          <p:cNvPicPr/>
          <p:nvPr/>
        </p:nvPicPr>
        <p:blipFill>
          <a:blip r:embed="rId9"/>
          <a:stretch/>
        </p:blipFill>
        <p:spPr>
          <a:xfrm>
            <a:off x="5580000" y="6120000"/>
            <a:ext cx="1260000" cy="36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176A5ED-5E2F-F4F9-81CC-214212EFD9DC}"/>
              </a:ext>
            </a:extLst>
          </p:cNvPr>
          <p:cNvPicPr/>
          <p:nvPr/>
        </p:nvPicPr>
        <p:blipFill>
          <a:blip r:embed="rId10"/>
          <a:stretch/>
        </p:blipFill>
        <p:spPr>
          <a:xfrm>
            <a:off x="4140000" y="4860000"/>
            <a:ext cx="1440000" cy="389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A10F777E-A664-2AB8-A77F-3DDA3100D33E}"/>
              </a:ext>
            </a:extLst>
          </p:cNvPr>
          <p:cNvPicPr/>
          <p:nvPr/>
        </p:nvPicPr>
        <p:blipFill>
          <a:blip r:embed="rId11"/>
          <a:stretch/>
        </p:blipFill>
        <p:spPr>
          <a:xfrm>
            <a:off x="5760000" y="4680000"/>
            <a:ext cx="1076400" cy="54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2C00F9D-96A2-D444-2A6F-3C6B3D18A58B}"/>
              </a:ext>
            </a:extLst>
          </p:cNvPr>
          <p:cNvPicPr/>
          <p:nvPr/>
        </p:nvPicPr>
        <p:blipFill>
          <a:blip r:embed="rId12"/>
          <a:stretch/>
        </p:blipFill>
        <p:spPr>
          <a:xfrm>
            <a:off x="4140000" y="5400000"/>
            <a:ext cx="1800000" cy="568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" name="Gráfico 24">
            <a:extLst>
              <a:ext uri="{FF2B5EF4-FFF2-40B4-BE49-F238E27FC236}">
                <a16:creationId xmlns:a16="http://schemas.microsoft.com/office/drawing/2014/main" id="{4E66BDF2-D436-0675-AD5B-788730FFF342}"/>
              </a:ext>
            </a:extLst>
          </p:cNvPr>
          <p:cNvPicPr/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/>
        </p:blipFill>
        <p:spPr>
          <a:xfrm>
            <a:off x="8560440" y="3340440"/>
            <a:ext cx="619560" cy="619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" name="Gráfico 26">
            <a:extLst>
              <a:ext uri="{FF2B5EF4-FFF2-40B4-BE49-F238E27FC236}">
                <a16:creationId xmlns:a16="http://schemas.microsoft.com/office/drawing/2014/main" id="{F1934FE2-44BA-6C83-C0BC-6BFF7DDD6CE3}"/>
              </a:ext>
            </a:extLst>
          </p:cNvPr>
          <p:cNvPicPr/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/>
        </p:blipFill>
        <p:spPr>
          <a:xfrm>
            <a:off x="7562520" y="3242520"/>
            <a:ext cx="897480" cy="897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334150F3-28EE-AE72-569B-89350DD6B91E}"/>
              </a:ext>
            </a:extLst>
          </p:cNvPr>
          <p:cNvPicPr/>
          <p:nvPr/>
        </p:nvPicPr>
        <p:blipFill>
          <a:blip r:embed="rId17"/>
          <a:stretch/>
        </p:blipFill>
        <p:spPr>
          <a:xfrm>
            <a:off x="7560000" y="4140000"/>
            <a:ext cx="2700000" cy="377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3CEADB41-3E6A-B3FE-EE18-3D7F7B339001}"/>
              </a:ext>
            </a:extLst>
          </p:cNvPr>
          <p:cNvPicPr/>
          <p:nvPr/>
        </p:nvPicPr>
        <p:blipFill>
          <a:blip r:embed="rId18"/>
          <a:stretch/>
        </p:blipFill>
        <p:spPr>
          <a:xfrm>
            <a:off x="9180000" y="3420000"/>
            <a:ext cx="900000" cy="54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238FD0DC-A626-C9AB-B3D1-6A73D37B6D17}"/>
              </a:ext>
            </a:extLst>
          </p:cNvPr>
          <p:cNvPicPr/>
          <p:nvPr/>
        </p:nvPicPr>
        <p:blipFill>
          <a:blip r:embed="rId19"/>
          <a:stretch/>
        </p:blipFill>
        <p:spPr>
          <a:xfrm>
            <a:off x="7551720" y="5220000"/>
            <a:ext cx="1268280" cy="609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2E1D00BC-7FC7-819D-328F-0B9966500093}"/>
              </a:ext>
            </a:extLst>
          </p:cNvPr>
          <p:cNvPicPr/>
          <p:nvPr/>
        </p:nvPicPr>
        <p:blipFill>
          <a:blip r:embed="rId20"/>
          <a:stretch/>
        </p:blipFill>
        <p:spPr>
          <a:xfrm>
            <a:off x="7629840" y="5940000"/>
            <a:ext cx="2630160" cy="453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F6073399-6643-7BCC-57ED-34272AF6EEBA}"/>
              </a:ext>
            </a:extLst>
          </p:cNvPr>
          <p:cNvPicPr/>
          <p:nvPr/>
        </p:nvPicPr>
        <p:blipFill>
          <a:blip r:embed="rId21"/>
          <a:stretch/>
        </p:blipFill>
        <p:spPr>
          <a:xfrm>
            <a:off x="7560000" y="4517640"/>
            <a:ext cx="1260000" cy="549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96065E56-A3F5-EB0A-D37B-5A2FF5CCF36C}"/>
              </a:ext>
            </a:extLst>
          </p:cNvPr>
          <p:cNvPicPr/>
          <p:nvPr/>
        </p:nvPicPr>
        <p:blipFill>
          <a:blip r:embed="rId22"/>
          <a:stretch/>
        </p:blipFill>
        <p:spPr>
          <a:xfrm>
            <a:off x="9143640" y="4680000"/>
            <a:ext cx="936360" cy="108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C94A0648-CD4A-4020-28BD-935A3B07A919}"/>
              </a:ext>
            </a:extLst>
          </p:cNvPr>
          <p:cNvPicPr/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/>
        </p:blipFill>
        <p:spPr>
          <a:xfrm>
            <a:off x="619920" y="3311640"/>
            <a:ext cx="820080" cy="820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371CBD9D-9C88-0A13-1624-C09659048A10}"/>
              </a:ext>
            </a:extLst>
          </p:cNvPr>
          <p:cNvPicPr/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/>
        </p:blipFill>
        <p:spPr>
          <a:xfrm>
            <a:off x="1511640" y="3311640"/>
            <a:ext cx="828360" cy="828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" name="Gráfico 15">
            <a:extLst>
              <a:ext uri="{FF2B5EF4-FFF2-40B4-BE49-F238E27FC236}">
                <a16:creationId xmlns:a16="http://schemas.microsoft.com/office/drawing/2014/main" id="{430E8182-57F1-B1B1-BA22-EC06B92B6838}"/>
              </a:ext>
            </a:extLst>
          </p:cNvPr>
          <p:cNvPicPr/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/>
        </p:blipFill>
        <p:spPr>
          <a:xfrm>
            <a:off x="761040" y="4500000"/>
            <a:ext cx="1218960" cy="1218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" name="Gráfico 16">
            <a:extLst>
              <a:ext uri="{FF2B5EF4-FFF2-40B4-BE49-F238E27FC236}">
                <a16:creationId xmlns:a16="http://schemas.microsoft.com/office/drawing/2014/main" id="{5BA78CE1-A510-5145-7CA7-45889E35BABB}"/>
              </a:ext>
            </a:extLst>
          </p:cNvPr>
          <p:cNvPicPr/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/>
        </p:blipFill>
        <p:spPr>
          <a:xfrm>
            <a:off x="2419920" y="3319920"/>
            <a:ext cx="820080" cy="820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1AFAFDFB-A182-4410-7417-8E035E5360F1}"/>
              </a:ext>
            </a:extLst>
          </p:cNvPr>
          <p:cNvPicPr/>
          <p:nvPr/>
        </p:nvPicPr>
        <p:blipFill>
          <a:blip r:embed="rId31"/>
          <a:stretch/>
        </p:blipFill>
        <p:spPr>
          <a:xfrm>
            <a:off x="2160000" y="4500000"/>
            <a:ext cx="1132920" cy="100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B4F9D0E-C574-2C43-D599-E3509574B25D}"/>
              </a:ext>
            </a:extLst>
          </p:cNvPr>
          <p:cNvSpPr txBox="1"/>
          <p:nvPr/>
        </p:nvSpPr>
        <p:spPr>
          <a:xfrm>
            <a:off x="2160000" y="5506200"/>
            <a:ext cx="1260000" cy="1145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spAutoFit/>
          </a:bodyPr>
          <a:lstStyle/>
          <a:p>
            <a:r>
              <a:rPr lang="es-ES" sz="2000" b="1" u="none" strike="noStrike" dirty="0">
                <a:solidFill>
                  <a:srgbClr val="00A933"/>
                </a:solidFill>
                <a:effectLst/>
                <a:uFillTx/>
                <a:latin typeface="Gabriola"/>
              </a:rPr>
              <a:t>Thymeleaf</a:t>
            </a:r>
            <a:endParaRPr lang="es-ES" sz="2000" b="1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lang="es-ES" sz="1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lang="es-E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883" y="2150364"/>
            <a:ext cx="4559300" cy="4445"/>
          </a:xfrm>
          <a:custGeom>
            <a:avLst/>
            <a:gdLst/>
            <a:ahLst/>
            <a:cxnLst/>
            <a:rect l="l" t="t" r="r" b="b"/>
            <a:pathLst>
              <a:path w="4559300" h="4444">
                <a:moveTo>
                  <a:pt x="0" y="0"/>
                </a:moveTo>
                <a:lnTo>
                  <a:pt x="2133600" y="3937"/>
                </a:lnTo>
              </a:path>
              <a:path w="4559300" h="4444">
                <a:moveTo>
                  <a:pt x="0" y="3048"/>
                </a:moveTo>
                <a:lnTo>
                  <a:pt x="4558792" y="3048"/>
                </a:lnTo>
              </a:path>
            </a:pathLst>
          </a:custGeom>
          <a:ln w="100584">
            <a:solidFill>
              <a:srgbClr val="5D7C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5" dirty="0"/>
              <a:t>¿Cómo</a:t>
            </a:r>
            <a:r>
              <a:rPr spc="60" dirty="0"/>
              <a:t> </a:t>
            </a:r>
            <a:r>
              <a:rPr spc="-120" dirty="0"/>
              <a:t>funciona?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3404" y="2487929"/>
            <a:ext cx="844423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Registro</a:t>
            </a:r>
            <a:r>
              <a:rPr sz="2400" u="sng" spc="-4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y</a:t>
            </a:r>
            <a:r>
              <a:rPr sz="2400" u="sng" spc="-8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acceso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sz="2400" dirty="0">
                <a:latin typeface="Arial MT"/>
                <a:cs typeface="Arial MT"/>
              </a:rPr>
              <a:t>El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usuario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crea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organización,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genera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base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datos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y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accede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su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rol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40"/>
              </a:spcBef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Gestión</a:t>
            </a:r>
            <a:r>
              <a:rPr sz="2400" u="sng" spc="-10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operativa</a:t>
            </a:r>
            <a:endParaRPr sz="2400">
              <a:latin typeface="Arial MT"/>
              <a:cs typeface="Arial MT"/>
            </a:endParaRPr>
          </a:p>
          <a:p>
            <a:pPr marL="12700" marR="817244">
              <a:lnSpc>
                <a:spcPct val="100000"/>
              </a:lnSpc>
              <a:spcBef>
                <a:spcPts val="1140"/>
              </a:spcBef>
            </a:pPr>
            <a:r>
              <a:rPr sz="2400" dirty="0">
                <a:latin typeface="Arial MT"/>
                <a:cs typeface="Arial MT"/>
              </a:rPr>
              <a:t>Desde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el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panel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puede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crear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campañas,</a:t>
            </a:r>
            <a:r>
              <a:rPr sz="2400" spc="-114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añadir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clientes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spc="-50" dirty="0">
                <a:latin typeface="Arial MT"/>
                <a:cs typeface="Arial MT"/>
              </a:rPr>
              <a:t>y </a:t>
            </a:r>
            <a:r>
              <a:rPr sz="2400" dirty="0">
                <a:latin typeface="Arial MT"/>
                <a:cs typeface="Arial MT"/>
              </a:rPr>
              <a:t>registrar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interacciones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comerciales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45"/>
              </a:spcBef>
            </a:pPr>
            <a:r>
              <a:rPr sz="2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Análisis</a:t>
            </a:r>
            <a:r>
              <a:rPr sz="2400" u="sng" spc="-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y</a:t>
            </a:r>
            <a:r>
              <a:rPr sz="2400" u="sng" spc="-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reportes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400" dirty="0">
                <a:latin typeface="Arial MT"/>
                <a:cs typeface="Arial MT"/>
              </a:rPr>
              <a:t>Visualiza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métricas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clave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paneles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genera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los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reportes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0928" y="2437383"/>
            <a:ext cx="508000" cy="5080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5111" y="4094583"/>
            <a:ext cx="349338" cy="44637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19804" y="5532120"/>
            <a:ext cx="590247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883" y="2150364"/>
            <a:ext cx="5854700" cy="4445"/>
          </a:xfrm>
          <a:custGeom>
            <a:avLst/>
            <a:gdLst/>
            <a:ahLst/>
            <a:cxnLst/>
            <a:rect l="l" t="t" r="r" b="b"/>
            <a:pathLst>
              <a:path w="5854700" h="4444">
                <a:moveTo>
                  <a:pt x="0" y="0"/>
                </a:moveTo>
                <a:lnTo>
                  <a:pt x="2133600" y="3937"/>
                </a:lnTo>
              </a:path>
              <a:path w="5854700" h="4444">
                <a:moveTo>
                  <a:pt x="0" y="3048"/>
                </a:moveTo>
                <a:lnTo>
                  <a:pt x="5854573" y="3048"/>
                </a:lnTo>
              </a:path>
            </a:pathLst>
          </a:custGeom>
          <a:ln w="100584">
            <a:solidFill>
              <a:srgbClr val="5D7C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1964" y="1075181"/>
            <a:ext cx="573024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20" dirty="0"/>
              <a:t>Seguridad</a:t>
            </a:r>
            <a:r>
              <a:rPr spc="-190" dirty="0"/>
              <a:t> </a:t>
            </a:r>
            <a:r>
              <a:rPr dirty="0"/>
              <a:t>del</a:t>
            </a:r>
            <a:r>
              <a:rPr spc="-190" dirty="0"/>
              <a:t> </a:t>
            </a:r>
            <a:r>
              <a:rPr spc="-50" dirty="0"/>
              <a:t>sistema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8233" y="3090494"/>
            <a:ext cx="7075170" cy="3319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MT"/>
                <a:cs typeface="Arial MT"/>
              </a:rPr>
              <a:t>Spring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Security:</a:t>
            </a:r>
            <a:r>
              <a:rPr sz="2400" spc="-7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Protección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endpoints</a:t>
            </a:r>
            <a:r>
              <a:rPr sz="2400" spc="-9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y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sesiones</a:t>
            </a:r>
            <a:endParaRPr sz="2400">
              <a:latin typeface="Arial MT"/>
              <a:cs typeface="Arial MT"/>
            </a:endParaRPr>
          </a:p>
          <a:p>
            <a:pPr marL="30480" marR="2564765" indent="-18415">
              <a:lnSpc>
                <a:spcPct val="200100"/>
              </a:lnSpc>
            </a:pPr>
            <a:r>
              <a:rPr sz="2400" spc="-10" dirty="0">
                <a:latin typeface="Arial MT"/>
                <a:cs typeface="Arial MT"/>
              </a:rPr>
              <a:t>Autenticación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basada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roles </a:t>
            </a:r>
            <a:r>
              <a:rPr sz="2400" dirty="0">
                <a:latin typeface="Arial MT"/>
                <a:cs typeface="Arial MT"/>
              </a:rPr>
              <a:t>Contraseñas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cifradas</a:t>
            </a:r>
            <a:r>
              <a:rPr sz="2400" spc="-10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BCrypt </a:t>
            </a:r>
            <a:r>
              <a:rPr sz="2400" dirty="0">
                <a:latin typeface="Arial MT"/>
                <a:cs typeface="Arial MT"/>
              </a:rPr>
              <a:t>Protección</a:t>
            </a:r>
            <a:r>
              <a:rPr sz="2400" spc="-10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activa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contra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CSRF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2400">
              <a:latin typeface="Arial MT"/>
              <a:cs typeface="Arial MT"/>
            </a:endParaRPr>
          </a:p>
          <a:p>
            <a:pPr marL="304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 MT"/>
                <a:cs typeface="Arial MT"/>
              </a:rPr>
              <a:t>Límite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intentos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rutas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críticas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(/login,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/registro)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054095"/>
            <a:ext cx="481584" cy="4846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9495" y="3823654"/>
            <a:ext cx="423793" cy="42379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0231" y="4542068"/>
            <a:ext cx="462320" cy="46524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9495" y="5190744"/>
            <a:ext cx="423793" cy="48463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9495" y="5960302"/>
            <a:ext cx="423793" cy="4237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883" y="2150364"/>
            <a:ext cx="6327775" cy="4445"/>
          </a:xfrm>
          <a:custGeom>
            <a:avLst/>
            <a:gdLst/>
            <a:ahLst/>
            <a:cxnLst/>
            <a:rect l="l" t="t" r="r" b="b"/>
            <a:pathLst>
              <a:path w="6327775" h="4444">
                <a:moveTo>
                  <a:pt x="0" y="0"/>
                </a:moveTo>
                <a:lnTo>
                  <a:pt x="2133600" y="3937"/>
                </a:lnTo>
              </a:path>
              <a:path w="6327775" h="4444">
                <a:moveTo>
                  <a:pt x="0" y="3048"/>
                </a:moveTo>
                <a:lnTo>
                  <a:pt x="6327774" y="3048"/>
                </a:lnTo>
              </a:path>
            </a:pathLst>
          </a:custGeom>
          <a:ln w="100584">
            <a:solidFill>
              <a:srgbClr val="5D7C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95" dirty="0"/>
              <a:t>Posibles</a:t>
            </a:r>
            <a:r>
              <a:rPr spc="-114" dirty="0"/>
              <a:t> </a:t>
            </a:r>
            <a:r>
              <a:rPr spc="-145" dirty="0"/>
              <a:t>mejoras</a:t>
            </a:r>
            <a:r>
              <a:rPr spc="-100" dirty="0"/>
              <a:t> </a:t>
            </a:r>
            <a:r>
              <a:rPr spc="-80" dirty="0"/>
              <a:t>futuras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6870" marR="127000" indent="-344805">
              <a:lnSpc>
                <a:spcPts val="2590"/>
              </a:lnSpc>
              <a:spcBef>
                <a:spcPts val="425"/>
              </a:spcBef>
              <a:buChar char="•"/>
              <a:tabLst>
                <a:tab pos="356870" algn="l"/>
              </a:tabLst>
            </a:pPr>
            <a:r>
              <a:rPr dirty="0"/>
              <a:t>Filtros</a:t>
            </a:r>
            <a:r>
              <a:rPr spc="-70" dirty="0"/>
              <a:t> </a:t>
            </a:r>
            <a:r>
              <a:rPr dirty="0"/>
              <a:t>avanzados</a:t>
            </a:r>
            <a:r>
              <a:rPr spc="-75" dirty="0"/>
              <a:t> </a:t>
            </a:r>
            <a:r>
              <a:rPr dirty="0"/>
              <a:t>para</a:t>
            </a:r>
            <a:r>
              <a:rPr spc="-90" dirty="0"/>
              <a:t> </a:t>
            </a:r>
            <a:r>
              <a:rPr dirty="0"/>
              <a:t>campañas</a:t>
            </a:r>
            <a:r>
              <a:rPr spc="-114" dirty="0"/>
              <a:t> </a:t>
            </a:r>
            <a:r>
              <a:rPr spc="-50" dirty="0"/>
              <a:t>y </a:t>
            </a:r>
            <a:r>
              <a:rPr spc="-10" dirty="0"/>
              <a:t>clientes</a:t>
            </a:r>
          </a:p>
          <a:p>
            <a:pPr marL="356870" indent="-344170">
              <a:lnSpc>
                <a:spcPts val="2735"/>
              </a:lnSpc>
              <a:spcBef>
                <a:spcPts val="1480"/>
              </a:spcBef>
              <a:buChar char="•"/>
              <a:tabLst>
                <a:tab pos="356870" algn="l"/>
              </a:tabLst>
            </a:pPr>
            <a:r>
              <a:rPr dirty="0"/>
              <a:t>Soporte</a:t>
            </a:r>
            <a:r>
              <a:rPr spc="-80" dirty="0"/>
              <a:t> </a:t>
            </a:r>
            <a:r>
              <a:rPr dirty="0"/>
              <a:t>para</a:t>
            </a:r>
            <a:r>
              <a:rPr spc="-60" dirty="0"/>
              <a:t> </a:t>
            </a:r>
            <a:r>
              <a:rPr dirty="0"/>
              <a:t>varios</a:t>
            </a:r>
            <a:r>
              <a:rPr spc="-20" dirty="0"/>
              <a:t> </a:t>
            </a:r>
            <a:r>
              <a:rPr dirty="0"/>
              <a:t>idiomas</a:t>
            </a:r>
            <a:r>
              <a:rPr spc="-70" dirty="0"/>
              <a:t> </a:t>
            </a:r>
            <a:r>
              <a:rPr dirty="0"/>
              <a:t>y</a:t>
            </a:r>
            <a:r>
              <a:rPr spc="-45" dirty="0"/>
              <a:t> </a:t>
            </a:r>
            <a:r>
              <a:rPr spc="-20" dirty="0"/>
              <a:t>modo</a:t>
            </a:r>
          </a:p>
          <a:p>
            <a:pPr marL="356870">
              <a:lnSpc>
                <a:spcPts val="2735"/>
              </a:lnSpc>
            </a:pPr>
            <a:r>
              <a:rPr spc="-10" dirty="0"/>
              <a:t>oscuro</a:t>
            </a:r>
          </a:p>
          <a:p>
            <a:pPr marL="356870" indent="-344170">
              <a:lnSpc>
                <a:spcPts val="2735"/>
              </a:lnSpc>
              <a:spcBef>
                <a:spcPts val="1515"/>
              </a:spcBef>
              <a:buChar char="•"/>
              <a:tabLst>
                <a:tab pos="356870" algn="l"/>
              </a:tabLst>
            </a:pPr>
            <a:r>
              <a:rPr dirty="0"/>
              <a:t>Encuestas</a:t>
            </a:r>
            <a:r>
              <a:rPr spc="-120" dirty="0"/>
              <a:t> </a:t>
            </a:r>
            <a:r>
              <a:rPr dirty="0"/>
              <a:t>integradas</a:t>
            </a:r>
            <a:r>
              <a:rPr spc="-95" dirty="0"/>
              <a:t> </a:t>
            </a:r>
            <a:r>
              <a:rPr dirty="0"/>
              <a:t>para</a:t>
            </a:r>
            <a:r>
              <a:rPr spc="-90" dirty="0"/>
              <a:t> </a:t>
            </a:r>
            <a:r>
              <a:rPr spc="-10" dirty="0"/>
              <a:t>enviar</a:t>
            </a:r>
          </a:p>
          <a:p>
            <a:pPr marL="356870">
              <a:lnSpc>
                <a:spcPts val="2735"/>
              </a:lnSpc>
            </a:pPr>
            <a:r>
              <a:rPr dirty="0"/>
              <a:t>formularios</a:t>
            </a:r>
            <a:r>
              <a:rPr spc="-95" dirty="0"/>
              <a:t> </a:t>
            </a:r>
            <a:r>
              <a:rPr dirty="0"/>
              <a:t>y</a:t>
            </a:r>
            <a:r>
              <a:rPr spc="-55" dirty="0"/>
              <a:t> </a:t>
            </a:r>
            <a:r>
              <a:rPr dirty="0"/>
              <a:t>guardar</a:t>
            </a:r>
            <a:r>
              <a:rPr spc="-80" dirty="0"/>
              <a:t> </a:t>
            </a:r>
            <a:r>
              <a:rPr dirty="0"/>
              <a:t>las</a:t>
            </a:r>
            <a:r>
              <a:rPr spc="-45" dirty="0"/>
              <a:t> </a:t>
            </a:r>
            <a:r>
              <a:rPr spc="-10" dirty="0"/>
              <a:t>respuestas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2952" y="1778"/>
            <a:ext cx="6099556" cy="6097777"/>
            <a:chOff x="6092952" y="1778"/>
            <a:chExt cx="6099556" cy="6097777"/>
          </a:xfrm>
        </p:grpSpPr>
        <p:sp>
          <p:nvSpPr>
            <p:cNvPr id="3" name="object 3"/>
            <p:cNvSpPr/>
            <p:nvPr/>
          </p:nvSpPr>
          <p:spPr>
            <a:xfrm>
              <a:off x="9119616" y="2002535"/>
              <a:ext cx="3072765" cy="4097020"/>
            </a:xfrm>
            <a:custGeom>
              <a:avLst/>
              <a:gdLst/>
              <a:ahLst/>
              <a:cxnLst/>
              <a:rect l="l" t="t" r="r" b="b"/>
              <a:pathLst>
                <a:path w="3072765" h="4097020">
                  <a:moveTo>
                    <a:pt x="1025270" y="0"/>
                  </a:moveTo>
                  <a:lnTo>
                    <a:pt x="0" y="1025016"/>
                  </a:lnTo>
                  <a:lnTo>
                    <a:pt x="3072383" y="4096512"/>
                  </a:lnTo>
                  <a:lnTo>
                    <a:pt x="3072383" y="2046477"/>
                  </a:lnTo>
                  <a:lnTo>
                    <a:pt x="1025270" y="0"/>
                  </a:lnTo>
                  <a:close/>
                </a:path>
              </a:pathLst>
            </a:custGeom>
            <a:solidFill>
              <a:srgbClr val="4494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97338" y="1778"/>
              <a:ext cx="1995170" cy="1995170"/>
            </a:xfrm>
            <a:custGeom>
              <a:avLst/>
              <a:gdLst/>
              <a:ahLst/>
              <a:cxnLst/>
              <a:rect l="l" t="t" r="r" b="b"/>
              <a:pathLst>
                <a:path w="1995170" h="1995170">
                  <a:moveTo>
                    <a:pt x="1994661" y="0"/>
                  </a:moveTo>
                  <a:lnTo>
                    <a:pt x="0" y="0"/>
                  </a:lnTo>
                  <a:lnTo>
                    <a:pt x="1994661" y="1994662"/>
                  </a:lnTo>
                  <a:lnTo>
                    <a:pt x="1994661" y="0"/>
                  </a:lnTo>
                  <a:close/>
                </a:path>
              </a:pathLst>
            </a:custGeom>
            <a:solidFill>
              <a:srgbClr val="7BA6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2952" y="1778"/>
              <a:ext cx="4002404" cy="2000885"/>
            </a:xfrm>
            <a:custGeom>
              <a:avLst/>
              <a:gdLst/>
              <a:ahLst/>
              <a:cxnLst/>
              <a:rect l="l" t="t" r="r" b="b"/>
              <a:pathLst>
                <a:path w="4002404" h="2000885">
                  <a:moveTo>
                    <a:pt x="4002024" y="0"/>
                  </a:moveTo>
                  <a:lnTo>
                    <a:pt x="0" y="0"/>
                  </a:lnTo>
                  <a:lnTo>
                    <a:pt x="2000123" y="2000758"/>
                  </a:lnTo>
                  <a:lnTo>
                    <a:pt x="4002024" y="0"/>
                  </a:lnTo>
                  <a:close/>
                </a:path>
              </a:pathLst>
            </a:custGeom>
            <a:solidFill>
              <a:srgbClr val="F8D3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74215" y="2691514"/>
            <a:ext cx="26416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200" dirty="0"/>
              <a:t>Gracias</a:t>
            </a:r>
            <a:endParaRPr sz="6000" dirty="0"/>
          </a:p>
        </p:txBody>
      </p:sp>
      <p:sp>
        <p:nvSpPr>
          <p:cNvPr id="8" name="object 8"/>
          <p:cNvSpPr/>
          <p:nvPr/>
        </p:nvSpPr>
        <p:spPr>
          <a:xfrm>
            <a:off x="1981200" y="3657600"/>
            <a:ext cx="2627630" cy="0"/>
          </a:xfrm>
          <a:custGeom>
            <a:avLst/>
            <a:gdLst/>
            <a:ahLst/>
            <a:cxnLst/>
            <a:rect l="l" t="t" r="r" b="b"/>
            <a:pathLst>
              <a:path w="2627630">
                <a:moveTo>
                  <a:pt x="0" y="0"/>
                </a:moveTo>
                <a:lnTo>
                  <a:pt x="2627376" y="0"/>
                </a:lnTo>
              </a:path>
            </a:pathLst>
          </a:custGeom>
          <a:ln w="100584">
            <a:solidFill>
              <a:srgbClr val="5D7C4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190</Words>
  <Application>Microsoft Office PowerPoint</Application>
  <PresentationFormat>Panorámica</PresentationFormat>
  <Paragraphs>37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Arial MT</vt:lpstr>
      <vt:lpstr>Franklin Gothic Medium</vt:lpstr>
      <vt:lpstr>Gabriola</vt:lpstr>
      <vt:lpstr>Office Theme</vt:lpstr>
      <vt:lpstr>XCRM.net</vt:lpstr>
      <vt:lpstr>Presentación de PowerPoint</vt:lpstr>
      <vt:lpstr>Tecnologías y herramientas</vt:lpstr>
      <vt:lpstr>¿Cómo funciona?</vt:lpstr>
      <vt:lpstr>Seguridad del sistema</vt:lpstr>
      <vt:lpstr>Posibles mejoras futuras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user01</cp:lastModifiedBy>
  <cp:revision>5</cp:revision>
  <dcterms:created xsi:type="dcterms:W3CDTF">2025-06-08T14:24:54Z</dcterms:created>
  <dcterms:modified xsi:type="dcterms:W3CDTF">2025-06-09T07:10:17Z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2025-06-08T00:00:00Z</vt:filetime>
  </property>
  <property fmtid="{D5CDD505-2E9C-101B-9397-08002B2CF9AE}" pid="5" name="Producer">
    <vt:lpwstr>www.ilovepdf.com</vt:lpwstr>
  </property>
</Properties>
</file>