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1" r:id="rId5"/>
    <p:sldId id="412" r:id="rId6"/>
    <p:sldId id="414" r:id="rId7"/>
    <p:sldId id="415" r:id="rId8"/>
    <p:sldId id="408" r:id="rId9"/>
    <p:sldId id="404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29" autoAdjust="0"/>
  </p:normalViewPr>
  <p:slideViewPr>
    <p:cSldViewPr snapToGrid="0">
      <p:cViewPr>
        <p:scale>
          <a:sx n="90" d="100"/>
          <a:sy n="90" d="100"/>
        </p:scale>
        <p:origin x="1392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07/06/2025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07/06/2025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FA0C1-0C50-33D9-5802-B73EF981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E53F97-1DC4-5BE8-A100-21ECCE8C4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5B3CED-6981-ED74-63D3-FEC7A48BC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312808-54F0-238C-459E-28E024C13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31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1EC56-5879-91FD-FD83-4A261086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Black" panose="020B0A04020102020204" pitchFamily="34" charset="0"/>
              </a:rPr>
              <a:t>XCRM.net</a:t>
            </a:r>
          </a:p>
        </p:txBody>
      </p:sp>
      <p:pic>
        <p:nvPicPr>
          <p:cNvPr id="6" name="Marcador de contenido 5" descr="Un hombre con lentes y traje&#10;&#10;El contenido generado por IA puede ser incorrecto.">
            <a:extLst>
              <a:ext uri="{FF2B5EF4-FFF2-40B4-BE49-F238E27FC236}">
                <a16:creationId xmlns:a16="http://schemas.microsoft.com/office/drawing/2014/main" id="{F1B11A2A-8636-0E24-1AFA-38AF65FC33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44" y="3794815"/>
            <a:ext cx="2232471" cy="2232471"/>
          </a:xfrm>
        </p:spPr>
      </p:pic>
      <p:pic>
        <p:nvPicPr>
          <p:cNvPr id="8" name="Marcador de contenido 7" descr="Hombre sonriendo con una camisa azul&#10;&#10;El contenido generado por IA puede ser incorrecto.">
            <a:extLst>
              <a:ext uri="{FF2B5EF4-FFF2-40B4-BE49-F238E27FC236}">
                <a16:creationId xmlns:a16="http://schemas.microsoft.com/office/drawing/2014/main" id="{7C489461-D4DB-1222-56B8-9113E0BBC55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63" y="3794815"/>
            <a:ext cx="2232471" cy="2232471"/>
          </a:xfrm>
        </p:spPr>
      </p:pic>
      <p:pic>
        <p:nvPicPr>
          <p:cNvPr id="10" name="Imagen 9" descr="Un hombre con camisa negra&#10;&#10;El contenido generado por IA puede ser incorrecto.">
            <a:extLst>
              <a:ext uri="{FF2B5EF4-FFF2-40B4-BE49-F238E27FC236}">
                <a16:creationId xmlns:a16="http://schemas.microsoft.com/office/drawing/2014/main" id="{A0E4F867-871B-4038-574F-5E8FFDD21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5" y="3794815"/>
            <a:ext cx="2232471" cy="223247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FB59FC0-9334-D091-9BAB-5673BCF200B9}"/>
              </a:ext>
            </a:extLst>
          </p:cNvPr>
          <p:cNvSpPr txBox="1"/>
          <p:nvPr/>
        </p:nvSpPr>
        <p:spPr>
          <a:xfrm>
            <a:off x="465292" y="2611020"/>
            <a:ext cx="11261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XCRM es una aplicación CRM que permite a las empresas gestionar </a:t>
            </a:r>
          </a:p>
          <a:p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campañas, clientes e interacciones de forma eficiente.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E00448-BE0A-F018-0B66-1C6C5EAC97F2}"/>
              </a:ext>
            </a:extLst>
          </p:cNvPr>
          <p:cNvSpPr txBox="1"/>
          <p:nvPr/>
        </p:nvSpPr>
        <p:spPr>
          <a:xfrm>
            <a:off x="1827743" y="6197927"/>
            <a:ext cx="223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ESPARTACO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3290DB-7894-C0C0-6389-33297CE697FB}"/>
              </a:ext>
            </a:extLst>
          </p:cNvPr>
          <p:cNvSpPr txBox="1"/>
          <p:nvPr/>
        </p:nvSpPr>
        <p:spPr>
          <a:xfrm>
            <a:off x="5189778" y="6197927"/>
            <a:ext cx="178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ANTONIO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A71BF8-3F7E-D299-1D8A-2B8CF7883F13}"/>
              </a:ext>
            </a:extLst>
          </p:cNvPr>
          <p:cNvSpPr txBox="1"/>
          <p:nvPr/>
        </p:nvSpPr>
        <p:spPr>
          <a:xfrm>
            <a:off x="8521090" y="6197927"/>
            <a:ext cx="145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DANIEL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3A2F34C-1051-15DF-2E65-7C1D23F697A4}"/>
              </a:ext>
            </a:extLst>
          </p:cNvPr>
          <p:cNvCxnSpPr>
            <a:cxnSpLocks/>
          </p:cNvCxnSpPr>
          <p:nvPr/>
        </p:nvCxnSpPr>
        <p:spPr>
          <a:xfrm>
            <a:off x="594360" y="2151363"/>
            <a:ext cx="3097423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E1E66-EF36-25F4-9FBA-5127EBAF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0C9E9-0485-FFBA-D159-73CA8B46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s-ES" dirty="0"/>
              <a:t>¿Para qué sirve XCRM?</a:t>
            </a:r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EDDE83DC-2072-E488-756F-67FF2F2CC0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4" y="584005"/>
            <a:ext cx="5241745" cy="407771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Gestión de campañas, clientes e interacciones desde un solo lugar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Entorno seguro y adaptable, con control de acceso por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Métricas clave y resultados mostrados en paneles de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Reportes automáticos en PDF, Excel y HTML</a:t>
            </a:r>
          </a:p>
        </p:txBody>
      </p:sp>
      <p:pic>
        <p:nvPicPr>
          <p:cNvPr id="23" name="Imagen 2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A28BC30F-DD88-18BC-8854-ADADB2FBD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29" y="584005"/>
            <a:ext cx="6103874" cy="3830182"/>
          </a:xfrm>
          <a:prstGeom prst="rect">
            <a:avLst/>
          </a:prstGeom>
          <a:noFill/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531F34F-9EC9-F14B-FCAF-71AFD54AD579}"/>
              </a:ext>
            </a:extLst>
          </p:cNvPr>
          <p:cNvCxnSpPr>
            <a:cxnSpLocks/>
          </p:cNvCxnSpPr>
          <p:nvPr/>
        </p:nvCxnSpPr>
        <p:spPr>
          <a:xfrm>
            <a:off x="3661409" y="6313164"/>
            <a:ext cx="6020976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98F86-9D6F-9715-A87D-8511F39C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 Black" panose="020B0A04020102020204" pitchFamily="34" charset="0"/>
                <a:cs typeface="Arial" panose="020B0604020202020204" pitchFamily="34" charset="0"/>
              </a:rPr>
              <a:t>Tecnologías y herramientas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BDF1E09-EA7C-8916-8D25-33EA9644E183}"/>
              </a:ext>
            </a:extLst>
          </p:cNvPr>
          <p:cNvCxnSpPr>
            <a:cxnSpLocks/>
          </p:cNvCxnSpPr>
          <p:nvPr/>
        </p:nvCxnSpPr>
        <p:spPr>
          <a:xfrm>
            <a:off x="594360" y="2151363"/>
            <a:ext cx="8925197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96DE741-35AF-9A56-A45B-723BF2BEEC7A}"/>
              </a:ext>
            </a:extLst>
          </p:cNvPr>
          <p:cNvSpPr txBox="1"/>
          <p:nvPr/>
        </p:nvSpPr>
        <p:spPr>
          <a:xfrm>
            <a:off x="1469018" y="2478730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endParaRPr lang="es-E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laves 12">
            <a:extLst>
              <a:ext uri="{FF2B5EF4-FFF2-40B4-BE49-F238E27FC236}">
                <a16:creationId xmlns:a16="http://schemas.microsoft.com/office/drawing/2014/main" id="{C944585B-981E-C15A-A622-F87EAA745399}"/>
              </a:ext>
            </a:extLst>
          </p:cNvPr>
          <p:cNvSpPr/>
          <p:nvPr/>
        </p:nvSpPr>
        <p:spPr>
          <a:xfrm>
            <a:off x="347923" y="3160482"/>
            <a:ext cx="3382247" cy="3419385"/>
          </a:xfrm>
          <a:prstGeom prst="bracePair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D0F2FBBD-699C-827B-D917-20F264EA5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33" y="3311700"/>
            <a:ext cx="1219200" cy="12192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74FA0888-F7B9-90E0-ABEB-3AACD1237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2385" y="3311700"/>
            <a:ext cx="1219200" cy="12192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C4B49D2D-B78C-65E8-AAD2-B9A04A76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385" y="5282012"/>
            <a:ext cx="1219200" cy="1219200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5AE65020-8E8A-C880-207B-EBE7A05060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933" y="5176230"/>
            <a:ext cx="1324981" cy="132498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B64C49D-F746-2BEB-8D42-EA632C19908D}"/>
              </a:ext>
            </a:extLst>
          </p:cNvPr>
          <p:cNvSpPr txBox="1"/>
          <p:nvPr/>
        </p:nvSpPr>
        <p:spPr>
          <a:xfrm>
            <a:off x="4636706" y="2478730"/>
            <a:ext cx="1693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B727E0-BC33-D4CE-0F3D-3FF9744AEFA5}"/>
              </a:ext>
            </a:extLst>
          </p:cNvPr>
          <p:cNvSpPr txBox="1"/>
          <p:nvPr/>
        </p:nvSpPr>
        <p:spPr>
          <a:xfrm>
            <a:off x="7655091" y="2479721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Herramientas</a:t>
            </a:r>
          </a:p>
        </p:txBody>
      </p:sp>
      <p:sp>
        <p:nvSpPr>
          <p:cNvPr id="20" name="Llaves 19">
            <a:extLst>
              <a:ext uri="{FF2B5EF4-FFF2-40B4-BE49-F238E27FC236}">
                <a16:creationId xmlns:a16="http://schemas.microsoft.com/office/drawing/2014/main" id="{72D9C415-13A2-8DCE-8FB1-296469F0F38D}"/>
              </a:ext>
            </a:extLst>
          </p:cNvPr>
          <p:cNvSpPr/>
          <p:nvPr/>
        </p:nvSpPr>
        <p:spPr>
          <a:xfrm>
            <a:off x="3792418" y="3160482"/>
            <a:ext cx="3382247" cy="3419385"/>
          </a:xfrm>
          <a:prstGeom prst="bracePair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Llaves 20">
            <a:extLst>
              <a:ext uri="{FF2B5EF4-FFF2-40B4-BE49-F238E27FC236}">
                <a16:creationId xmlns:a16="http://schemas.microsoft.com/office/drawing/2014/main" id="{545037C8-843B-4684-B4C0-01BE8701EE9A}"/>
              </a:ext>
            </a:extLst>
          </p:cNvPr>
          <p:cNvSpPr/>
          <p:nvPr/>
        </p:nvSpPr>
        <p:spPr>
          <a:xfrm>
            <a:off x="7236913" y="3160482"/>
            <a:ext cx="3382247" cy="3419385"/>
          </a:xfrm>
          <a:prstGeom prst="bracePair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99D4A9C-3E92-09E6-759B-45F99918B9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986" y="3311700"/>
            <a:ext cx="1219200" cy="12192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C72369EF-92C9-0E13-EC77-F8447F0DC6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3540" y="3311700"/>
            <a:ext cx="1219200" cy="121920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8093FE15-7C63-E05E-6312-F5B3C14AC8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73940" y="5282012"/>
            <a:ext cx="1219200" cy="12192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E0B65675-B354-1947-3793-A27926E17A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18436" y="3311700"/>
            <a:ext cx="1219200" cy="12192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1374BE8E-0E71-7A85-C261-BDA8F6E7AF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18436" y="528201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8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35A77-7450-291D-B730-3BCC1247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2F296-8158-B537-EF1B-C7AF59E3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¿Cómo funciona?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C51D10-8C80-1D7C-0D00-5498ED38D23B}"/>
              </a:ext>
            </a:extLst>
          </p:cNvPr>
          <p:cNvSpPr txBox="1"/>
          <p:nvPr/>
        </p:nvSpPr>
        <p:spPr>
          <a:xfrm>
            <a:off x="594360" y="2462625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y acceso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A5326A-451B-522F-CD6F-B56845B6E124}"/>
              </a:ext>
            </a:extLst>
          </p:cNvPr>
          <p:cNvSpPr txBox="1"/>
          <p:nvPr/>
        </p:nvSpPr>
        <p:spPr>
          <a:xfrm>
            <a:off x="594360" y="3065398"/>
            <a:ext cx="8778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usuario crea su organización, se genera su base de datos y </a:t>
            </a:r>
          </a:p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accede con su rol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421D313-2F36-1E17-5449-7D10DEC49F64}"/>
              </a:ext>
            </a:extLst>
          </p:cNvPr>
          <p:cNvSpPr txBox="1"/>
          <p:nvPr/>
        </p:nvSpPr>
        <p:spPr>
          <a:xfrm>
            <a:off x="594360" y="4081269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operativa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A8EC91-88E0-F370-FCC7-333401687442}"/>
              </a:ext>
            </a:extLst>
          </p:cNvPr>
          <p:cNvSpPr txBox="1"/>
          <p:nvPr/>
        </p:nvSpPr>
        <p:spPr>
          <a:xfrm>
            <a:off x="594360" y="4591906"/>
            <a:ext cx="795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 el panel puede crear campañas, añadir clientes y </a:t>
            </a:r>
          </a:p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interacciones comerciales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89067A-BD58-E843-4817-0918A5658EC1}"/>
              </a:ext>
            </a:extLst>
          </p:cNvPr>
          <p:cNvSpPr txBox="1"/>
          <p:nvPr/>
        </p:nvSpPr>
        <p:spPr>
          <a:xfrm>
            <a:off x="594360" y="5607569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y reportes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F2E14C4-BA00-6A48-5477-C53F27E455A2}"/>
              </a:ext>
            </a:extLst>
          </p:cNvPr>
          <p:cNvSpPr txBox="1"/>
          <p:nvPr/>
        </p:nvSpPr>
        <p:spPr>
          <a:xfrm>
            <a:off x="594360" y="6118206"/>
            <a:ext cx="8038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 métricas clave en paneles y genera los reportes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F7F524-943A-E229-D3BE-266E40BC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60" y="2385320"/>
            <a:ext cx="609524" cy="609524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3A33A319-DF95-9B21-A513-61DE6764A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897" y="4073976"/>
            <a:ext cx="476250" cy="476250"/>
          </a:xfrm>
          <a:prstGeom prst="rect">
            <a:avLst/>
          </a:prstGeom>
        </p:spPr>
      </p:pic>
      <p:pic>
        <p:nvPicPr>
          <p:cNvPr id="27" name="Imagen 26" descr="Forma&#10;&#10;El contenido generado por IA puede ser incorrecto.">
            <a:extLst>
              <a:ext uri="{FF2B5EF4-FFF2-40B4-BE49-F238E27FC236}">
                <a16:creationId xmlns:a16="http://schemas.microsoft.com/office/drawing/2014/main" id="{08B7419C-2D6E-9938-B916-A75629642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60" y="5533639"/>
            <a:ext cx="609524" cy="609524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E2212E4-9161-33DB-9F42-095101DAA118}"/>
              </a:ext>
            </a:extLst>
          </p:cNvPr>
          <p:cNvCxnSpPr>
            <a:cxnSpLocks/>
          </p:cNvCxnSpPr>
          <p:nvPr/>
        </p:nvCxnSpPr>
        <p:spPr>
          <a:xfrm>
            <a:off x="594360" y="2151363"/>
            <a:ext cx="4558754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0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Seguridad del sistema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F542B3-FAFD-5427-B823-867294674071}"/>
              </a:ext>
            </a:extLst>
          </p:cNvPr>
          <p:cNvSpPr txBox="1"/>
          <p:nvPr/>
        </p:nvSpPr>
        <p:spPr>
          <a:xfrm>
            <a:off x="594360" y="3065398"/>
            <a:ext cx="82605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Spring Security: Protección de endpoints y sesiones</a:t>
            </a:r>
          </a:p>
          <a:p>
            <a:pPr lvl="1"/>
            <a:endParaRPr lang="es-E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Autenticación basada en roles</a:t>
            </a:r>
          </a:p>
          <a:p>
            <a:pPr lvl="1"/>
            <a:endParaRPr lang="es-E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Contraseñas cifradas con </a:t>
            </a:r>
            <a:r>
              <a:rPr lang="es-E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endParaRPr lang="es-E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Protección activa contra CSRF </a:t>
            </a:r>
          </a:p>
          <a:p>
            <a:pPr lvl="1"/>
            <a:endParaRPr lang="es-E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Límite de intentos en rutas críticas (/</a:t>
            </a:r>
            <a:r>
              <a:rPr lang="es-E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/registro)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B1C5CC2-2480-B859-B771-8834FDAAEB4F}"/>
              </a:ext>
            </a:extLst>
          </p:cNvPr>
          <p:cNvCxnSpPr>
            <a:cxnSpLocks/>
          </p:cNvCxnSpPr>
          <p:nvPr/>
        </p:nvCxnSpPr>
        <p:spPr>
          <a:xfrm>
            <a:off x="594360" y="2151363"/>
            <a:ext cx="5854566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EDE12415-84A1-D3B5-E4E7-C934F30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5" y="3054338"/>
            <a:ext cx="483205" cy="483205"/>
          </a:xfrm>
          <a:prstGeom prst="rect">
            <a:avLst/>
          </a:prstGeom>
        </p:spPr>
      </p:pic>
      <p:pic>
        <p:nvPicPr>
          <p:cNvPr id="15" name="Imagen 14" descr="Forma&#10;&#10;El contenido generado por IA puede ser incorrecto.">
            <a:extLst>
              <a:ext uri="{FF2B5EF4-FFF2-40B4-BE49-F238E27FC236}">
                <a16:creationId xmlns:a16="http://schemas.microsoft.com/office/drawing/2014/main" id="{950534B5-B88C-D027-0ED7-968D00E5B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5" y="3793787"/>
            <a:ext cx="483205" cy="483205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D5524FEC-E9F6-F0EB-1501-8B33ADBB2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5" y="4533236"/>
            <a:ext cx="483206" cy="483206"/>
          </a:xfrm>
          <a:prstGeom prst="rect">
            <a:avLst/>
          </a:prstGeom>
        </p:spPr>
      </p:pic>
      <p:pic>
        <p:nvPicPr>
          <p:cNvPr id="20" name="Imagen 19" descr="Icono&#10;&#10;El contenido generado por IA puede ser incorrecto.">
            <a:extLst>
              <a:ext uri="{FF2B5EF4-FFF2-40B4-BE49-F238E27FC236}">
                <a16:creationId xmlns:a16="http://schemas.microsoft.com/office/drawing/2014/main" id="{9799429B-D918-FD5F-77AD-BE508F25A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4" y="5191026"/>
            <a:ext cx="483205" cy="483205"/>
          </a:xfrm>
          <a:prstGeom prst="rect">
            <a:avLst/>
          </a:prstGeom>
        </p:spPr>
      </p:pic>
      <p:pic>
        <p:nvPicPr>
          <p:cNvPr id="23" name="Imagen 22" descr="Icono&#10;&#10;El contenido generado por IA puede ser incorrecto.">
            <a:extLst>
              <a:ext uri="{FF2B5EF4-FFF2-40B4-BE49-F238E27FC236}">
                <a16:creationId xmlns:a16="http://schemas.microsoft.com/office/drawing/2014/main" id="{17654557-F21D-8FD2-331C-59E94EC4E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94" y="5930475"/>
            <a:ext cx="483205" cy="4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60" dirty="0"/>
              <a:t>Posibles mejoras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4"/>
            <a:ext cx="5500478" cy="353559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Filtros avanzados para campañas y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Soporte para varios idiomas y modo oscuro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Encuestas integradas para enviar formularios y guardar las respuestas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00781A5-2852-7C5D-6C11-8E6CDD5AFDD0}"/>
              </a:ext>
            </a:extLst>
          </p:cNvPr>
          <p:cNvCxnSpPr>
            <a:cxnSpLocks/>
          </p:cNvCxnSpPr>
          <p:nvPr/>
        </p:nvCxnSpPr>
        <p:spPr>
          <a:xfrm>
            <a:off x="594360" y="2151363"/>
            <a:ext cx="6327733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501640" cy="252827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2F05D74-32E2-582C-8826-EA044112318A}"/>
              </a:ext>
            </a:extLst>
          </p:cNvPr>
          <p:cNvCxnSpPr>
            <a:cxnSpLocks/>
          </p:cNvCxnSpPr>
          <p:nvPr/>
        </p:nvCxnSpPr>
        <p:spPr>
          <a:xfrm>
            <a:off x="594359" y="3014488"/>
            <a:ext cx="2627405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2BF6399-F44D-EACD-27C3-5290B04436C0}"/>
              </a:ext>
            </a:extLst>
          </p:cNvPr>
          <p:cNvCxnSpPr>
            <a:cxnSpLocks/>
          </p:cNvCxnSpPr>
          <p:nvPr/>
        </p:nvCxnSpPr>
        <p:spPr>
          <a:xfrm>
            <a:off x="473294" y="3936010"/>
            <a:ext cx="3888000" cy="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Marcador de contenido 5" descr="Un hombre con lentes y traje&#10;&#10;El contenido generado por IA puede ser incorrecto.">
            <a:extLst>
              <a:ext uri="{FF2B5EF4-FFF2-40B4-BE49-F238E27FC236}">
                <a16:creationId xmlns:a16="http://schemas.microsoft.com/office/drawing/2014/main" id="{5AA30CA8-C5DC-FE6C-657C-7FDB8347A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703319"/>
            <a:ext cx="2232471" cy="2232471"/>
          </a:xfrm>
          <a:prstGeom prst="rect">
            <a:avLst/>
          </a:prstGeom>
        </p:spPr>
      </p:pic>
      <p:pic>
        <p:nvPicPr>
          <p:cNvPr id="10" name="Marcador de contenido 7" descr="Hombre sonriendo con una camisa azul&#10;&#10;El contenido generado por IA puede ser incorrecto.">
            <a:extLst>
              <a:ext uri="{FF2B5EF4-FFF2-40B4-BE49-F238E27FC236}">
                <a16:creationId xmlns:a16="http://schemas.microsoft.com/office/drawing/2014/main" id="{4209E029-4A93-3AA6-EA91-8DC9E6504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79" y="3703319"/>
            <a:ext cx="2232471" cy="2232471"/>
          </a:xfrm>
          <a:prstGeom prst="rect">
            <a:avLst/>
          </a:prstGeom>
        </p:spPr>
      </p:pic>
      <p:pic>
        <p:nvPicPr>
          <p:cNvPr id="11" name="Imagen 10" descr="Un hombre con camisa negra&#10;&#10;El contenido generado por IA puede ser incorrecto.">
            <a:extLst>
              <a:ext uri="{FF2B5EF4-FFF2-40B4-BE49-F238E27FC236}">
                <a16:creationId xmlns:a16="http://schemas.microsoft.com/office/drawing/2014/main" id="{56109D87-D1CC-26D2-41A7-5A3C261B4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01" y="3703319"/>
            <a:ext cx="2232471" cy="223247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A8C397C-A69D-4A21-1E7C-6436E2602D2C}"/>
              </a:ext>
            </a:extLst>
          </p:cNvPr>
          <p:cNvSpPr txBox="1"/>
          <p:nvPr/>
        </p:nvSpPr>
        <p:spPr>
          <a:xfrm>
            <a:off x="594359" y="6106431"/>
            <a:ext cx="223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</a:rPr>
              <a:t>ESPARTACO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C3A6AF-2F6F-5F57-1383-266BE1AD1E6D}"/>
              </a:ext>
            </a:extLst>
          </p:cNvPr>
          <p:cNvSpPr txBox="1"/>
          <p:nvPr/>
        </p:nvSpPr>
        <p:spPr>
          <a:xfrm>
            <a:off x="3956394" y="6106431"/>
            <a:ext cx="178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ANTONIO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C5845AB-0159-CB86-4DA7-67ED75321296}"/>
              </a:ext>
            </a:extLst>
          </p:cNvPr>
          <p:cNvSpPr txBox="1"/>
          <p:nvPr/>
        </p:nvSpPr>
        <p:spPr>
          <a:xfrm>
            <a:off x="7287706" y="6106431"/>
            <a:ext cx="145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</a:rPr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{A9FF7E7F-91A0-434B-8395-A79902A35916}tf78853419_win32</Template>
  <TotalTime>236</TotalTime>
  <Words>201</Words>
  <Application>Microsoft Office PowerPoint</Application>
  <PresentationFormat>Panorámica</PresentationFormat>
  <Paragraphs>46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Franklin Gothic Book</vt:lpstr>
      <vt:lpstr>Franklin Gothic Demi</vt:lpstr>
      <vt:lpstr>Personalizar</vt:lpstr>
      <vt:lpstr>XCRM.net</vt:lpstr>
      <vt:lpstr>¿Para qué sirve XCRM?</vt:lpstr>
      <vt:lpstr>Tecnologías y herramientas</vt:lpstr>
      <vt:lpstr>¿Cómo funciona?</vt:lpstr>
      <vt:lpstr>Seguridad del sistema</vt:lpstr>
      <vt:lpstr>Posibles mejoras futuras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user01</dc:creator>
  <cp:lastModifiedBy>user01</cp:lastModifiedBy>
  <cp:revision>7</cp:revision>
  <dcterms:created xsi:type="dcterms:W3CDTF">2025-06-06T19:56:44Z</dcterms:created>
  <dcterms:modified xsi:type="dcterms:W3CDTF">2025-06-07T00:37:59Z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