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8" r:id="rId12"/>
    <p:sldId id="269" r:id="rId13"/>
    <p:sldId id="270" r:id="rId14"/>
    <p:sldId id="266" r:id="rId15"/>
  </p:sldIdLst>
  <p:sldSz cx="18288000" cy="10287000"/>
  <p:notesSz cx="6858000" cy="9144000"/>
  <p:embeddedFontLst>
    <p:embeddedFont>
      <p:font typeface="Open Sans" panose="020B0606030504020204" pitchFamily="34" charset="0"/>
      <p:regular r:id="rId17"/>
    </p:embeddedFont>
    <p:embeddedFont>
      <p:font typeface="Open Sans Bold" panose="020B0806030504020204" charset="0"/>
      <p:regular r:id="rId18"/>
    </p:embeddedFont>
    <p:embeddedFont>
      <p:font typeface="Ubuntu Bold" panose="020B0604020202020204" charset="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0" d="100"/>
          <a:sy n="70" d="100"/>
        </p:scale>
        <p:origin x="77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09.12.2024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"Good afternoon], we are Group 7, and today we will present our Walmart Sales Forecasting Project."</a:t>
            </a:r>
          </a:p>
          <a:p>
            <a:endParaRPr lang="en-US"/>
          </a:p>
          <a:p>
            <a:r>
              <a:rPr lang="en-US"/>
              <a:t>"Our team members are Aryan Jain, Rupesh Rangwani, Devesh Talreja, and Akshay Thambipillai."</a:t>
            </a:r>
          </a:p>
          <a:p>
            <a:endParaRPr lang="en-US"/>
          </a:p>
          <a:p>
            <a:r>
              <a:rPr lang="en-US"/>
              <a:t>"This project aims to analyze Walmart’s sales data to improve forecasting accuracy, optimize inventory, and inform strategic </a:t>
            </a:r>
          </a:p>
          <a:p>
            <a:r>
              <a:rPr lang="en-US"/>
              <a:t>decisions."</a:t>
            </a:r>
          </a:p>
          <a:p>
            <a:endParaRPr lang="en-US"/>
          </a:p>
          <a:p>
            <a:r>
              <a:rPr lang="en-US"/>
              <a:t>"Let’s start with the business problem and objectives."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Hey there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“Walmart faces challenges in accurately predicting sales, leading to inefficiencies such as overstocking, understocking, and suboptimal staffing during peak periods.”</a:t>
            </a:r>
          </a:p>
          <a:p>
            <a:endParaRPr lang="en-US"/>
          </a:p>
          <a:p>
            <a:r>
              <a:rPr lang="en-US"/>
              <a:t>“The business problem centers on addressing this unpredictability by analyzing historical data and external factors such as holidays, economic conditions, and trends.”</a:t>
            </a:r>
          </a:p>
          <a:p>
            <a:endParaRPr lang="en-US"/>
          </a:p>
          <a:p>
            <a:r>
              <a:rPr lang="en-US"/>
              <a:t>“The objective is to implement models that not only forecast sales accurately but also provide actionable insights to help Walmart optimize inventory, staffing, and promotional strategies.”</a:t>
            </a:r>
          </a:p>
          <a:p>
            <a:endParaRPr lang="en-US"/>
          </a:p>
          <a:p>
            <a:r>
              <a:rPr lang="en-US"/>
              <a:t>“Let’s now take a look at the dataset and feature engineering process.”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“We used Walmart’s sales dataset, which contains over 6,000 rows and features such as weekly sales, holidays, temperatures, fuel prices, CPI, and unemployment rates.”</a:t>
            </a:r>
          </a:p>
          <a:p>
            <a:endParaRPr lang="en-US"/>
          </a:p>
          <a:p>
            <a:r>
              <a:rPr lang="en-US"/>
              <a:t>“To enhance the dataset, we created new features, including lagged values (Lag_1, Lag_2) to incorporate past trends and a rolling average (Rolling_4) to capture smoothed sales trends.”</a:t>
            </a:r>
          </a:p>
          <a:p>
            <a:endParaRPr lang="en-US"/>
          </a:p>
          <a:p>
            <a:r>
              <a:rPr lang="en-US"/>
              <a:t>“We also added a Holiday_Indicator to differentiate holiday weeks, which are critical for Walmart’s sales.”</a:t>
            </a:r>
          </a:p>
          <a:p>
            <a:endParaRPr lang="en-US"/>
          </a:p>
          <a:p>
            <a:r>
              <a:rPr lang="en-US"/>
              <a:t>“These engineered features formed the foundation for the models we built.”</a:t>
            </a:r>
          </a:p>
          <a:p>
            <a:endParaRPr lang="en-US"/>
          </a:p>
          <a:p>
            <a:r>
              <a:rPr lang="en-US"/>
              <a:t>"Aryan will now walk us through the exploratory data analysis."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"Our EDA revealed significant insights into Walmart’s sales patterns."</a:t>
            </a:r>
          </a:p>
          <a:p>
            <a:endParaRPr lang="en-US"/>
          </a:p>
          <a:p>
            <a:r>
              <a:rPr lang="en-US"/>
              <a:t>"For instance, sales exhibit clear seasonality with spikes during major holidays like Thanksgiving and Christmas."</a:t>
            </a:r>
          </a:p>
          <a:p>
            <a:endParaRPr lang="en-US"/>
          </a:p>
          <a:p>
            <a:r>
              <a:rPr lang="en-US"/>
              <a:t>"The boxplot shows that holiday weeks have significantly higher sales than non-holiday weeks, underscoring the importance of these periods."</a:t>
            </a:r>
          </a:p>
          <a:p>
            <a:endParaRPr lang="en-US"/>
          </a:p>
          <a:p>
            <a:r>
              <a:rPr lang="en-US"/>
              <a:t>"The correlation matrix highlights how CPI and Unemployment negatively impact sales, reflecting broader economic influences."</a:t>
            </a:r>
          </a:p>
          <a:p>
            <a:endParaRPr lang="en-US"/>
          </a:p>
          <a:p>
            <a:r>
              <a:rPr lang="en-US"/>
              <a:t>"Now, let’s move on to our modelling approach."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We employed four models for this project: Linear Regression, Decision Tree, ARIMA, and XGBoost.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Introduction:</a:t>
            </a:r>
          </a:p>
          <a:p>
            <a:r>
              <a:rPr lang="en-US"/>
              <a:t>"We Started with Linear Regression as a baseline model. It analyzed how variables like Fuel Price, CPI, Unemployment, and Holiday Flag influence Weekly Sales."</a:t>
            </a:r>
          </a:p>
          <a:p>
            <a:endParaRPr lang="en-US"/>
          </a:p>
          <a:p>
            <a:r>
              <a:rPr lang="en-US"/>
              <a:t>Model Insights:</a:t>
            </a:r>
          </a:p>
          <a:p>
            <a:r>
              <a:rPr lang="en-US"/>
              <a:t>"Holidays boosted sales by around 80,000 units, while higher CPI and unemployment negatively impacted sales, with coefficients of -1689 and -42,900 respectively. These findings align with the business fact that holidays drive demand, while economic downturns suppress it."</a:t>
            </a:r>
          </a:p>
          <a:p>
            <a:endParaRPr lang="en-US"/>
          </a:p>
          <a:p>
            <a:r>
              <a:rPr lang="en-US"/>
              <a:t>Performance:</a:t>
            </a:r>
          </a:p>
          <a:p>
            <a:r>
              <a:rPr lang="en-US"/>
              <a:t>"Linear Regression had an RMSE of around 550,000, indicating significant prediction errors. Its low R-squared of 0.0245 shows it failed to explain much variance in sales."</a:t>
            </a:r>
          </a:p>
          <a:p>
            <a:endParaRPr lang="en-US"/>
          </a:p>
          <a:p>
            <a:r>
              <a:rPr lang="en-US"/>
              <a:t>Transition:</a:t>
            </a:r>
          </a:p>
          <a:p>
            <a:r>
              <a:rPr lang="en-US"/>
              <a:t>"Now, Akshay will explain how Decision Tree addresses these limitations."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Overview:</a:t>
            </a:r>
          </a:p>
          <a:p>
            <a:r>
              <a:rPr lang="en-US"/>
              <a:t>"Decision Tree predicts sales by hierarchically splitting data. Key splits, like 'Unemployment ≥ 9%' and 'CPI ≥ 189,' highlight how economic factors shape sales performance."</a:t>
            </a:r>
          </a:p>
          <a:p>
            <a:endParaRPr lang="en-US"/>
          </a:p>
          <a:p>
            <a:r>
              <a:rPr lang="en-US"/>
              <a:t>Performance:</a:t>
            </a:r>
          </a:p>
          <a:p>
            <a:r>
              <a:rPr lang="en-US"/>
              <a:t>"This model improved accuracy, with an RMSE of 537,942 and MAPE of 0.63%. However, it struggled with variance at extremes, leading to some inaccuracies."</a:t>
            </a:r>
          </a:p>
          <a:p>
            <a:endParaRPr lang="en-US"/>
          </a:p>
          <a:p>
            <a:r>
              <a:rPr lang="en-US"/>
              <a:t>Business Insights:</a:t>
            </a:r>
          </a:p>
          <a:p>
            <a:r>
              <a:rPr lang="en-US"/>
              <a:t>"The Decision Tree revealed that low CPI and unemployment drive higher sales. These insights can guide Walmart’s promotional and staffing strategies."</a:t>
            </a:r>
          </a:p>
          <a:p>
            <a:endParaRPr lang="en-US"/>
          </a:p>
          <a:p>
            <a:r>
              <a:rPr lang="en-US"/>
              <a:t>Visualization:</a:t>
            </a:r>
          </a:p>
          <a:p>
            <a:r>
              <a:rPr lang="en-US"/>
              <a:t>"Here, the Decision Tree structure and scatterplot show how sales predictions align with actual data."</a:t>
            </a:r>
          </a:p>
          <a:p>
            <a:endParaRPr lang="en-US"/>
          </a:p>
          <a:p>
            <a:r>
              <a:rPr lang="en-US"/>
              <a:t>Transition:</a:t>
            </a:r>
          </a:p>
          <a:p>
            <a:r>
              <a:rPr lang="en-US"/>
              <a:t>"Next, let’s look at the actual Decision Tree structure."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Overview:</a:t>
            </a:r>
          </a:p>
          <a:p>
            <a:r>
              <a:rPr lang="en-US"/>
              <a:t>"This is the Decision Tree structure generated by our model. It starts with the entire dataset at the root node, where the average weekly sales are 1,046,965."</a:t>
            </a:r>
          </a:p>
          <a:p>
            <a:endParaRPr lang="en-US"/>
          </a:p>
          <a:p>
            <a:r>
              <a:rPr lang="en-US"/>
              <a:t>"The first split occurs at Unemployment &gt;= 9, showing its significant impact on sales."</a:t>
            </a:r>
          </a:p>
          <a:p>
            <a:endParaRPr lang="en-US"/>
          </a:p>
          <a:p>
            <a:r>
              <a:rPr lang="en-US"/>
              <a:t>Key Insights:</a:t>
            </a:r>
          </a:p>
          <a:p>
            <a:r>
              <a:rPr lang="en-US"/>
              <a:t>"On the left, for regions where Unemployment is higher, the sales are much lower, with averages around 841,838."</a:t>
            </a:r>
          </a:p>
          <a:p>
            <a:endParaRPr lang="en-US"/>
          </a:p>
          <a:p>
            <a:r>
              <a:rPr lang="en-US"/>
              <a:t>"On the right, for regions where CPI is greater than 189, sales improve, averaging around 1,190,266."</a:t>
            </a:r>
          </a:p>
          <a:p>
            <a:endParaRPr lang="en-US"/>
          </a:p>
          <a:p>
            <a:r>
              <a:rPr lang="en-US"/>
              <a:t>"Each node represents a subset of the data, with the n value showing the number of observations and the percentages highlighting the split proportions."</a:t>
            </a:r>
          </a:p>
          <a:p>
            <a:endParaRPr lang="en-US"/>
          </a:p>
          <a:p>
            <a:r>
              <a:rPr lang="en-US"/>
              <a:t>Business Relevance:</a:t>
            </a:r>
          </a:p>
          <a:p>
            <a:r>
              <a:rPr lang="en-US"/>
              <a:t>"This visualization helps Walmart identify patterns in economic factors like unemployment and CPI, which can inform decisions on promotions and inventory in different regions.</a:t>
            </a:r>
          </a:p>
          <a:p>
            <a:endParaRPr lang="en-US"/>
          </a:p>
          <a:p>
            <a:r>
              <a:rPr lang="en-US"/>
              <a:t>I will now walk you through ARIMA, our time-series model that captures seasonal patterns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Decomposition:</a:t>
            </a:r>
          </a:p>
          <a:p>
            <a:r>
              <a:rPr lang="en-US"/>
              <a:t>"ARIMA captures trends and seasonality in sales. The decomposition shows sales peaks during major holidays, such as Thanksgiving."</a:t>
            </a:r>
          </a:p>
          <a:p>
            <a:endParaRPr lang="en-US"/>
          </a:p>
          <a:p>
            <a:r>
              <a:rPr lang="en-US"/>
              <a:t>Performance:</a:t>
            </a:r>
          </a:p>
          <a:p>
            <a:r>
              <a:rPr lang="en-US"/>
              <a:t>"ARIMA delivered the best results among all models, with an RMSE of 51,245 and MAPE of 2.02%. It’s ideal for forecasting seasonal trends and planning inventory."</a:t>
            </a:r>
          </a:p>
          <a:p>
            <a:endParaRPr lang="en-US"/>
          </a:p>
          <a:p>
            <a:r>
              <a:rPr lang="en-US"/>
              <a:t>Forecast:</a:t>
            </a:r>
          </a:p>
          <a:p>
            <a:r>
              <a:rPr lang="en-US"/>
              <a:t>"The 52-week forecast aligns with historical trends, though confidence intervals widen over time, emphasizing uncertainty in long-term predictions."</a:t>
            </a:r>
          </a:p>
          <a:p>
            <a:endParaRPr lang="en-US"/>
          </a:p>
          <a:p>
            <a:r>
              <a:rPr lang="en-US"/>
              <a:t>Business Insights:</a:t>
            </a:r>
          </a:p>
          <a:p>
            <a:r>
              <a:rPr lang="en-US"/>
              <a:t>"ARIMA’s ability to predict seasonal demand makes it invaluable for managing holiday inventory and staffing."</a:t>
            </a:r>
          </a:p>
          <a:p>
            <a:endParaRPr lang="en-US"/>
          </a:p>
          <a:p>
            <a:r>
              <a:rPr lang="en-US"/>
              <a:t>Transition:</a:t>
            </a:r>
          </a:p>
          <a:p>
            <a:r>
              <a:rPr lang="en-US"/>
              <a:t>"Finally, Rupesh will explain XGBoost, our machine learning approach."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7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5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6.png"/><Relationship Id="rId7" Type="http://schemas.openxmlformats.org/officeDocument/2006/relationships/image" Target="../media/image15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4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4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4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-831070"/>
            <a:ext cx="9873830" cy="11243492"/>
          </a:xfrm>
          <a:custGeom>
            <a:avLst/>
            <a:gdLst/>
            <a:ahLst/>
            <a:cxnLst/>
            <a:rect l="l" t="t" r="r" b="b"/>
            <a:pathLst>
              <a:path w="9873830" h="11243492">
                <a:moveTo>
                  <a:pt x="0" y="0"/>
                </a:moveTo>
                <a:lnTo>
                  <a:pt x="9873830" y="0"/>
                </a:lnTo>
                <a:lnTo>
                  <a:pt x="9873830" y="11243492"/>
                </a:lnTo>
                <a:lnTo>
                  <a:pt x="0" y="112434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3" name="TextBox 3"/>
          <p:cNvSpPr txBox="1"/>
          <p:nvPr/>
        </p:nvSpPr>
        <p:spPr>
          <a:xfrm>
            <a:off x="4251819" y="2914946"/>
            <a:ext cx="10911621" cy="50373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3231"/>
              </a:lnSpc>
            </a:pPr>
            <a:r>
              <a:rPr lang="en-US" sz="12028" b="1">
                <a:solidFill>
                  <a:srgbClr val="034383"/>
                </a:solidFill>
                <a:latin typeface="Ubuntu Bold"/>
                <a:ea typeface="Ubuntu Bold"/>
                <a:cs typeface="Ubuntu Bold"/>
                <a:sym typeface="Ubuntu Bold"/>
              </a:rPr>
              <a:t>WALMART SALES</a:t>
            </a:r>
          </a:p>
          <a:p>
            <a:pPr algn="l">
              <a:lnSpc>
                <a:spcPts val="13231"/>
              </a:lnSpc>
            </a:pPr>
            <a:r>
              <a:rPr lang="en-US" sz="12028" b="1">
                <a:solidFill>
                  <a:srgbClr val="034383"/>
                </a:solidFill>
                <a:latin typeface="Ubuntu Bold"/>
                <a:ea typeface="Ubuntu Bold"/>
                <a:cs typeface="Ubuntu Bold"/>
                <a:sym typeface="Ubuntu Bold"/>
              </a:rPr>
              <a:t>FORECASTING</a:t>
            </a:r>
          </a:p>
        </p:txBody>
      </p:sp>
      <p:sp>
        <p:nvSpPr>
          <p:cNvPr id="4" name="Freeform 4"/>
          <p:cNvSpPr/>
          <p:nvPr/>
        </p:nvSpPr>
        <p:spPr>
          <a:xfrm rot="-5400000" flipV="1">
            <a:off x="12349317" y="4969873"/>
            <a:ext cx="6157558" cy="6157558"/>
          </a:xfrm>
          <a:custGeom>
            <a:avLst/>
            <a:gdLst/>
            <a:ahLst/>
            <a:cxnLst/>
            <a:rect l="l" t="t" r="r" b="b"/>
            <a:pathLst>
              <a:path w="6157558" h="6157558">
                <a:moveTo>
                  <a:pt x="0" y="6157558"/>
                </a:moveTo>
                <a:lnTo>
                  <a:pt x="6157558" y="6157558"/>
                </a:lnTo>
                <a:lnTo>
                  <a:pt x="6157558" y="0"/>
                </a:lnTo>
                <a:lnTo>
                  <a:pt x="0" y="0"/>
                </a:lnTo>
                <a:lnTo>
                  <a:pt x="0" y="6157558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5" name="Freeform 5"/>
          <p:cNvSpPr/>
          <p:nvPr/>
        </p:nvSpPr>
        <p:spPr>
          <a:xfrm>
            <a:off x="13380994" y="220402"/>
            <a:ext cx="4094204" cy="4570275"/>
          </a:xfrm>
          <a:custGeom>
            <a:avLst/>
            <a:gdLst/>
            <a:ahLst/>
            <a:cxnLst/>
            <a:rect l="l" t="t" r="r" b="b"/>
            <a:pathLst>
              <a:path w="4094204" h="4570275">
                <a:moveTo>
                  <a:pt x="0" y="0"/>
                </a:moveTo>
                <a:lnTo>
                  <a:pt x="4094204" y="0"/>
                </a:lnTo>
                <a:lnTo>
                  <a:pt x="4094204" y="4570274"/>
                </a:lnTo>
                <a:lnTo>
                  <a:pt x="0" y="4570274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 flipH="1">
            <a:off x="-835100" y="-864327"/>
            <a:ext cx="3963255" cy="3963255"/>
          </a:xfrm>
          <a:custGeom>
            <a:avLst/>
            <a:gdLst/>
            <a:ahLst/>
            <a:cxnLst/>
            <a:rect l="l" t="t" r="r" b="b"/>
            <a:pathLst>
              <a:path w="3963255" h="3963255">
                <a:moveTo>
                  <a:pt x="3963255" y="0"/>
                </a:moveTo>
                <a:lnTo>
                  <a:pt x="0" y="0"/>
                </a:lnTo>
                <a:lnTo>
                  <a:pt x="0" y="3963254"/>
                </a:lnTo>
                <a:lnTo>
                  <a:pt x="3963255" y="3963254"/>
                </a:lnTo>
                <a:lnTo>
                  <a:pt x="3963255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grpSp>
        <p:nvGrpSpPr>
          <p:cNvPr id="3" name="Group 3"/>
          <p:cNvGrpSpPr/>
          <p:nvPr/>
        </p:nvGrpSpPr>
        <p:grpSpPr>
          <a:xfrm rot="5400000">
            <a:off x="274235" y="1678064"/>
            <a:ext cx="1894484" cy="947242"/>
            <a:chOff x="0" y="0"/>
            <a:chExt cx="812800" cy="4064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406400"/>
            </a:xfrm>
            <a:custGeom>
              <a:avLst/>
              <a:gdLst/>
              <a:ahLst/>
              <a:cxnLst/>
              <a:rect l="l" t="t" r="r" b="b"/>
              <a:pathLst>
                <a:path w="812800" h="406400">
                  <a:moveTo>
                    <a:pt x="0" y="0"/>
                  </a:moveTo>
                  <a:lnTo>
                    <a:pt x="609600" y="0"/>
                  </a:lnTo>
                  <a:lnTo>
                    <a:pt x="812800" y="203200"/>
                  </a:lnTo>
                  <a:lnTo>
                    <a:pt x="609600" y="406400"/>
                  </a:lnTo>
                  <a:lnTo>
                    <a:pt x="0" y="406400"/>
                  </a:lnTo>
                  <a:lnTo>
                    <a:pt x="203200" y="203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C613"/>
            </a:solidFill>
          </p:spPr>
          <p:txBody>
            <a:bodyPr/>
            <a:lstStyle/>
            <a:p>
              <a:endParaRPr lang="en-CA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177800" y="-38100"/>
              <a:ext cx="558800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5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 rot="5400000">
            <a:off x="274235" y="3934498"/>
            <a:ext cx="1894484" cy="947242"/>
            <a:chOff x="0" y="0"/>
            <a:chExt cx="812800" cy="4064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406400"/>
            </a:xfrm>
            <a:custGeom>
              <a:avLst/>
              <a:gdLst/>
              <a:ahLst/>
              <a:cxnLst/>
              <a:rect l="l" t="t" r="r" b="b"/>
              <a:pathLst>
                <a:path w="812800" h="406400">
                  <a:moveTo>
                    <a:pt x="0" y="0"/>
                  </a:moveTo>
                  <a:lnTo>
                    <a:pt x="609600" y="0"/>
                  </a:lnTo>
                  <a:lnTo>
                    <a:pt x="812800" y="203200"/>
                  </a:lnTo>
                  <a:lnTo>
                    <a:pt x="609600" y="406400"/>
                  </a:lnTo>
                  <a:lnTo>
                    <a:pt x="0" y="406400"/>
                  </a:lnTo>
                  <a:lnTo>
                    <a:pt x="203200" y="203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C613"/>
            </a:solidFill>
          </p:spPr>
          <p:txBody>
            <a:bodyPr/>
            <a:lstStyle/>
            <a:p>
              <a:endParaRPr lang="en-CA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177800" y="-38100"/>
              <a:ext cx="558800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5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 rot="5400000">
            <a:off x="274235" y="6186936"/>
            <a:ext cx="1894484" cy="947242"/>
            <a:chOff x="0" y="0"/>
            <a:chExt cx="812800" cy="4064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406400"/>
            </a:xfrm>
            <a:custGeom>
              <a:avLst/>
              <a:gdLst/>
              <a:ahLst/>
              <a:cxnLst/>
              <a:rect l="l" t="t" r="r" b="b"/>
              <a:pathLst>
                <a:path w="812800" h="406400">
                  <a:moveTo>
                    <a:pt x="0" y="0"/>
                  </a:moveTo>
                  <a:lnTo>
                    <a:pt x="609600" y="0"/>
                  </a:lnTo>
                  <a:lnTo>
                    <a:pt x="812800" y="203200"/>
                  </a:lnTo>
                  <a:lnTo>
                    <a:pt x="609600" y="406400"/>
                  </a:lnTo>
                  <a:lnTo>
                    <a:pt x="0" y="406400"/>
                  </a:lnTo>
                  <a:lnTo>
                    <a:pt x="203200" y="203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C613"/>
            </a:solidFill>
          </p:spPr>
          <p:txBody>
            <a:bodyPr/>
            <a:lstStyle/>
            <a:p>
              <a:endParaRPr lang="en-CA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177800" y="-38100"/>
              <a:ext cx="558800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5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 rot="5400000">
            <a:off x="274235" y="8367170"/>
            <a:ext cx="1894484" cy="947242"/>
            <a:chOff x="0" y="0"/>
            <a:chExt cx="812800" cy="4064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406400"/>
            </a:xfrm>
            <a:custGeom>
              <a:avLst/>
              <a:gdLst/>
              <a:ahLst/>
              <a:cxnLst/>
              <a:rect l="l" t="t" r="r" b="b"/>
              <a:pathLst>
                <a:path w="812800" h="406400">
                  <a:moveTo>
                    <a:pt x="0" y="0"/>
                  </a:moveTo>
                  <a:lnTo>
                    <a:pt x="609600" y="0"/>
                  </a:lnTo>
                  <a:lnTo>
                    <a:pt x="812800" y="203200"/>
                  </a:lnTo>
                  <a:lnTo>
                    <a:pt x="609600" y="406400"/>
                  </a:lnTo>
                  <a:lnTo>
                    <a:pt x="0" y="406400"/>
                  </a:lnTo>
                  <a:lnTo>
                    <a:pt x="203200" y="203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C613"/>
            </a:solidFill>
          </p:spPr>
          <p:txBody>
            <a:bodyPr/>
            <a:lstStyle/>
            <a:p>
              <a:endParaRPr lang="en-CA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177800" y="-38100"/>
              <a:ext cx="558800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5"/>
                </a:lnSpc>
              </a:pPr>
              <a:endParaRPr/>
            </a:p>
          </p:txBody>
        </p:sp>
      </p:grpSp>
      <p:sp>
        <p:nvSpPr>
          <p:cNvPr id="15" name="Freeform 15"/>
          <p:cNvSpPr/>
          <p:nvPr/>
        </p:nvSpPr>
        <p:spPr>
          <a:xfrm>
            <a:off x="11483548" y="5745898"/>
            <a:ext cx="6612899" cy="4042134"/>
          </a:xfrm>
          <a:custGeom>
            <a:avLst/>
            <a:gdLst/>
            <a:ahLst/>
            <a:cxnLst/>
            <a:rect l="l" t="t" r="r" b="b"/>
            <a:pathLst>
              <a:path w="6612899" h="4042134">
                <a:moveTo>
                  <a:pt x="0" y="0"/>
                </a:moveTo>
                <a:lnTo>
                  <a:pt x="6612899" y="0"/>
                </a:lnTo>
                <a:lnTo>
                  <a:pt x="6612899" y="4042135"/>
                </a:lnTo>
                <a:lnTo>
                  <a:pt x="0" y="404213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16" name="Freeform 16"/>
          <p:cNvSpPr/>
          <p:nvPr/>
        </p:nvSpPr>
        <p:spPr>
          <a:xfrm>
            <a:off x="11483548" y="236725"/>
            <a:ext cx="6505126" cy="4203938"/>
          </a:xfrm>
          <a:custGeom>
            <a:avLst/>
            <a:gdLst/>
            <a:ahLst/>
            <a:cxnLst/>
            <a:rect l="l" t="t" r="r" b="b"/>
            <a:pathLst>
              <a:path w="6505126" h="4203938">
                <a:moveTo>
                  <a:pt x="0" y="0"/>
                </a:moveTo>
                <a:lnTo>
                  <a:pt x="6505127" y="0"/>
                </a:lnTo>
                <a:lnTo>
                  <a:pt x="6505127" y="4203938"/>
                </a:lnTo>
                <a:lnTo>
                  <a:pt x="0" y="420393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17" name="TextBox 17"/>
          <p:cNvSpPr txBox="1"/>
          <p:nvPr/>
        </p:nvSpPr>
        <p:spPr>
          <a:xfrm>
            <a:off x="4594719" y="216007"/>
            <a:ext cx="5202198" cy="8126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655"/>
              </a:lnSpc>
              <a:spcBef>
                <a:spcPct val="0"/>
              </a:spcBef>
            </a:pPr>
            <a:r>
              <a:rPr lang="en-US" sz="4754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XGBoost Analysis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2201676" y="1337382"/>
            <a:ext cx="1594366" cy="4564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15"/>
              </a:lnSpc>
              <a:spcBef>
                <a:spcPct val="0"/>
              </a:spcBef>
            </a:pPr>
            <a:r>
              <a:rPr lang="en-US" sz="2654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Overview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2201676" y="1945005"/>
            <a:ext cx="9076373" cy="15073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65110" lvl="1" indent="-232555" algn="just">
              <a:lnSpc>
                <a:spcPts val="3015"/>
              </a:lnSpc>
              <a:buFont typeface="Arial"/>
              <a:buChar char="•"/>
            </a:pPr>
            <a:r>
              <a:rPr lang="en-US" sz="2154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Predictive model leveraging gradient-boosted decision trees </a:t>
            </a:r>
          </a:p>
          <a:p>
            <a:pPr algn="just">
              <a:lnSpc>
                <a:spcPts val="3015"/>
              </a:lnSpc>
            </a:pPr>
            <a:r>
              <a:rPr lang="en-US" sz="2154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      for accurate weekly sales forecastings. </a:t>
            </a:r>
          </a:p>
          <a:p>
            <a:pPr marL="465110" lvl="1" indent="-232555" algn="just">
              <a:lnSpc>
                <a:spcPts val="3015"/>
              </a:lnSpc>
              <a:buFont typeface="Arial"/>
              <a:buChar char="•"/>
            </a:pPr>
            <a:r>
              <a:rPr lang="en-US" sz="2154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It incorporates historical data (Lag_1, Lag_2), trends (Rolling_4),</a:t>
            </a:r>
          </a:p>
          <a:p>
            <a:pPr algn="just">
              <a:lnSpc>
                <a:spcPts val="3015"/>
              </a:lnSpc>
              <a:spcBef>
                <a:spcPct val="0"/>
              </a:spcBef>
            </a:pPr>
            <a:r>
              <a:rPr lang="en-US" sz="2154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      and external factors  (CPI, Unemployment, Fuel Price, Holiday_Flag).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2268298" y="3591910"/>
            <a:ext cx="1563410" cy="4564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15"/>
              </a:lnSpc>
              <a:spcBef>
                <a:spcPct val="0"/>
              </a:spcBef>
            </a:pPr>
            <a:r>
              <a:rPr lang="en-US" sz="2654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Model Fit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2201676" y="4127257"/>
            <a:ext cx="9636086" cy="20261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95"/>
              </a:lnSpc>
            </a:pPr>
            <a:r>
              <a:rPr lang="en-US" sz="2354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Tuned XGBoost model with: </a:t>
            </a:r>
          </a:p>
          <a:p>
            <a:pPr marL="508289" lvl="1" indent="-254145" algn="l">
              <a:lnSpc>
                <a:spcPts val="3295"/>
              </a:lnSpc>
              <a:buFont typeface="Arial"/>
              <a:buChar char="•"/>
            </a:pPr>
            <a:r>
              <a:rPr lang="en-US" sz="2354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Max Depth: 6</a:t>
            </a:r>
          </a:p>
          <a:p>
            <a:pPr marL="508289" lvl="1" indent="-254145" algn="l">
              <a:lnSpc>
                <a:spcPts val="3295"/>
              </a:lnSpc>
              <a:buFont typeface="Arial"/>
              <a:buChar char="•"/>
            </a:pPr>
            <a:r>
              <a:rPr lang="en-US" sz="2354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Learning Rate (Eta): 0.1</a:t>
            </a:r>
          </a:p>
          <a:p>
            <a:pPr marL="508289" lvl="1" indent="-254145" algn="l">
              <a:lnSpc>
                <a:spcPts val="3295"/>
              </a:lnSpc>
              <a:buFont typeface="Arial"/>
              <a:buChar char="•"/>
            </a:pPr>
            <a:r>
              <a:rPr lang="en-US" sz="2354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Number of Trees (Best Rounds): Optimized using Cross-Validation</a:t>
            </a:r>
          </a:p>
          <a:p>
            <a:pPr algn="l">
              <a:lnSpc>
                <a:spcPts val="3295"/>
              </a:lnSpc>
            </a:pPr>
            <a:r>
              <a:rPr lang="en-US" sz="2354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Features include Lag_1, Lag_2, Rolling_4, and economic indicators.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2268298" y="6403754"/>
            <a:ext cx="2184559" cy="4564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15"/>
              </a:lnSpc>
              <a:spcBef>
                <a:spcPct val="0"/>
              </a:spcBef>
            </a:pPr>
            <a:r>
              <a:rPr lang="en-US" sz="2654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Performance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2285324" y="6936410"/>
            <a:ext cx="5865972" cy="7974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295"/>
              </a:lnSpc>
              <a:spcBef>
                <a:spcPct val="0"/>
              </a:spcBef>
            </a:pPr>
            <a:r>
              <a:rPr lang="en-US" sz="2354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RMSE: 98,151| MAE: 54,827 |MAPE: 5.10%</a:t>
            </a:r>
          </a:p>
          <a:p>
            <a:pPr algn="just">
              <a:lnSpc>
                <a:spcPts val="3295"/>
              </a:lnSpc>
              <a:spcBef>
                <a:spcPct val="0"/>
              </a:spcBef>
            </a:pPr>
            <a:r>
              <a:rPr lang="en-US" sz="2354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Outperformed other models in precision 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2268298" y="8052017"/>
            <a:ext cx="2167533" cy="4564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15"/>
              </a:lnSpc>
              <a:spcBef>
                <a:spcPct val="0"/>
              </a:spcBef>
            </a:pPr>
            <a:r>
              <a:rPr lang="en-US" sz="2654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Visualization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2323001" y="8670399"/>
            <a:ext cx="4017288" cy="16166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08289" lvl="1" indent="-254145" algn="l">
              <a:lnSpc>
                <a:spcPts val="3295"/>
              </a:lnSpc>
              <a:buAutoNum type="arabicPeriod"/>
            </a:pPr>
            <a:r>
              <a:rPr lang="en-US" sz="2354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Actual vs Predicted Sales</a:t>
            </a:r>
          </a:p>
          <a:p>
            <a:pPr marL="508289" lvl="1" indent="-254145" algn="l">
              <a:lnSpc>
                <a:spcPts val="3295"/>
              </a:lnSpc>
              <a:buAutoNum type="arabicPeriod"/>
            </a:pPr>
            <a:r>
              <a:rPr lang="en-US" sz="2354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Residual Plot</a:t>
            </a:r>
          </a:p>
          <a:p>
            <a:pPr algn="l">
              <a:lnSpc>
                <a:spcPts val="3295"/>
              </a:lnSpc>
            </a:pPr>
            <a:endParaRPr lang="en-US" sz="2354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l">
              <a:lnSpc>
                <a:spcPts val="3295"/>
              </a:lnSpc>
              <a:spcBef>
                <a:spcPct val="0"/>
              </a:spcBef>
            </a:pPr>
            <a:endParaRPr lang="en-US" sz="2354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" name="TextBox 26"/>
          <p:cNvSpPr txBox="1"/>
          <p:nvPr/>
        </p:nvSpPr>
        <p:spPr>
          <a:xfrm>
            <a:off x="1103486" y="1885357"/>
            <a:ext cx="235982" cy="5555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55"/>
              </a:lnSpc>
              <a:spcBef>
                <a:spcPct val="0"/>
              </a:spcBef>
            </a:pPr>
            <a:r>
              <a:rPr lang="en-US" sz="3254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1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103486" y="4129567"/>
            <a:ext cx="235982" cy="5555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55"/>
              </a:lnSpc>
              <a:spcBef>
                <a:spcPct val="0"/>
              </a:spcBef>
            </a:pPr>
            <a:r>
              <a:rPr lang="en-US" sz="3254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2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1088960" y="6368883"/>
            <a:ext cx="235982" cy="5555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55"/>
              </a:lnSpc>
              <a:spcBef>
                <a:spcPct val="0"/>
              </a:spcBef>
            </a:pPr>
            <a:r>
              <a:rPr lang="en-US" sz="3254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3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1103486" y="8593683"/>
            <a:ext cx="235982" cy="5555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55"/>
              </a:lnSpc>
              <a:spcBef>
                <a:spcPct val="0"/>
              </a:spcBef>
            </a:pPr>
            <a:r>
              <a:rPr lang="en-US" sz="3254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4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29974" y="954111"/>
            <a:ext cx="15584786" cy="949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150"/>
              </a:lnSpc>
            </a:pPr>
            <a:r>
              <a:rPr lang="en-US" sz="6500" b="1">
                <a:solidFill>
                  <a:srgbClr val="034383"/>
                </a:solidFill>
                <a:latin typeface="Ubuntu Bold"/>
                <a:ea typeface="Ubuntu Bold"/>
                <a:cs typeface="Ubuntu Bold"/>
                <a:sym typeface="Ubuntu Bold"/>
              </a:rPr>
              <a:t>MODEL PERFORMANCE COMPARISON</a:t>
            </a:r>
          </a:p>
        </p:txBody>
      </p:sp>
      <p:grpSp>
        <p:nvGrpSpPr>
          <p:cNvPr id="3" name="Group 3"/>
          <p:cNvGrpSpPr/>
          <p:nvPr/>
        </p:nvGrpSpPr>
        <p:grpSpPr>
          <a:xfrm rot="-9581706">
            <a:off x="1172975" y="2996679"/>
            <a:ext cx="1124424" cy="977972"/>
            <a:chOff x="0" y="0"/>
            <a:chExt cx="473018" cy="41140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73018" cy="411409"/>
            </a:xfrm>
            <a:custGeom>
              <a:avLst/>
              <a:gdLst/>
              <a:ahLst/>
              <a:cxnLst/>
              <a:rect l="l" t="t" r="r" b="b"/>
              <a:pathLst>
                <a:path w="473018" h="411409">
                  <a:moveTo>
                    <a:pt x="0" y="0"/>
                  </a:moveTo>
                  <a:lnTo>
                    <a:pt x="473018" y="0"/>
                  </a:lnTo>
                  <a:lnTo>
                    <a:pt x="473018" y="411409"/>
                  </a:lnTo>
                  <a:lnTo>
                    <a:pt x="0" y="411409"/>
                  </a:lnTo>
                  <a:close/>
                </a:path>
              </a:pathLst>
            </a:custGeom>
            <a:solidFill>
              <a:srgbClr val="4F3F07"/>
            </a:solidFill>
          </p:spPr>
          <p:txBody>
            <a:bodyPr/>
            <a:lstStyle/>
            <a:p>
              <a:endParaRPr lang="en-CA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73018" cy="44950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5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 rot="-10800000">
            <a:off x="1311404" y="2560661"/>
            <a:ext cx="15403611" cy="5423517"/>
            <a:chOff x="0" y="0"/>
            <a:chExt cx="6479926" cy="2281542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479926" cy="2281542"/>
            </a:xfrm>
            <a:custGeom>
              <a:avLst/>
              <a:gdLst/>
              <a:ahLst/>
              <a:cxnLst/>
              <a:rect l="l" t="t" r="r" b="b"/>
              <a:pathLst>
                <a:path w="6479926" h="2281542">
                  <a:moveTo>
                    <a:pt x="0" y="0"/>
                  </a:moveTo>
                  <a:lnTo>
                    <a:pt x="6479926" y="0"/>
                  </a:lnTo>
                  <a:lnTo>
                    <a:pt x="6479926" y="2281542"/>
                  </a:lnTo>
                  <a:lnTo>
                    <a:pt x="0" y="2281542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/>
            <a:lstStyle/>
            <a:p>
              <a:endParaRPr lang="en-CA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6479926" cy="231964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5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 rot="-10800000">
            <a:off x="1028700" y="2773071"/>
            <a:ext cx="8220410" cy="977972"/>
            <a:chOff x="0" y="0"/>
            <a:chExt cx="3458127" cy="411409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3458127" cy="411409"/>
            </a:xfrm>
            <a:custGeom>
              <a:avLst/>
              <a:gdLst/>
              <a:ahLst/>
              <a:cxnLst/>
              <a:rect l="l" t="t" r="r" b="b"/>
              <a:pathLst>
                <a:path w="3458127" h="411409">
                  <a:moveTo>
                    <a:pt x="0" y="0"/>
                  </a:moveTo>
                  <a:lnTo>
                    <a:pt x="3458127" y="0"/>
                  </a:lnTo>
                  <a:lnTo>
                    <a:pt x="3458127" y="411409"/>
                  </a:lnTo>
                  <a:lnTo>
                    <a:pt x="0" y="411409"/>
                  </a:lnTo>
                  <a:close/>
                </a:path>
              </a:pathLst>
            </a:custGeom>
            <a:solidFill>
              <a:srgbClr val="FBC613"/>
            </a:solidFill>
          </p:spPr>
          <p:txBody>
            <a:bodyPr/>
            <a:lstStyle/>
            <a:p>
              <a:endParaRPr lang="en-CA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3458127" cy="44950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5"/>
                </a:lnSpc>
              </a:pPr>
              <a:endParaRPr/>
            </a:p>
          </p:txBody>
        </p:sp>
      </p:grpSp>
      <p:sp>
        <p:nvSpPr>
          <p:cNvPr id="12" name="Freeform 12"/>
          <p:cNvSpPr/>
          <p:nvPr/>
        </p:nvSpPr>
        <p:spPr>
          <a:xfrm>
            <a:off x="-484415" y="6595620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CA"/>
          </a:p>
        </p:txBody>
      </p:sp>
      <p:sp>
        <p:nvSpPr>
          <p:cNvPr id="13" name="Freeform 13"/>
          <p:cNvSpPr/>
          <p:nvPr/>
        </p:nvSpPr>
        <p:spPr>
          <a:xfrm flipH="1" flipV="1">
            <a:off x="14657615" y="-423420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4114800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114800" y="0"/>
                </a:lnTo>
                <a:lnTo>
                  <a:pt x="4114800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CA"/>
          </a:p>
        </p:txBody>
      </p:sp>
      <p:sp>
        <p:nvSpPr>
          <p:cNvPr id="14" name="Freeform 14"/>
          <p:cNvSpPr/>
          <p:nvPr/>
        </p:nvSpPr>
        <p:spPr>
          <a:xfrm>
            <a:off x="1572985" y="4139361"/>
            <a:ext cx="14665110" cy="3493842"/>
          </a:xfrm>
          <a:custGeom>
            <a:avLst/>
            <a:gdLst/>
            <a:ahLst/>
            <a:cxnLst/>
            <a:rect l="l" t="t" r="r" b="b"/>
            <a:pathLst>
              <a:path w="14665110" h="3493842">
                <a:moveTo>
                  <a:pt x="0" y="0"/>
                </a:moveTo>
                <a:lnTo>
                  <a:pt x="14665110" y="0"/>
                </a:lnTo>
                <a:lnTo>
                  <a:pt x="14665110" y="3493842"/>
                </a:lnTo>
                <a:lnTo>
                  <a:pt x="0" y="349384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1680" b="-1680"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15" name="TextBox 15"/>
          <p:cNvSpPr txBox="1"/>
          <p:nvPr/>
        </p:nvSpPr>
        <p:spPr>
          <a:xfrm>
            <a:off x="1746570" y="2981298"/>
            <a:ext cx="5867360" cy="5727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234"/>
              </a:lnSpc>
              <a:spcBef>
                <a:spcPct val="0"/>
              </a:spcBef>
            </a:pPr>
            <a:r>
              <a:rPr lang="en-US" sz="3849" b="1">
                <a:solidFill>
                  <a:srgbClr val="FFFFFF"/>
                </a:solidFill>
                <a:latin typeface="Ubuntu Bold"/>
                <a:ea typeface="Ubuntu Bold"/>
                <a:cs typeface="Ubuntu Bold"/>
                <a:sym typeface="Ubuntu Bold"/>
              </a:rPr>
              <a:t>KEY METRICS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1391940" y="9354655"/>
            <a:ext cx="5867360" cy="5727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234"/>
              </a:lnSpc>
              <a:spcBef>
                <a:spcPct val="0"/>
              </a:spcBef>
            </a:pPr>
            <a:r>
              <a:rPr lang="en-US" sz="3849" b="1">
                <a:solidFill>
                  <a:srgbClr val="FFFFFF"/>
                </a:solidFill>
                <a:latin typeface="Ubuntu Bold"/>
                <a:ea typeface="Ubuntu Bold"/>
                <a:cs typeface="Ubuntu Bold"/>
                <a:sym typeface="Ubuntu Bold"/>
              </a:rPr>
              <a:t>INSIGHTS</a:t>
            </a:r>
          </a:p>
        </p:txBody>
      </p:sp>
      <p:sp>
        <p:nvSpPr>
          <p:cNvPr id="17" name="Freeform 17"/>
          <p:cNvSpPr/>
          <p:nvPr/>
        </p:nvSpPr>
        <p:spPr>
          <a:xfrm rot="5400000" flipH="1" flipV="1">
            <a:off x="14883861" y="6875366"/>
            <a:ext cx="3411634" cy="3411634"/>
          </a:xfrm>
          <a:custGeom>
            <a:avLst/>
            <a:gdLst/>
            <a:ahLst/>
            <a:cxnLst/>
            <a:rect l="l" t="t" r="r" b="b"/>
            <a:pathLst>
              <a:path w="3411634" h="3411634">
                <a:moveTo>
                  <a:pt x="3411634" y="3411634"/>
                </a:moveTo>
                <a:lnTo>
                  <a:pt x="0" y="3411634"/>
                </a:lnTo>
                <a:lnTo>
                  <a:pt x="0" y="0"/>
                </a:lnTo>
                <a:lnTo>
                  <a:pt x="3411634" y="0"/>
                </a:lnTo>
                <a:lnTo>
                  <a:pt x="3411634" y="3411634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CA"/>
          </a:p>
        </p:txBody>
      </p:sp>
    </p:spTree>
  </p:cSld>
  <p:clrMapOvr>
    <a:masterClrMapping/>
  </p:clrMapOvr>
  <p:transition>
    <p:cover dir="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62894" y="0"/>
            <a:ext cx="17762211" cy="9991244"/>
          </a:xfrm>
          <a:custGeom>
            <a:avLst/>
            <a:gdLst/>
            <a:ahLst/>
            <a:cxnLst/>
            <a:rect l="l" t="t" r="r" b="b"/>
            <a:pathLst>
              <a:path w="17762211" h="9991244">
                <a:moveTo>
                  <a:pt x="0" y="0"/>
                </a:moveTo>
                <a:lnTo>
                  <a:pt x="17762212" y="0"/>
                </a:lnTo>
                <a:lnTo>
                  <a:pt x="17762212" y="9991244"/>
                </a:lnTo>
                <a:lnTo>
                  <a:pt x="0" y="999124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3" name="Freeform 3"/>
          <p:cNvSpPr/>
          <p:nvPr/>
        </p:nvSpPr>
        <p:spPr>
          <a:xfrm>
            <a:off x="-1068205" y="-1373217"/>
            <a:ext cx="10631517" cy="10631517"/>
          </a:xfrm>
          <a:custGeom>
            <a:avLst/>
            <a:gdLst/>
            <a:ahLst/>
            <a:cxnLst/>
            <a:rect l="l" t="t" r="r" b="b"/>
            <a:pathLst>
              <a:path w="10631517" h="10631517">
                <a:moveTo>
                  <a:pt x="0" y="0"/>
                </a:moveTo>
                <a:lnTo>
                  <a:pt x="10631517" y="0"/>
                </a:lnTo>
                <a:lnTo>
                  <a:pt x="10631517" y="10631517"/>
                </a:lnTo>
                <a:lnTo>
                  <a:pt x="0" y="1063151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CA"/>
          </a:p>
        </p:txBody>
      </p:sp>
      <p:sp>
        <p:nvSpPr>
          <p:cNvPr id="4" name="Freeform 4"/>
          <p:cNvSpPr/>
          <p:nvPr/>
        </p:nvSpPr>
        <p:spPr>
          <a:xfrm rot="5400000" flipH="1" flipV="1">
            <a:off x="14883861" y="6875366"/>
            <a:ext cx="3411634" cy="3411634"/>
          </a:xfrm>
          <a:custGeom>
            <a:avLst/>
            <a:gdLst/>
            <a:ahLst/>
            <a:cxnLst/>
            <a:rect l="l" t="t" r="r" b="b"/>
            <a:pathLst>
              <a:path w="3411634" h="3411634">
                <a:moveTo>
                  <a:pt x="3411634" y="3411634"/>
                </a:moveTo>
                <a:lnTo>
                  <a:pt x="0" y="3411634"/>
                </a:lnTo>
                <a:lnTo>
                  <a:pt x="0" y="0"/>
                </a:lnTo>
                <a:lnTo>
                  <a:pt x="3411634" y="0"/>
                </a:lnTo>
                <a:lnTo>
                  <a:pt x="3411634" y="3411634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CA"/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03664" y="1406693"/>
            <a:ext cx="15584786" cy="949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150"/>
              </a:lnSpc>
            </a:pPr>
            <a:r>
              <a:rPr lang="en-US" sz="6500" b="1">
                <a:solidFill>
                  <a:srgbClr val="034383"/>
                </a:solidFill>
                <a:latin typeface="Ubuntu Bold"/>
                <a:ea typeface="Ubuntu Bold"/>
                <a:cs typeface="Ubuntu Bold"/>
                <a:sym typeface="Ubuntu Bold"/>
              </a:rPr>
              <a:t>STRATEGIC RECOMMENDATIONS</a:t>
            </a:r>
          </a:p>
        </p:txBody>
      </p:sp>
      <p:sp>
        <p:nvSpPr>
          <p:cNvPr id="3" name="Freeform 3"/>
          <p:cNvSpPr/>
          <p:nvPr/>
        </p:nvSpPr>
        <p:spPr>
          <a:xfrm flipH="1">
            <a:off x="8001000" y="0"/>
            <a:ext cx="10287000" cy="10287000"/>
          </a:xfrm>
          <a:custGeom>
            <a:avLst/>
            <a:gdLst/>
            <a:ahLst/>
            <a:cxnLst/>
            <a:rect l="l" t="t" r="r" b="b"/>
            <a:pathLst>
              <a:path w="10287000" h="10287000">
                <a:moveTo>
                  <a:pt x="10287000" y="0"/>
                </a:moveTo>
                <a:lnTo>
                  <a:pt x="0" y="0"/>
                </a:lnTo>
                <a:lnTo>
                  <a:pt x="0" y="10287000"/>
                </a:lnTo>
                <a:lnTo>
                  <a:pt x="10287000" y="1028700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CA"/>
          </a:p>
        </p:txBody>
      </p:sp>
      <p:sp>
        <p:nvSpPr>
          <p:cNvPr id="4" name="Freeform 4"/>
          <p:cNvSpPr/>
          <p:nvPr/>
        </p:nvSpPr>
        <p:spPr>
          <a:xfrm>
            <a:off x="2074256" y="4612393"/>
            <a:ext cx="4543856" cy="1211469"/>
          </a:xfrm>
          <a:custGeom>
            <a:avLst/>
            <a:gdLst/>
            <a:ahLst/>
            <a:cxnLst/>
            <a:rect l="l" t="t" r="r" b="b"/>
            <a:pathLst>
              <a:path w="4543856" h="1211469">
                <a:moveTo>
                  <a:pt x="0" y="0"/>
                </a:moveTo>
                <a:lnTo>
                  <a:pt x="4543857" y="0"/>
                </a:lnTo>
                <a:lnTo>
                  <a:pt x="4543857" y="1211469"/>
                </a:lnTo>
                <a:lnTo>
                  <a:pt x="0" y="121146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t="-34893"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5" name="Freeform 5"/>
          <p:cNvSpPr/>
          <p:nvPr/>
        </p:nvSpPr>
        <p:spPr>
          <a:xfrm>
            <a:off x="749683" y="6052462"/>
            <a:ext cx="7193003" cy="1717329"/>
          </a:xfrm>
          <a:custGeom>
            <a:avLst/>
            <a:gdLst/>
            <a:ahLst/>
            <a:cxnLst/>
            <a:rect l="l" t="t" r="r" b="b"/>
            <a:pathLst>
              <a:path w="7193003" h="1717329">
                <a:moveTo>
                  <a:pt x="0" y="0"/>
                </a:moveTo>
                <a:lnTo>
                  <a:pt x="7193003" y="0"/>
                </a:lnTo>
                <a:lnTo>
                  <a:pt x="7193003" y="1717330"/>
                </a:lnTo>
                <a:lnTo>
                  <a:pt x="0" y="171733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grpSp>
        <p:nvGrpSpPr>
          <p:cNvPr id="6" name="Group 6"/>
          <p:cNvGrpSpPr/>
          <p:nvPr/>
        </p:nvGrpSpPr>
        <p:grpSpPr>
          <a:xfrm>
            <a:off x="3087854" y="2519749"/>
            <a:ext cx="2516660" cy="1825944"/>
            <a:chOff x="0" y="0"/>
            <a:chExt cx="346112" cy="251119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346112" cy="251119"/>
            </a:xfrm>
            <a:custGeom>
              <a:avLst/>
              <a:gdLst/>
              <a:ahLst/>
              <a:cxnLst/>
              <a:rect l="l" t="t" r="r" b="b"/>
              <a:pathLst>
                <a:path w="346112" h="251119">
                  <a:moveTo>
                    <a:pt x="173056" y="0"/>
                  </a:moveTo>
                  <a:lnTo>
                    <a:pt x="346112" y="251119"/>
                  </a:lnTo>
                  <a:lnTo>
                    <a:pt x="0" y="251119"/>
                  </a:lnTo>
                  <a:lnTo>
                    <a:pt x="173056" y="0"/>
                  </a:lnTo>
                  <a:close/>
                </a:path>
              </a:pathLst>
            </a:custGeom>
            <a:solidFill>
              <a:srgbClr val="4294CE"/>
            </a:solidFill>
          </p:spPr>
          <p:txBody>
            <a:bodyPr/>
            <a:lstStyle/>
            <a:p>
              <a:endParaRPr lang="en-CA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54080" y="78491"/>
              <a:ext cx="237952" cy="15469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5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5604514" y="2946767"/>
            <a:ext cx="10511034" cy="10362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792"/>
              </a:lnSpc>
            </a:pPr>
            <a:r>
              <a:rPr lang="en-US" sz="1994" b="1">
                <a:solidFill>
                  <a:srgbClr val="0D1D2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For Short-Term Planning</a:t>
            </a:r>
            <a:r>
              <a:rPr lang="en-US" sz="1994">
                <a:solidFill>
                  <a:srgbClr val="0D1D29"/>
                </a:solidFill>
                <a:latin typeface="Open Sans"/>
                <a:ea typeface="Open Sans"/>
                <a:cs typeface="Open Sans"/>
                <a:sym typeface="Open Sans"/>
              </a:rPr>
              <a:t>:</a:t>
            </a:r>
          </a:p>
          <a:p>
            <a:pPr marL="430676" lvl="1" indent="-215338" algn="just">
              <a:lnSpc>
                <a:spcPts val="2792"/>
              </a:lnSpc>
              <a:buFont typeface="Arial"/>
              <a:buChar char="•"/>
            </a:pPr>
            <a:r>
              <a:rPr lang="en-US" sz="1994">
                <a:solidFill>
                  <a:srgbClr val="0D1D29"/>
                </a:solidFill>
                <a:latin typeface="Open Sans"/>
                <a:ea typeface="Open Sans"/>
                <a:cs typeface="Open Sans"/>
                <a:sym typeface="Open Sans"/>
              </a:rPr>
              <a:t>Use ARIMA for operational needs like inventory and staffing based on predictable trends.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6618113" y="4696454"/>
            <a:ext cx="10040747" cy="10448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785"/>
              </a:lnSpc>
            </a:pPr>
            <a:r>
              <a:rPr lang="en-US" sz="1989" b="1">
                <a:solidFill>
                  <a:srgbClr val="0D1D2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For Long-Term Strategy</a:t>
            </a:r>
            <a:r>
              <a:rPr lang="en-US" sz="1989">
                <a:solidFill>
                  <a:srgbClr val="0D1D29"/>
                </a:solidFill>
                <a:latin typeface="Open Sans"/>
                <a:ea typeface="Open Sans"/>
                <a:cs typeface="Open Sans"/>
                <a:sym typeface="Open Sans"/>
              </a:rPr>
              <a:t>:</a:t>
            </a:r>
          </a:p>
          <a:p>
            <a:pPr marL="429640" lvl="1" indent="-214820" algn="just">
              <a:lnSpc>
                <a:spcPts val="2785"/>
              </a:lnSpc>
              <a:buFont typeface="Arial"/>
              <a:buChar char="•"/>
            </a:pPr>
            <a:r>
              <a:rPr lang="en-US" sz="1989">
                <a:solidFill>
                  <a:srgbClr val="0D1D29"/>
                </a:solidFill>
                <a:latin typeface="Open Sans"/>
                <a:ea typeface="Open Sans"/>
                <a:cs typeface="Open Sans"/>
                <a:sym typeface="Open Sans"/>
              </a:rPr>
              <a:t>Use XGBoost to analyze and leverage external factors for promotions and pricing.</a:t>
            </a:r>
          </a:p>
          <a:p>
            <a:pPr algn="just">
              <a:lnSpc>
                <a:spcPts val="2785"/>
              </a:lnSpc>
            </a:pPr>
            <a:endParaRPr lang="en-US" sz="1989">
              <a:solidFill>
                <a:srgbClr val="0D1D2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7582642" y="6266821"/>
            <a:ext cx="8231119" cy="10448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785"/>
              </a:lnSpc>
            </a:pPr>
            <a:r>
              <a:rPr lang="en-US" sz="1989" b="1">
                <a:solidFill>
                  <a:srgbClr val="0D1D2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Integrated Solution</a:t>
            </a:r>
            <a:r>
              <a:rPr lang="en-US" sz="1989">
                <a:solidFill>
                  <a:srgbClr val="0D1D29"/>
                </a:solidFill>
                <a:latin typeface="Open Sans"/>
                <a:ea typeface="Open Sans"/>
                <a:cs typeface="Open Sans"/>
                <a:sym typeface="Open Sans"/>
              </a:rPr>
              <a:t>:</a:t>
            </a:r>
          </a:p>
          <a:p>
            <a:pPr marL="429640" lvl="1" indent="-214820" algn="just">
              <a:lnSpc>
                <a:spcPts val="2785"/>
              </a:lnSpc>
              <a:buFont typeface="Arial"/>
              <a:buChar char="•"/>
            </a:pPr>
            <a:r>
              <a:rPr lang="en-US" sz="1989">
                <a:solidFill>
                  <a:srgbClr val="0D1D29"/>
                </a:solidFill>
                <a:latin typeface="Open Sans"/>
                <a:ea typeface="Open Sans"/>
                <a:cs typeface="Open Sans"/>
                <a:sym typeface="Open Sans"/>
              </a:rPr>
              <a:t>Combine ARIMA’s strengths in trend forecasting with XGBoost’s ability to incorporate external factors for robust predictions.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403664" y="8341292"/>
            <a:ext cx="13173163" cy="1308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500"/>
              </a:lnSpc>
            </a:pPr>
            <a:r>
              <a:rPr lang="en-US" sz="2500" b="1">
                <a:solidFill>
                  <a:srgbClr val="0D1D2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Why It Matters</a:t>
            </a:r>
            <a:r>
              <a:rPr lang="en-US" sz="2500">
                <a:solidFill>
                  <a:srgbClr val="0D1D29"/>
                </a:solidFill>
                <a:latin typeface="Open Sans"/>
                <a:ea typeface="Open Sans"/>
                <a:cs typeface="Open Sans"/>
                <a:sym typeface="Open Sans"/>
              </a:rPr>
              <a:t>:</a:t>
            </a:r>
          </a:p>
          <a:p>
            <a:pPr marL="539753" lvl="1" indent="-269876" algn="just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0D1D29"/>
                </a:solidFill>
                <a:latin typeface="Open Sans"/>
                <a:ea typeface="Open Sans"/>
                <a:cs typeface="Open Sans"/>
                <a:sym typeface="Open Sans"/>
              </a:rPr>
              <a:t>Improve operational efficiency and maximize sales during high-demand periods.</a:t>
            </a:r>
          </a:p>
          <a:p>
            <a:pPr algn="just">
              <a:lnSpc>
                <a:spcPts val="3500"/>
              </a:lnSpc>
            </a:pPr>
            <a:endParaRPr lang="en-US" sz="2500">
              <a:solidFill>
                <a:srgbClr val="0D1D2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-831070"/>
            <a:ext cx="9873830" cy="11243492"/>
          </a:xfrm>
          <a:custGeom>
            <a:avLst/>
            <a:gdLst/>
            <a:ahLst/>
            <a:cxnLst/>
            <a:rect l="l" t="t" r="r" b="b"/>
            <a:pathLst>
              <a:path w="9873830" h="11243492">
                <a:moveTo>
                  <a:pt x="0" y="0"/>
                </a:moveTo>
                <a:lnTo>
                  <a:pt x="9873830" y="0"/>
                </a:lnTo>
                <a:lnTo>
                  <a:pt x="9873830" y="11243492"/>
                </a:lnTo>
                <a:lnTo>
                  <a:pt x="0" y="112434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3" name="Freeform 3"/>
          <p:cNvSpPr/>
          <p:nvPr/>
        </p:nvSpPr>
        <p:spPr>
          <a:xfrm flipH="1" flipV="1">
            <a:off x="8414170" y="0"/>
            <a:ext cx="9873830" cy="11243492"/>
          </a:xfrm>
          <a:custGeom>
            <a:avLst/>
            <a:gdLst/>
            <a:ahLst/>
            <a:cxnLst/>
            <a:rect l="l" t="t" r="r" b="b"/>
            <a:pathLst>
              <a:path w="9873830" h="11243492">
                <a:moveTo>
                  <a:pt x="9873830" y="11243492"/>
                </a:moveTo>
                <a:lnTo>
                  <a:pt x="0" y="11243492"/>
                </a:lnTo>
                <a:lnTo>
                  <a:pt x="0" y="0"/>
                </a:lnTo>
                <a:lnTo>
                  <a:pt x="9873830" y="0"/>
                </a:lnTo>
                <a:lnTo>
                  <a:pt x="9873830" y="11243492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4" name="TextBox 4"/>
          <p:cNvSpPr txBox="1"/>
          <p:nvPr/>
        </p:nvSpPr>
        <p:spPr>
          <a:xfrm>
            <a:off x="3182694" y="4305179"/>
            <a:ext cx="11922611" cy="17528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231"/>
              </a:lnSpc>
            </a:pPr>
            <a:r>
              <a:rPr lang="en-US" sz="12028" b="1">
                <a:solidFill>
                  <a:srgbClr val="034383"/>
                </a:solidFill>
                <a:latin typeface="Ubuntu Bold"/>
                <a:ea typeface="Ubuntu Bold"/>
                <a:cs typeface="Ubuntu Bold"/>
                <a:sym typeface="Ubuntu Bold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40694" y="-166154"/>
            <a:ext cx="10631517" cy="10631517"/>
          </a:xfrm>
          <a:custGeom>
            <a:avLst/>
            <a:gdLst/>
            <a:ahLst/>
            <a:cxnLst/>
            <a:rect l="l" t="t" r="r" b="b"/>
            <a:pathLst>
              <a:path w="10631517" h="10631517">
                <a:moveTo>
                  <a:pt x="0" y="0"/>
                </a:moveTo>
                <a:lnTo>
                  <a:pt x="10631517" y="0"/>
                </a:lnTo>
                <a:lnTo>
                  <a:pt x="10631517" y="10631517"/>
                </a:lnTo>
                <a:lnTo>
                  <a:pt x="0" y="1063151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CA"/>
          </a:p>
        </p:txBody>
      </p:sp>
      <p:sp>
        <p:nvSpPr>
          <p:cNvPr id="3" name="Freeform 3"/>
          <p:cNvSpPr/>
          <p:nvPr/>
        </p:nvSpPr>
        <p:spPr>
          <a:xfrm rot="-10800000">
            <a:off x="7897177" y="-178363"/>
            <a:ext cx="10631517" cy="10631517"/>
          </a:xfrm>
          <a:custGeom>
            <a:avLst/>
            <a:gdLst/>
            <a:ahLst/>
            <a:cxnLst/>
            <a:rect l="l" t="t" r="r" b="b"/>
            <a:pathLst>
              <a:path w="10631517" h="10631517">
                <a:moveTo>
                  <a:pt x="0" y="0"/>
                </a:moveTo>
                <a:lnTo>
                  <a:pt x="10631517" y="0"/>
                </a:lnTo>
                <a:lnTo>
                  <a:pt x="10631517" y="10631517"/>
                </a:lnTo>
                <a:lnTo>
                  <a:pt x="0" y="1063151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CA"/>
          </a:p>
        </p:txBody>
      </p:sp>
      <p:grpSp>
        <p:nvGrpSpPr>
          <p:cNvPr id="4" name="Group 4"/>
          <p:cNvGrpSpPr/>
          <p:nvPr/>
        </p:nvGrpSpPr>
        <p:grpSpPr>
          <a:xfrm rot="-10800000">
            <a:off x="6938080" y="8246207"/>
            <a:ext cx="6064231" cy="1370341"/>
            <a:chOff x="0" y="0"/>
            <a:chExt cx="1597164" cy="360913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597164" cy="360913"/>
            </a:xfrm>
            <a:custGeom>
              <a:avLst/>
              <a:gdLst/>
              <a:ahLst/>
              <a:cxnLst/>
              <a:rect l="l" t="t" r="r" b="b"/>
              <a:pathLst>
                <a:path w="1597164" h="360913">
                  <a:moveTo>
                    <a:pt x="0" y="0"/>
                  </a:moveTo>
                  <a:lnTo>
                    <a:pt x="1597164" y="0"/>
                  </a:lnTo>
                  <a:lnTo>
                    <a:pt x="1597164" y="360913"/>
                  </a:lnTo>
                  <a:lnTo>
                    <a:pt x="0" y="36091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CA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1597164" cy="39901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5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 rot="-10800000">
            <a:off x="-1456230" y="9616548"/>
            <a:ext cx="9626215" cy="1370341"/>
            <a:chOff x="0" y="0"/>
            <a:chExt cx="2535300" cy="360913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535300" cy="360913"/>
            </a:xfrm>
            <a:custGeom>
              <a:avLst/>
              <a:gdLst/>
              <a:ahLst/>
              <a:cxnLst/>
              <a:rect l="l" t="t" r="r" b="b"/>
              <a:pathLst>
                <a:path w="2535300" h="360913">
                  <a:moveTo>
                    <a:pt x="0" y="0"/>
                  </a:moveTo>
                  <a:lnTo>
                    <a:pt x="2535300" y="0"/>
                  </a:lnTo>
                  <a:lnTo>
                    <a:pt x="2535300" y="360913"/>
                  </a:lnTo>
                  <a:lnTo>
                    <a:pt x="0" y="360913"/>
                  </a:lnTo>
                  <a:close/>
                </a:path>
              </a:pathLst>
            </a:custGeom>
            <a:solidFill>
              <a:srgbClr val="034383"/>
            </a:solidFill>
          </p:spPr>
          <p:txBody>
            <a:bodyPr/>
            <a:lstStyle/>
            <a:p>
              <a:endParaRPr lang="en-CA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2535300" cy="39901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5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5285690" y="670452"/>
            <a:ext cx="6064231" cy="1370341"/>
            <a:chOff x="0" y="0"/>
            <a:chExt cx="1597164" cy="360913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597164" cy="360913"/>
            </a:xfrm>
            <a:custGeom>
              <a:avLst/>
              <a:gdLst/>
              <a:ahLst/>
              <a:cxnLst/>
              <a:rect l="l" t="t" r="r" b="b"/>
              <a:pathLst>
                <a:path w="1597164" h="360913">
                  <a:moveTo>
                    <a:pt x="0" y="0"/>
                  </a:moveTo>
                  <a:lnTo>
                    <a:pt x="1597164" y="0"/>
                  </a:lnTo>
                  <a:lnTo>
                    <a:pt x="1597164" y="360913"/>
                  </a:lnTo>
                  <a:lnTo>
                    <a:pt x="0" y="36091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CA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1597164" cy="39901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5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0118015" y="-699889"/>
            <a:ext cx="9626215" cy="1370341"/>
            <a:chOff x="0" y="0"/>
            <a:chExt cx="2535300" cy="360913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2535300" cy="360913"/>
            </a:xfrm>
            <a:custGeom>
              <a:avLst/>
              <a:gdLst/>
              <a:ahLst/>
              <a:cxnLst/>
              <a:rect l="l" t="t" r="r" b="b"/>
              <a:pathLst>
                <a:path w="2535300" h="360913">
                  <a:moveTo>
                    <a:pt x="0" y="0"/>
                  </a:moveTo>
                  <a:lnTo>
                    <a:pt x="2535300" y="0"/>
                  </a:lnTo>
                  <a:lnTo>
                    <a:pt x="2535300" y="360913"/>
                  </a:lnTo>
                  <a:lnTo>
                    <a:pt x="0" y="360913"/>
                  </a:lnTo>
                  <a:close/>
                </a:path>
              </a:pathLst>
            </a:custGeom>
            <a:solidFill>
              <a:srgbClr val="034383"/>
            </a:solidFill>
          </p:spPr>
          <p:txBody>
            <a:bodyPr/>
            <a:lstStyle/>
            <a:p>
              <a:endParaRPr lang="en-CA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-38100"/>
              <a:ext cx="2535300" cy="39901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5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1886467" y="2040793"/>
            <a:ext cx="6283518" cy="6205413"/>
            <a:chOff x="0" y="0"/>
            <a:chExt cx="8378025" cy="8273884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/>
            <a:srcRect l="40284" r="40284"/>
            <a:stretch>
              <a:fillRect/>
            </a:stretch>
          </p:blipFill>
          <p:spPr>
            <a:xfrm>
              <a:off x="0" y="0"/>
              <a:ext cx="4125512" cy="8273884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6"/>
            <a:srcRect t="631" b="631"/>
            <a:stretch>
              <a:fillRect/>
            </a:stretch>
          </p:blipFill>
          <p:spPr>
            <a:xfrm>
              <a:off x="4252512" y="0"/>
              <a:ext cx="4125512" cy="4073442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7"/>
            <a:srcRect l="7179" r="4450"/>
            <a:stretch>
              <a:fillRect/>
            </a:stretch>
          </p:blipFill>
          <p:spPr>
            <a:xfrm>
              <a:off x="4252512" y="4200442"/>
              <a:ext cx="4125512" cy="4073442"/>
            </a:xfrm>
            <a:prstGeom prst="rect">
              <a:avLst/>
            </a:prstGeom>
          </p:spPr>
        </p:pic>
      </p:grpSp>
      <p:sp>
        <p:nvSpPr>
          <p:cNvPr id="20" name="Freeform 20"/>
          <p:cNvSpPr/>
          <p:nvPr/>
        </p:nvSpPr>
        <p:spPr>
          <a:xfrm>
            <a:off x="1240180" y="5239952"/>
            <a:ext cx="4001534" cy="3006255"/>
          </a:xfrm>
          <a:custGeom>
            <a:avLst/>
            <a:gdLst/>
            <a:ahLst/>
            <a:cxnLst/>
            <a:rect l="l" t="t" r="r" b="b"/>
            <a:pathLst>
              <a:path w="4001534" h="3006255">
                <a:moveTo>
                  <a:pt x="0" y="0"/>
                </a:moveTo>
                <a:lnTo>
                  <a:pt x="4001533" y="0"/>
                </a:lnTo>
                <a:lnTo>
                  <a:pt x="4001533" y="3006255"/>
                </a:lnTo>
                <a:lnTo>
                  <a:pt x="0" y="300625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335" t="-6246" r="-335" b="-995"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21" name="Freeform 21"/>
          <p:cNvSpPr/>
          <p:nvPr/>
        </p:nvSpPr>
        <p:spPr>
          <a:xfrm>
            <a:off x="1426898" y="2040793"/>
            <a:ext cx="3814816" cy="3199158"/>
          </a:xfrm>
          <a:custGeom>
            <a:avLst/>
            <a:gdLst/>
            <a:ahLst/>
            <a:cxnLst/>
            <a:rect l="l" t="t" r="r" b="b"/>
            <a:pathLst>
              <a:path w="3814816" h="3199158">
                <a:moveTo>
                  <a:pt x="0" y="0"/>
                </a:moveTo>
                <a:lnTo>
                  <a:pt x="3814815" y="0"/>
                </a:lnTo>
                <a:lnTo>
                  <a:pt x="3814815" y="3199159"/>
                </a:lnTo>
                <a:lnTo>
                  <a:pt x="0" y="3199159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-14237" r="-19941"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22" name="TextBox 22"/>
          <p:cNvSpPr txBox="1"/>
          <p:nvPr/>
        </p:nvSpPr>
        <p:spPr>
          <a:xfrm>
            <a:off x="8893183" y="2078893"/>
            <a:ext cx="8218255" cy="949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150"/>
              </a:lnSpc>
            </a:pPr>
            <a:r>
              <a:rPr lang="en-US" sz="6500" b="1">
                <a:solidFill>
                  <a:srgbClr val="034383"/>
                </a:solidFill>
                <a:latin typeface="Ubuntu Bold"/>
                <a:ea typeface="Ubuntu Bold"/>
                <a:cs typeface="Ubuntu Bold"/>
                <a:sym typeface="Ubuntu Bold"/>
              </a:rPr>
              <a:t>BUSINESS PROBLEM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8893183" y="3421063"/>
            <a:ext cx="7035864" cy="5251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500"/>
              </a:lnSpc>
            </a:pPr>
            <a:r>
              <a:rPr lang="en-US" sz="2500">
                <a:solidFill>
                  <a:srgbClr val="0D1D29"/>
                </a:solidFill>
                <a:latin typeface="Open Sans"/>
                <a:ea typeface="Open Sans"/>
                <a:cs typeface="Open Sans"/>
                <a:sym typeface="Open Sans"/>
              </a:rPr>
              <a:t>Walmart faces challenges in meeting consumer demand due to unpredictable sales trends.</a:t>
            </a:r>
          </a:p>
          <a:p>
            <a:pPr algn="just">
              <a:lnSpc>
                <a:spcPts val="3500"/>
              </a:lnSpc>
            </a:pPr>
            <a:endParaRPr lang="en-US" sz="2500">
              <a:solidFill>
                <a:srgbClr val="0D1D2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just">
              <a:lnSpc>
                <a:spcPts val="3500"/>
              </a:lnSpc>
            </a:pPr>
            <a:r>
              <a:rPr lang="en-US" sz="2500">
                <a:solidFill>
                  <a:srgbClr val="0D1D29"/>
                </a:solidFill>
                <a:latin typeface="Open Sans"/>
                <a:ea typeface="Open Sans"/>
                <a:cs typeface="Open Sans"/>
                <a:sym typeface="Open Sans"/>
              </a:rPr>
              <a:t>Poor sales forecasting leads to: </a:t>
            </a:r>
          </a:p>
          <a:p>
            <a:pPr marL="539753" lvl="1" indent="-269876" algn="just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0D1D29"/>
                </a:solidFill>
                <a:latin typeface="Open Sans"/>
                <a:ea typeface="Open Sans"/>
                <a:cs typeface="Open Sans"/>
                <a:sym typeface="Open Sans"/>
              </a:rPr>
              <a:t>Overstocking or understocking of inventory</a:t>
            </a:r>
          </a:p>
          <a:p>
            <a:pPr marL="539753" lvl="1" indent="-269876" algn="just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0D1D29"/>
                </a:solidFill>
                <a:latin typeface="Open Sans"/>
                <a:ea typeface="Open Sans"/>
                <a:cs typeface="Open Sans"/>
                <a:sym typeface="Open Sans"/>
              </a:rPr>
              <a:t>Inefficient workforce allocation</a:t>
            </a:r>
          </a:p>
          <a:p>
            <a:pPr marL="539753" lvl="1" indent="-269876" algn="just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0D1D29"/>
                </a:solidFill>
                <a:latin typeface="Open Sans"/>
                <a:ea typeface="Open Sans"/>
                <a:cs typeface="Open Sans"/>
                <a:sym typeface="Open Sans"/>
              </a:rPr>
              <a:t>Missed opportunities during high-demand periods</a:t>
            </a:r>
          </a:p>
          <a:p>
            <a:pPr algn="just">
              <a:lnSpc>
                <a:spcPts val="3500"/>
              </a:lnSpc>
            </a:pPr>
            <a:endParaRPr lang="en-US" sz="2500">
              <a:solidFill>
                <a:srgbClr val="0D1D2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just">
              <a:lnSpc>
                <a:spcPts val="3500"/>
              </a:lnSpc>
            </a:pPr>
            <a:r>
              <a:rPr lang="en-US" sz="2500" b="1">
                <a:solidFill>
                  <a:srgbClr val="0D1D2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Objective</a:t>
            </a:r>
            <a:r>
              <a:rPr lang="en-US" sz="2500">
                <a:solidFill>
                  <a:srgbClr val="0D1D29"/>
                </a:solidFill>
                <a:latin typeface="Open Sans"/>
                <a:ea typeface="Open Sans"/>
                <a:cs typeface="Open Sans"/>
                <a:sym typeface="Open Sans"/>
              </a:rPr>
              <a:t>: Identify how external factors like holidays, fuel prices and economic conditions impact sales  and improve forecasting accuracy</a:t>
            </a:r>
          </a:p>
        </p:txBody>
      </p:sp>
    </p:spTree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895600" y="1758634"/>
            <a:ext cx="5916620" cy="3804240"/>
          </a:xfrm>
          <a:custGeom>
            <a:avLst/>
            <a:gdLst/>
            <a:ahLst/>
            <a:cxnLst/>
            <a:rect l="l" t="t" r="r" b="b"/>
            <a:pathLst>
              <a:path w="5916620" h="3804240">
                <a:moveTo>
                  <a:pt x="0" y="0"/>
                </a:moveTo>
                <a:lnTo>
                  <a:pt x="5916620" y="0"/>
                </a:lnTo>
                <a:lnTo>
                  <a:pt x="5916620" y="3804240"/>
                </a:lnTo>
                <a:lnTo>
                  <a:pt x="0" y="380424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3" name="Freeform 3"/>
          <p:cNvSpPr/>
          <p:nvPr/>
        </p:nvSpPr>
        <p:spPr>
          <a:xfrm>
            <a:off x="2895598" y="5939190"/>
            <a:ext cx="5916620" cy="3804240"/>
          </a:xfrm>
          <a:custGeom>
            <a:avLst/>
            <a:gdLst/>
            <a:ahLst/>
            <a:cxnLst/>
            <a:rect l="l" t="t" r="r" b="b"/>
            <a:pathLst>
              <a:path w="5916620" h="3804240">
                <a:moveTo>
                  <a:pt x="0" y="0"/>
                </a:moveTo>
                <a:lnTo>
                  <a:pt x="5916620" y="0"/>
                </a:lnTo>
                <a:lnTo>
                  <a:pt x="5916620" y="3804240"/>
                </a:lnTo>
                <a:lnTo>
                  <a:pt x="0" y="380424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4" name="Freeform 4"/>
          <p:cNvSpPr/>
          <p:nvPr/>
        </p:nvSpPr>
        <p:spPr>
          <a:xfrm>
            <a:off x="9107371" y="1758634"/>
            <a:ext cx="5916620" cy="3804240"/>
          </a:xfrm>
          <a:custGeom>
            <a:avLst/>
            <a:gdLst/>
            <a:ahLst/>
            <a:cxnLst/>
            <a:rect l="l" t="t" r="r" b="b"/>
            <a:pathLst>
              <a:path w="5916620" h="3804240">
                <a:moveTo>
                  <a:pt x="0" y="0"/>
                </a:moveTo>
                <a:lnTo>
                  <a:pt x="5916620" y="0"/>
                </a:lnTo>
                <a:lnTo>
                  <a:pt x="5916620" y="3804240"/>
                </a:lnTo>
                <a:lnTo>
                  <a:pt x="0" y="380424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5" name="Freeform 5"/>
          <p:cNvSpPr/>
          <p:nvPr/>
        </p:nvSpPr>
        <p:spPr>
          <a:xfrm>
            <a:off x="9107371" y="5939190"/>
            <a:ext cx="5916620" cy="3804240"/>
          </a:xfrm>
          <a:custGeom>
            <a:avLst/>
            <a:gdLst/>
            <a:ahLst/>
            <a:cxnLst/>
            <a:rect l="l" t="t" r="r" b="b"/>
            <a:pathLst>
              <a:path w="5916620" h="3804240">
                <a:moveTo>
                  <a:pt x="0" y="0"/>
                </a:moveTo>
                <a:lnTo>
                  <a:pt x="5916620" y="0"/>
                </a:lnTo>
                <a:lnTo>
                  <a:pt x="5916620" y="3804240"/>
                </a:lnTo>
                <a:lnTo>
                  <a:pt x="0" y="380424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6" name="TextBox 6"/>
          <p:cNvSpPr txBox="1"/>
          <p:nvPr/>
        </p:nvSpPr>
        <p:spPr>
          <a:xfrm>
            <a:off x="3264009" y="442230"/>
            <a:ext cx="11759982" cy="8112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6751"/>
              </a:lnSpc>
              <a:spcBef>
                <a:spcPct val="0"/>
              </a:spcBef>
            </a:pPr>
            <a:r>
              <a:rPr lang="en-US" sz="4822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Project Overview: Data to Models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4938787" y="1917309"/>
            <a:ext cx="2147813" cy="6043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954"/>
              </a:lnSpc>
              <a:spcBef>
                <a:spcPct val="0"/>
              </a:spcBef>
            </a:pPr>
            <a:r>
              <a:rPr lang="en-US" sz="3538" b="1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DATASET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3299833" y="2577611"/>
            <a:ext cx="5250339" cy="28112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548"/>
              </a:lnSpc>
              <a:spcBef>
                <a:spcPct val="0"/>
              </a:spcBef>
            </a:pPr>
            <a:r>
              <a:rPr lang="en-US" sz="182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6435 rows, 8 features</a:t>
            </a:r>
          </a:p>
          <a:p>
            <a:pPr algn="just">
              <a:lnSpc>
                <a:spcPts val="2548"/>
              </a:lnSpc>
              <a:spcBef>
                <a:spcPct val="0"/>
              </a:spcBef>
            </a:pPr>
            <a:r>
              <a:rPr lang="en-US" sz="182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from multiple Walmart stores</a:t>
            </a:r>
          </a:p>
          <a:p>
            <a:pPr algn="just">
              <a:lnSpc>
                <a:spcPts val="2548"/>
              </a:lnSpc>
              <a:spcBef>
                <a:spcPct val="0"/>
              </a:spcBef>
            </a:pPr>
            <a:r>
              <a:rPr lang="en-US" sz="182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Key Features:</a:t>
            </a:r>
          </a:p>
          <a:p>
            <a:pPr marL="392939" lvl="1" indent="-196469" algn="just">
              <a:lnSpc>
                <a:spcPts val="2548"/>
              </a:lnSpc>
              <a:spcBef>
                <a:spcPct val="0"/>
              </a:spcBef>
              <a:buFont typeface="Arial"/>
              <a:buChar char="•"/>
            </a:pPr>
            <a:r>
              <a:rPr lang="en-US" sz="182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Weekly_Sales</a:t>
            </a:r>
            <a:r>
              <a:rPr lang="en-US" sz="182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: Target variable.</a:t>
            </a:r>
          </a:p>
          <a:p>
            <a:pPr marL="392939" lvl="1" indent="-196469" algn="just">
              <a:lnSpc>
                <a:spcPts val="2548"/>
              </a:lnSpc>
              <a:spcBef>
                <a:spcPct val="0"/>
              </a:spcBef>
              <a:buFont typeface="Arial"/>
              <a:buChar char="•"/>
            </a:pPr>
            <a:r>
              <a:rPr lang="en-US" sz="182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Fuel_Price,CPI</a:t>
            </a:r>
            <a:r>
              <a:rPr lang="en-US" sz="182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, Unemployment, </a:t>
            </a:r>
            <a:r>
              <a:rPr lang="en-US" sz="182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Holiday_Flag</a:t>
            </a:r>
            <a:r>
              <a:rPr lang="en-US" sz="182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: Predictors.</a:t>
            </a:r>
          </a:p>
          <a:p>
            <a:pPr marL="392939" lvl="1" indent="-196469" algn="just">
              <a:lnSpc>
                <a:spcPts val="2548"/>
              </a:lnSpc>
              <a:spcBef>
                <a:spcPct val="0"/>
              </a:spcBef>
              <a:buFont typeface="Arial"/>
              <a:buChar char="•"/>
            </a:pPr>
            <a:r>
              <a:rPr lang="en-US" sz="182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Temporal features: Date column (converted to Year, Month, Week)</a:t>
            </a:r>
          </a:p>
          <a:p>
            <a:pPr algn="just">
              <a:lnSpc>
                <a:spcPts val="2548"/>
              </a:lnSpc>
              <a:spcBef>
                <a:spcPct val="0"/>
              </a:spcBef>
            </a:pPr>
            <a:endParaRPr lang="en-US" sz="1820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9249561" y="1893685"/>
            <a:ext cx="5774430" cy="6043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54"/>
              </a:lnSpc>
              <a:spcBef>
                <a:spcPct val="0"/>
              </a:spcBef>
            </a:pPr>
            <a:r>
              <a:rPr lang="en-US" sz="3538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Data Preprocessing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9249561" y="2577611"/>
            <a:ext cx="5581344" cy="31255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92939" lvl="1" indent="-196469" algn="l">
              <a:lnSpc>
                <a:spcPts val="2548"/>
              </a:lnSpc>
              <a:spcBef>
                <a:spcPct val="0"/>
              </a:spcBef>
              <a:buFont typeface="Arial"/>
              <a:buChar char="•"/>
            </a:pPr>
            <a:r>
              <a:rPr lang="en-US" sz="182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Converted Date to datetime format and extracted temporal features (Year, Month, Week).</a:t>
            </a:r>
          </a:p>
          <a:p>
            <a:pPr marL="392939" lvl="1" indent="-196469" algn="l">
              <a:lnSpc>
                <a:spcPts val="2548"/>
              </a:lnSpc>
              <a:spcBef>
                <a:spcPct val="0"/>
              </a:spcBef>
              <a:buFont typeface="Arial"/>
              <a:buChar char="•"/>
            </a:pPr>
            <a:r>
              <a:rPr lang="en-US" sz="182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Created lagged features (Lag_1, Lag_2) and rolling mean (Rolling_4) for time series insights.</a:t>
            </a:r>
          </a:p>
          <a:p>
            <a:pPr marL="392939" lvl="1" indent="-196469" algn="l">
              <a:lnSpc>
                <a:spcPts val="2548"/>
              </a:lnSpc>
              <a:spcBef>
                <a:spcPct val="0"/>
              </a:spcBef>
              <a:buFont typeface="Arial"/>
              <a:buChar char="•"/>
            </a:pPr>
            <a:r>
              <a:rPr lang="en-US" sz="182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Encoded Holiday_Flag to differentiate holiday weeks.</a:t>
            </a:r>
          </a:p>
          <a:p>
            <a:pPr marL="392939" lvl="1" indent="-196469" algn="l">
              <a:lnSpc>
                <a:spcPts val="2548"/>
              </a:lnSpc>
              <a:spcBef>
                <a:spcPct val="0"/>
              </a:spcBef>
              <a:buFont typeface="Arial"/>
              <a:buChar char="•"/>
            </a:pPr>
            <a:r>
              <a:rPr lang="en-US" sz="182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No missing values detected, ensuring a complete dataset</a:t>
            </a:r>
          </a:p>
          <a:p>
            <a:pPr algn="ctr">
              <a:lnSpc>
                <a:spcPts val="2548"/>
              </a:lnSpc>
              <a:spcBef>
                <a:spcPct val="0"/>
              </a:spcBef>
            </a:pPr>
            <a:endParaRPr lang="en-US" sz="182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2978120" y="5943680"/>
            <a:ext cx="5893766" cy="6043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54"/>
              </a:lnSpc>
              <a:spcBef>
                <a:spcPct val="0"/>
              </a:spcBef>
            </a:pPr>
            <a:r>
              <a:rPr lang="en-US" sz="3538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Exploratory Data Analysis 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2978120" y="6976428"/>
            <a:ext cx="5250339" cy="26829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92963" lvl="1" indent="-196481" algn="just">
              <a:lnSpc>
                <a:spcPts val="2548"/>
              </a:lnSpc>
              <a:spcBef>
                <a:spcPct val="0"/>
              </a:spcBef>
              <a:buFont typeface="Arial"/>
              <a:buChar char="•"/>
            </a:pPr>
            <a:r>
              <a:rPr lang="en-US" sz="182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Sales exhibit seasonality, with spikes during holidays.</a:t>
            </a:r>
          </a:p>
          <a:p>
            <a:pPr marL="392963" lvl="1" indent="-196481" algn="just">
              <a:lnSpc>
                <a:spcPts val="2548"/>
              </a:lnSpc>
              <a:spcBef>
                <a:spcPct val="0"/>
              </a:spcBef>
              <a:buFont typeface="Arial"/>
              <a:buChar char="•"/>
            </a:pPr>
            <a:r>
              <a:rPr lang="en-US" sz="182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Boxplot: Holiday weeks show significantly higher sales compared to non-holidays.</a:t>
            </a:r>
          </a:p>
          <a:p>
            <a:pPr marL="392963" lvl="1" indent="-196481" algn="just">
              <a:lnSpc>
                <a:spcPts val="2548"/>
              </a:lnSpc>
              <a:spcBef>
                <a:spcPct val="0"/>
              </a:spcBef>
              <a:buFont typeface="Arial"/>
              <a:buChar char="•"/>
            </a:pPr>
            <a:r>
              <a:rPr lang="en-US" sz="182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Scatterplot: Sales have moderate correlations with CPI and Unemployment</a:t>
            </a:r>
          </a:p>
          <a:p>
            <a:pPr algn="just">
              <a:lnSpc>
                <a:spcPts val="2548"/>
              </a:lnSpc>
              <a:spcBef>
                <a:spcPct val="0"/>
              </a:spcBef>
            </a:pPr>
            <a:endParaRPr lang="en-US" sz="182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just">
              <a:lnSpc>
                <a:spcPts val="4088"/>
              </a:lnSpc>
              <a:spcBef>
                <a:spcPct val="0"/>
              </a:spcBef>
            </a:pPr>
            <a:endParaRPr lang="en-US" sz="182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9178466" y="5872515"/>
            <a:ext cx="5774430" cy="6043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54"/>
              </a:lnSpc>
              <a:spcBef>
                <a:spcPct val="0"/>
              </a:spcBef>
            </a:pPr>
            <a:r>
              <a:rPr lang="en-US" sz="3538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Modeling Approach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9415064" y="6662103"/>
            <a:ext cx="5250339" cy="33116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548"/>
              </a:lnSpc>
              <a:spcBef>
                <a:spcPct val="0"/>
              </a:spcBef>
            </a:pPr>
            <a:r>
              <a:rPr lang="en-US" sz="182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Four models implemented:</a:t>
            </a:r>
          </a:p>
          <a:p>
            <a:pPr marL="392963" lvl="1" indent="-196481" algn="just">
              <a:lnSpc>
                <a:spcPts val="2548"/>
              </a:lnSpc>
              <a:spcBef>
                <a:spcPct val="0"/>
              </a:spcBef>
              <a:buAutoNum type="arabicPeriod"/>
            </a:pPr>
            <a:r>
              <a:rPr lang="en-US" sz="182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Linear Regression: Baseline model for simple relationships.</a:t>
            </a:r>
          </a:p>
          <a:p>
            <a:pPr marL="392963" lvl="1" indent="-196481" algn="just">
              <a:lnSpc>
                <a:spcPts val="2548"/>
              </a:lnSpc>
              <a:spcBef>
                <a:spcPct val="0"/>
              </a:spcBef>
              <a:buAutoNum type="arabicPeriod"/>
            </a:pPr>
            <a:r>
              <a:rPr lang="en-US" sz="182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Decision Tree: Captures nonlinear interactions between predictors.</a:t>
            </a:r>
          </a:p>
          <a:p>
            <a:pPr marL="392963" lvl="1" indent="-196481" algn="just">
              <a:lnSpc>
                <a:spcPts val="2548"/>
              </a:lnSpc>
              <a:spcBef>
                <a:spcPct val="0"/>
              </a:spcBef>
              <a:buAutoNum type="arabicPeriod"/>
            </a:pPr>
            <a:r>
              <a:rPr lang="en-US" sz="182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ARIMA: Handles seasonality and time-series trends.</a:t>
            </a:r>
          </a:p>
          <a:p>
            <a:pPr marL="392963" lvl="1" indent="-196481" algn="just">
              <a:lnSpc>
                <a:spcPts val="2548"/>
              </a:lnSpc>
              <a:spcBef>
                <a:spcPct val="0"/>
              </a:spcBef>
              <a:buAutoNum type="arabicPeriod"/>
            </a:pPr>
            <a:r>
              <a:rPr lang="en-US" sz="182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XGBoost: Advanced model for complex relationships.</a:t>
            </a:r>
          </a:p>
          <a:p>
            <a:pPr algn="just">
              <a:lnSpc>
                <a:spcPts val="4088"/>
              </a:lnSpc>
              <a:spcBef>
                <a:spcPct val="0"/>
              </a:spcBef>
            </a:pPr>
            <a:endParaRPr lang="en-US" sz="182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" name="Freeform 15"/>
          <p:cNvSpPr/>
          <p:nvPr/>
        </p:nvSpPr>
        <p:spPr>
          <a:xfrm rot="-5400000" flipH="1">
            <a:off x="-835100" y="-864327"/>
            <a:ext cx="4764580" cy="4764580"/>
          </a:xfrm>
          <a:custGeom>
            <a:avLst/>
            <a:gdLst/>
            <a:ahLst/>
            <a:cxnLst/>
            <a:rect l="l" t="t" r="r" b="b"/>
            <a:pathLst>
              <a:path w="4764580" h="4764580">
                <a:moveTo>
                  <a:pt x="4764581" y="0"/>
                </a:moveTo>
                <a:lnTo>
                  <a:pt x="0" y="0"/>
                </a:lnTo>
                <a:lnTo>
                  <a:pt x="0" y="4764580"/>
                </a:lnTo>
                <a:lnTo>
                  <a:pt x="4764581" y="4764580"/>
                </a:lnTo>
                <a:lnTo>
                  <a:pt x="4764581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16" name="Freeform 16"/>
          <p:cNvSpPr/>
          <p:nvPr/>
        </p:nvSpPr>
        <p:spPr>
          <a:xfrm rot="-5400000" flipV="1">
            <a:off x="12252103" y="6408058"/>
            <a:ext cx="6719849" cy="6719849"/>
          </a:xfrm>
          <a:custGeom>
            <a:avLst/>
            <a:gdLst/>
            <a:ahLst/>
            <a:cxnLst/>
            <a:rect l="l" t="t" r="r" b="b"/>
            <a:pathLst>
              <a:path w="6719849" h="6719849">
                <a:moveTo>
                  <a:pt x="0" y="6719849"/>
                </a:moveTo>
                <a:lnTo>
                  <a:pt x="6719849" y="6719849"/>
                </a:lnTo>
                <a:lnTo>
                  <a:pt x="6719849" y="0"/>
                </a:lnTo>
                <a:lnTo>
                  <a:pt x="0" y="0"/>
                </a:lnTo>
                <a:lnTo>
                  <a:pt x="0" y="671984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17" name="Freeform 17"/>
          <p:cNvSpPr/>
          <p:nvPr/>
        </p:nvSpPr>
        <p:spPr>
          <a:xfrm flipH="1" flipV="1">
            <a:off x="14657615" y="-423420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4114800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114800" y="0"/>
                </a:lnTo>
                <a:lnTo>
                  <a:pt x="4114800" y="411480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CA"/>
          </a:p>
        </p:txBody>
      </p:sp>
      <p:sp>
        <p:nvSpPr>
          <p:cNvPr id="18" name="Freeform 18"/>
          <p:cNvSpPr/>
          <p:nvPr/>
        </p:nvSpPr>
        <p:spPr>
          <a:xfrm>
            <a:off x="-484415" y="6595620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CA"/>
          </a:p>
        </p:txBody>
      </p:sp>
    </p:spTree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54725" y="2904764"/>
            <a:ext cx="9428239" cy="5439394"/>
          </a:xfrm>
          <a:custGeom>
            <a:avLst/>
            <a:gdLst/>
            <a:ahLst/>
            <a:cxnLst/>
            <a:rect l="l" t="t" r="r" b="b"/>
            <a:pathLst>
              <a:path w="9428239" h="5439394">
                <a:moveTo>
                  <a:pt x="0" y="0"/>
                </a:moveTo>
                <a:lnTo>
                  <a:pt x="9428239" y="0"/>
                </a:lnTo>
                <a:lnTo>
                  <a:pt x="9428239" y="5439394"/>
                </a:lnTo>
                <a:lnTo>
                  <a:pt x="0" y="543939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63" r="-163" b="-5427"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3" name="Freeform 3"/>
          <p:cNvSpPr/>
          <p:nvPr/>
        </p:nvSpPr>
        <p:spPr>
          <a:xfrm>
            <a:off x="10579082" y="5395871"/>
            <a:ext cx="7208177" cy="4622244"/>
          </a:xfrm>
          <a:custGeom>
            <a:avLst/>
            <a:gdLst/>
            <a:ahLst/>
            <a:cxnLst/>
            <a:rect l="l" t="t" r="r" b="b"/>
            <a:pathLst>
              <a:path w="7208177" h="4622244">
                <a:moveTo>
                  <a:pt x="0" y="0"/>
                </a:moveTo>
                <a:lnTo>
                  <a:pt x="7208177" y="0"/>
                </a:lnTo>
                <a:lnTo>
                  <a:pt x="7208177" y="4622243"/>
                </a:lnTo>
                <a:lnTo>
                  <a:pt x="0" y="462224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4" name="Freeform 4"/>
          <p:cNvSpPr/>
          <p:nvPr/>
        </p:nvSpPr>
        <p:spPr>
          <a:xfrm>
            <a:off x="9982964" y="108572"/>
            <a:ext cx="8305036" cy="5034928"/>
          </a:xfrm>
          <a:custGeom>
            <a:avLst/>
            <a:gdLst/>
            <a:ahLst/>
            <a:cxnLst/>
            <a:rect l="l" t="t" r="r" b="b"/>
            <a:pathLst>
              <a:path w="8305036" h="5034928">
                <a:moveTo>
                  <a:pt x="0" y="0"/>
                </a:moveTo>
                <a:lnTo>
                  <a:pt x="8305036" y="0"/>
                </a:lnTo>
                <a:lnTo>
                  <a:pt x="8305036" y="5034928"/>
                </a:lnTo>
                <a:lnTo>
                  <a:pt x="0" y="503492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5" name="Freeform 5"/>
          <p:cNvSpPr/>
          <p:nvPr/>
        </p:nvSpPr>
        <p:spPr>
          <a:xfrm>
            <a:off x="-484415" y="6595620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CA"/>
          </a:p>
        </p:txBody>
      </p:sp>
      <p:sp>
        <p:nvSpPr>
          <p:cNvPr id="6" name="Freeform 6"/>
          <p:cNvSpPr/>
          <p:nvPr/>
        </p:nvSpPr>
        <p:spPr>
          <a:xfrm rot="-5400000" flipH="1">
            <a:off x="-835100" y="-864327"/>
            <a:ext cx="4465485" cy="4465485"/>
          </a:xfrm>
          <a:custGeom>
            <a:avLst/>
            <a:gdLst/>
            <a:ahLst/>
            <a:cxnLst/>
            <a:rect l="l" t="t" r="r" b="b"/>
            <a:pathLst>
              <a:path w="4465485" h="4465485">
                <a:moveTo>
                  <a:pt x="4465485" y="0"/>
                </a:moveTo>
                <a:lnTo>
                  <a:pt x="0" y="0"/>
                </a:lnTo>
                <a:lnTo>
                  <a:pt x="0" y="4465485"/>
                </a:lnTo>
                <a:lnTo>
                  <a:pt x="4465485" y="4465485"/>
                </a:lnTo>
                <a:lnTo>
                  <a:pt x="4465485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7" name="TextBox 7"/>
          <p:cNvSpPr txBox="1"/>
          <p:nvPr/>
        </p:nvSpPr>
        <p:spPr>
          <a:xfrm>
            <a:off x="1572985" y="1215320"/>
            <a:ext cx="9770550" cy="1127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99"/>
              </a:lnSpc>
            </a:pPr>
            <a:r>
              <a:rPr lang="en-US" sz="3999" b="1">
                <a:solidFill>
                  <a:srgbClr val="034383"/>
                </a:solidFill>
                <a:latin typeface="Ubuntu Bold"/>
                <a:ea typeface="Ubuntu Bold"/>
                <a:cs typeface="Ubuntu Bold"/>
                <a:sym typeface="Ubuntu Bold"/>
              </a:rPr>
              <a:t>EXPLORING SALES RELATIONSHIPS </a:t>
            </a:r>
          </a:p>
          <a:p>
            <a:pPr algn="l">
              <a:lnSpc>
                <a:spcPts val="4399"/>
              </a:lnSpc>
            </a:pPr>
            <a:r>
              <a:rPr lang="en-US" sz="3999" b="1">
                <a:solidFill>
                  <a:srgbClr val="034383"/>
                </a:solidFill>
                <a:latin typeface="Ubuntu Bold"/>
                <a:ea typeface="Ubuntu Bold"/>
                <a:cs typeface="Ubuntu Bold"/>
                <a:sym typeface="Ubuntu Bold"/>
              </a:rPr>
              <a:t>&amp; TRENDS</a:t>
            </a:r>
          </a:p>
        </p:txBody>
      </p:sp>
    </p:spTree>
  </p:cSld>
  <p:clrMapOvr>
    <a:masterClrMapping/>
  </p:clrMapOvr>
  <p:transition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-831070"/>
            <a:ext cx="9873830" cy="11243492"/>
          </a:xfrm>
          <a:custGeom>
            <a:avLst/>
            <a:gdLst/>
            <a:ahLst/>
            <a:cxnLst/>
            <a:rect l="l" t="t" r="r" b="b"/>
            <a:pathLst>
              <a:path w="9873830" h="11243492">
                <a:moveTo>
                  <a:pt x="0" y="0"/>
                </a:moveTo>
                <a:lnTo>
                  <a:pt x="9873830" y="0"/>
                </a:lnTo>
                <a:lnTo>
                  <a:pt x="9873830" y="11243492"/>
                </a:lnTo>
                <a:lnTo>
                  <a:pt x="0" y="112434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3" name="TextBox 3"/>
          <p:cNvSpPr txBox="1"/>
          <p:nvPr/>
        </p:nvSpPr>
        <p:spPr>
          <a:xfrm>
            <a:off x="6311218" y="4313504"/>
            <a:ext cx="10948082" cy="17361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3275"/>
              </a:lnSpc>
            </a:pPr>
            <a:r>
              <a:rPr lang="en-US" sz="12068" b="1">
                <a:solidFill>
                  <a:srgbClr val="034383"/>
                </a:solidFill>
                <a:latin typeface="Ubuntu Bold"/>
                <a:ea typeface="Ubuntu Bold"/>
                <a:cs typeface="Ubuntu Bold"/>
                <a:sym typeface="Ubuntu Bold"/>
              </a:rPr>
              <a:t>MODELS</a:t>
            </a:r>
          </a:p>
        </p:txBody>
      </p:sp>
      <p:sp>
        <p:nvSpPr>
          <p:cNvPr id="4" name="Freeform 4"/>
          <p:cNvSpPr/>
          <p:nvPr/>
        </p:nvSpPr>
        <p:spPr>
          <a:xfrm rot="-5400000" flipV="1">
            <a:off x="12349317" y="4969873"/>
            <a:ext cx="6157558" cy="6157558"/>
          </a:xfrm>
          <a:custGeom>
            <a:avLst/>
            <a:gdLst/>
            <a:ahLst/>
            <a:cxnLst/>
            <a:rect l="l" t="t" r="r" b="b"/>
            <a:pathLst>
              <a:path w="6157558" h="6157558">
                <a:moveTo>
                  <a:pt x="0" y="6157558"/>
                </a:moveTo>
                <a:lnTo>
                  <a:pt x="6157558" y="6157558"/>
                </a:lnTo>
                <a:lnTo>
                  <a:pt x="6157558" y="0"/>
                </a:lnTo>
                <a:lnTo>
                  <a:pt x="0" y="0"/>
                </a:lnTo>
                <a:lnTo>
                  <a:pt x="0" y="6157558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</p:spTree>
  </p:cSld>
  <p:clrMapOvr>
    <a:masterClrMapping/>
  </p:clrMapOvr>
  <p:transition>
    <p:cover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 flipH="1">
            <a:off x="-835100" y="-864327"/>
            <a:ext cx="4502535" cy="4502535"/>
          </a:xfrm>
          <a:custGeom>
            <a:avLst/>
            <a:gdLst/>
            <a:ahLst/>
            <a:cxnLst/>
            <a:rect l="l" t="t" r="r" b="b"/>
            <a:pathLst>
              <a:path w="4502535" h="4502535">
                <a:moveTo>
                  <a:pt x="4502535" y="0"/>
                </a:moveTo>
                <a:lnTo>
                  <a:pt x="0" y="0"/>
                </a:lnTo>
                <a:lnTo>
                  <a:pt x="0" y="4502535"/>
                </a:lnTo>
                <a:lnTo>
                  <a:pt x="4502535" y="4502535"/>
                </a:lnTo>
                <a:lnTo>
                  <a:pt x="4502535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grpSp>
        <p:nvGrpSpPr>
          <p:cNvPr id="3" name="Group 3"/>
          <p:cNvGrpSpPr/>
          <p:nvPr/>
        </p:nvGrpSpPr>
        <p:grpSpPr>
          <a:xfrm rot="5400000">
            <a:off x="468926" y="2695664"/>
            <a:ext cx="1894484" cy="947242"/>
            <a:chOff x="0" y="0"/>
            <a:chExt cx="812800" cy="4064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406400"/>
            </a:xfrm>
            <a:custGeom>
              <a:avLst/>
              <a:gdLst/>
              <a:ahLst/>
              <a:cxnLst/>
              <a:rect l="l" t="t" r="r" b="b"/>
              <a:pathLst>
                <a:path w="812800" h="406400">
                  <a:moveTo>
                    <a:pt x="0" y="0"/>
                  </a:moveTo>
                  <a:lnTo>
                    <a:pt x="609600" y="0"/>
                  </a:lnTo>
                  <a:lnTo>
                    <a:pt x="812800" y="203200"/>
                  </a:lnTo>
                  <a:lnTo>
                    <a:pt x="609600" y="406400"/>
                  </a:lnTo>
                  <a:lnTo>
                    <a:pt x="0" y="406400"/>
                  </a:lnTo>
                  <a:lnTo>
                    <a:pt x="203200" y="203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C613"/>
            </a:solidFill>
          </p:spPr>
          <p:txBody>
            <a:bodyPr/>
            <a:lstStyle/>
            <a:p>
              <a:endParaRPr lang="en-CA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177800" y="-38100"/>
              <a:ext cx="558800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5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 rot="5400000">
            <a:off x="468926" y="4402257"/>
            <a:ext cx="1894484" cy="947242"/>
            <a:chOff x="0" y="0"/>
            <a:chExt cx="812800" cy="4064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406400"/>
            </a:xfrm>
            <a:custGeom>
              <a:avLst/>
              <a:gdLst/>
              <a:ahLst/>
              <a:cxnLst/>
              <a:rect l="l" t="t" r="r" b="b"/>
              <a:pathLst>
                <a:path w="812800" h="406400">
                  <a:moveTo>
                    <a:pt x="0" y="0"/>
                  </a:moveTo>
                  <a:lnTo>
                    <a:pt x="609600" y="0"/>
                  </a:lnTo>
                  <a:lnTo>
                    <a:pt x="812800" y="203200"/>
                  </a:lnTo>
                  <a:lnTo>
                    <a:pt x="609600" y="406400"/>
                  </a:lnTo>
                  <a:lnTo>
                    <a:pt x="0" y="406400"/>
                  </a:lnTo>
                  <a:lnTo>
                    <a:pt x="203200" y="203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C613"/>
            </a:solidFill>
          </p:spPr>
          <p:txBody>
            <a:bodyPr/>
            <a:lstStyle/>
            <a:p>
              <a:endParaRPr lang="en-CA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177800" y="-38100"/>
              <a:ext cx="558800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5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 rot="5400000">
            <a:off x="468926" y="6117423"/>
            <a:ext cx="1894484" cy="947242"/>
            <a:chOff x="0" y="0"/>
            <a:chExt cx="812800" cy="4064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406400"/>
            </a:xfrm>
            <a:custGeom>
              <a:avLst/>
              <a:gdLst/>
              <a:ahLst/>
              <a:cxnLst/>
              <a:rect l="l" t="t" r="r" b="b"/>
              <a:pathLst>
                <a:path w="812800" h="406400">
                  <a:moveTo>
                    <a:pt x="0" y="0"/>
                  </a:moveTo>
                  <a:lnTo>
                    <a:pt x="609600" y="0"/>
                  </a:lnTo>
                  <a:lnTo>
                    <a:pt x="812800" y="203200"/>
                  </a:lnTo>
                  <a:lnTo>
                    <a:pt x="609600" y="406400"/>
                  </a:lnTo>
                  <a:lnTo>
                    <a:pt x="0" y="406400"/>
                  </a:lnTo>
                  <a:lnTo>
                    <a:pt x="203200" y="203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C613"/>
            </a:solidFill>
          </p:spPr>
          <p:txBody>
            <a:bodyPr/>
            <a:lstStyle/>
            <a:p>
              <a:endParaRPr lang="en-CA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177800" y="-38100"/>
              <a:ext cx="558800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5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 rot="5400000">
            <a:off x="468926" y="7802558"/>
            <a:ext cx="1894484" cy="947242"/>
            <a:chOff x="0" y="0"/>
            <a:chExt cx="812800" cy="4064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406400"/>
            </a:xfrm>
            <a:custGeom>
              <a:avLst/>
              <a:gdLst/>
              <a:ahLst/>
              <a:cxnLst/>
              <a:rect l="l" t="t" r="r" b="b"/>
              <a:pathLst>
                <a:path w="812800" h="406400">
                  <a:moveTo>
                    <a:pt x="0" y="0"/>
                  </a:moveTo>
                  <a:lnTo>
                    <a:pt x="609600" y="0"/>
                  </a:lnTo>
                  <a:lnTo>
                    <a:pt x="812800" y="203200"/>
                  </a:lnTo>
                  <a:lnTo>
                    <a:pt x="609600" y="406400"/>
                  </a:lnTo>
                  <a:lnTo>
                    <a:pt x="0" y="406400"/>
                  </a:lnTo>
                  <a:lnTo>
                    <a:pt x="203200" y="203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C613"/>
            </a:solidFill>
          </p:spPr>
          <p:txBody>
            <a:bodyPr/>
            <a:lstStyle/>
            <a:p>
              <a:endParaRPr lang="en-CA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177800" y="-38100"/>
              <a:ext cx="558800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5"/>
                </a:lnSpc>
              </a:pPr>
              <a:endParaRPr/>
            </a:p>
          </p:txBody>
        </p:sp>
      </p:grpSp>
      <p:sp>
        <p:nvSpPr>
          <p:cNvPr id="15" name="Freeform 15"/>
          <p:cNvSpPr/>
          <p:nvPr/>
        </p:nvSpPr>
        <p:spPr>
          <a:xfrm>
            <a:off x="11682195" y="295140"/>
            <a:ext cx="6316035" cy="4296893"/>
          </a:xfrm>
          <a:custGeom>
            <a:avLst/>
            <a:gdLst/>
            <a:ahLst/>
            <a:cxnLst/>
            <a:rect l="l" t="t" r="r" b="b"/>
            <a:pathLst>
              <a:path w="6316035" h="4296893">
                <a:moveTo>
                  <a:pt x="0" y="0"/>
                </a:moveTo>
                <a:lnTo>
                  <a:pt x="6316035" y="0"/>
                </a:lnTo>
                <a:lnTo>
                  <a:pt x="6316035" y="4296893"/>
                </a:lnTo>
                <a:lnTo>
                  <a:pt x="0" y="429689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16" name="Freeform 16"/>
          <p:cNvSpPr/>
          <p:nvPr/>
        </p:nvSpPr>
        <p:spPr>
          <a:xfrm>
            <a:off x="11682195" y="5906483"/>
            <a:ext cx="6316035" cy="3971207"/>
          </a:xfrm>
          <a:custGeom>
            <a:avLst/>
            <a:gdLst/>
            <a:ahLst/>
            <a:cxnLst/>
            <a:rect l="l" t="t" r="r" b="b"/>
            <a:pathLst>
              <a:path w="6316035" h="3971207">
                <a:moveTo>
                  <a:pt x="0" y="0"/>
                </a:moveTo>
                <a:lnTo>
                  <a:pt x="6316035" y="0"/>
                </a:lnTo>
                <a:lnTo>
                  <a:pt x="6316035" y="3971207"/>
                </a:lnTo>
                <a:lnTo>
                  <a:pt x="0" y="397120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17" name="TextBox 17"/>
          <p:cNvSpPr txBox="1"/>
          <p:nvPr/>
        </p:nvSpPr>
        <p:spPr>
          <a:xfrm>
            <a:off x="1534159" y="933450"/>
            <a:ext cx="8003620" cy="8126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655"/>
              </a:lnSpc>
              <a:spcBef>
                <a:spcPct val="0"/>
              </a:spcBef>
            </a:pPr>
            <a:r>
              <a:rPr lang="en-US" sz="4754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Linear Regression Analysis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2285324" y="2406788"/>
            <a:ext cx="1594366" cy="4564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15"/>
              </a:lnSpc>
              <a:spcBef>
                <a:spcPct val="0"/>
              </a:spcBef>
            </a:pPr>
            <a:r>
              <a:rPr lang="en-US" sz="2654" b="1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Overview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2285324" y="3015645"/>
            <a:ext cx="7737396" cy="12070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95"/>
              </a:lnSpc>
            </a:pPr>
            <a:r>
              <a:rPr lang="en-US" sz="2354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Predictive model analyzing the impact of Fuel Price, CPI,</a:t>
            </a:r>
          </a:p>
          <a:p>
            <a:pPr algn="l">
              <a:lnSpc>
                <a:spcPts val="3295"/>
              </a:lnSpc>
            </a:pPr>
            <a:r>
              <a:rPr lang="en-US" sz="2354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Unemployment, and Holiday Flag on Weekly Sales.</a:t>
            </a:r>
          </a:p>
          <a:p>
            <a:pPr algn="ctr">
              <a:lnSpc>
                <a:spcPts val="3295"/>
              </a:lnSpc>
              <a:spcBef>
                <a:spcPct val="0"/>
              </a:spcBef>
            </a:pPr>
            <a:endParaRPr lang="en-US" sz="2354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2285324" y="4246442"/>
            <a:ext cx="1563410" cy="4564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15"/>
              </a:lnSpc>
              <a:spcBef>
                <a:spcPct val="0"/>
              </a:spcBef>
            </a:pPr>
            <a:r>
              <a:rPr lang="en-US" sz="2654" b="1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Model Fit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2285324" y="4763483"/>
            <a:ext cx="9897070" cy="12070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95"/>
              </a:lnSpc>
            </a:pPr>
            <a:r>
              <a:rPr lang="en-US" sz="2354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Weekly_Sales ~ Fuel_Price + CPI + Unemployment + Holiday_Flag</a:t>
            </a:r>
          </a:p>
          <a:p>
            <a:pPr algn="l">
              <a:lnSpc>
                <a:spcPts val="3295"/>
              </a:lnSpc>
            </a:pPr>
            <a:r>
              <a:rPr lang="en-US" sz="2354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Coefficient : CPI: -1689 |Unemployment: -42,900 |Holiday Flag: +82,330</a:t>
            </a:r>
          </a:p>
          <a:p>
            <a:pPr algn="l">
              <a:lnSpc>
                <a:spcPts val="3295"/>
              </a:lnSpc>
              <a:spcBef>
                <a:spcPct val="0"/>
              </a:spcBef>
            </a:pPr>
            <a:endParaRPr lang="en-US" sz="2354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2285324" y="5913731"/>
            <a:ext cx="2184559" cy="4564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15"/>
              </a:lnSpc>
              <a:spcBef>
                <a:spcPct val="0"/>
              </a:spcBef>
            </a:pPr>
            <a:r>
              <a:rPr lang="en-US" sz="2654" b="1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Performance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2285324" y="6458190"/>
            <a:ext cx="7128272" cy="7974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295"/>
              </a:lnSpc>
            </a:pPr>
            <a:r>
              <a:rPr lang="en-US" sz="2354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RMSE: 557,238.96| MAE: 467,137.46 | MAPE: 0.66%</a:t>
            </a:r>
          </a:p>
          <a:p>
            <a:pPr algn="just">
              <a:lnSpc>
                <a:spcPts val="3295"/>
              </a:lnSpc>
              <a:spcBef>
                <a:spcPct val="0"/>
              </a:spcBef>
            </a:pPr>
            <a:endParaRPr lang="en-US" sz="2354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" name="TextBox 24"/>
          <p:cNvSpPr txBox="1"/>
          <p:nvPr/>
        </p:nvSpPr>
        <p:spPr>
          <a:xfrm>
            <a:off x="2166578" y="7351919"/>
            <a:ext cx="2422050" cy="4564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715"/>
              </a:lnSpc>
              <a:spcBef>
                <a:spcPct val="0"/>
              </a:spcBef>
            </a:pPr>
            <a:r>
              <a:rPr lang="en-US" sz="2654" b="1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Visualization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2259130" y="7899694"/>
            <a:ext cx="8096012" cy="16166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95"/>
              </a:lnSpc>
            </a:pPr>
            <a:r>
              <a:rPr lang="en-US" sz="2354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Scatterplot: Actual vs Predicted Sales with red ideal fit line </a:t>
            </a:r>
          </a:p>
          <a:p>
            <a:pPr algn="l">
              <a:lnSpc>
                <a:spcPts val="3295"/>
              </a:lnSpc>
            </a:pPr>
            <a:r>
              <a:rPr lang="en-US" sz="2354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for comparison.</a:t>
            </a:r>
          </a:p>
          <a:p>
            <a:pPr algn="l">
              <a:lnSpc>
                <a:spcPts val="3295"/>
              </a:lnSpc>
            </a:pPr>
            <a:endParaRPr lang="en-US" sz="2354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l">
              <a:lnSpc>
                <a:spcPts val="3295"/>
              </a:lnSpc>
              <a:spcBef>
                <a:spcPct val="0"/>
              </a:spcBef>
            </a:pPr>
            <a:endParaRPr lang="en-US" sz="2354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" name="TextBox 26"/>
          <p:cNvSpPr txBox="1"/>
          <p:nvPr/>
        </p:nvSpPr>
        <p:spPr>
          <a:xfrm>
            <a:off x="1298177" y="2902956"/>
            <a:ext cx="235982" cy="5555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55"/>
              </a:lnSpc>
              <a:spcBef>
                <a:spcPct val="0"/>
              </a:spcBef>
            </a:pPr>
            <a:r>
              <a:rPr lang="en-US" sz="3254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1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298177" y="4597326"/>
            <a:ext cx="235982" cy="5555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55"/>
              </a:lnSpc>
              <a:spcBef>
                <a:spcPct val="0"/>
              </a:spcBef>
            </a:pPr>
            <a:r>
              <a:rPr lang="en-US" sz="3254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2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1283651" y="6299370"/>
            <a:ext cx="235982" cy="5555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55"/>
              </a:lnSpc>
              <a:spcBef>
                <a:spcPct val="0"/>
              </a:spcBef>
            </a:pPr>
            <a:r>
              <a:rPr lang="en-US" sz="3254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3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1298177" y="8029071"/>
            <a:ext cx="235982" cy="5555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55"/>
              </a:lnSpc>
              <a:spcBef>
                <a:spcPct val="0"/>
              </a:spcBef>
            </a:pPr>
            <a:r>
              <a:rPr lang="en-US" sz="3254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4</a:t>
            </a:r>
          </a:p>
        </p:txBody>
      </p:sp>
    </p:spTree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 flipH="1">
            <a:off x="-835100" y="-864327"/>
            <a:ext cx="4502535" cy="4502535"/>
          </a:xfrm>
          <a:custGeom>
            <a:avLst/>
            <a:gdLst/>
            <a:ahLst/>
            <a:cxnLst/>
            <a:rect l="l" t="t" r="r" b="b"/>
            <a:pathLst>
              <a:path w="4502535" h="4502535">
                <a:moveTo>
                  <a:pt x="4502535" y="0"/>
                </a:moveTo>
                <a:lnTo>
                  <a:pt x="0" y="0"/>
                </a:lnTo>
                <a:lnTo>
                  <a:pt x="0" y="4502535"/>
                </a:lnTo>
                <a:lnTo>
                  <a:pt x="4502535" y="4502535"/>
                </a:lnTo>
                <a:lnTo>
                  <a:pt x="4502535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grpSp>
        <p:nvGrpSpPr>
          <p:cNvPr id="3" name="Group 3"/>
          <p:cNvGrpSpPr/>
          <p:nvPr/>
        </p:nvGrpSpPr>
        <p:grpSpPr>
          <a:xfrm rot="5400000">
            <a:off x="468926" y="2695664"/>
            <a:ext cx="1894484" cy="947242"/>
            <a:chOff x="0" y="0"/>
            <a:chExt cx="812800" cy="4064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406400"/>
            </a:xfrm>
            <a:custGeom>
              <a:avLst/>
              <a:gdLst/>
              <a:ahLst/>
              <a:cxnLst/>
              <a:rect l="l" t="t" r="r" b="b"/>
              <a:pathLst>
                <a:path w="812800" h="406400">
                  <a:moveTo>
                    <a:pt x="0" y="0"/>
                  </a:moveTo>
                  <a:lnTo>
                    <a:pt x="609600" y="0"/>
                  </a:lnTo>
                  <a:lnTo>
                    <a:pt x="812800" y="203200"/>
                  </a:lnTo>
                  <a:lnTo>
                    <a:pt x="609600" y="406400"/>
                  </a:lnTo>
                  <a:lnTo>
                    <a:pt x="0" y="406400"/>
                  </a:lnTo>
                  <a:lnTo>
                    <a:pt x="203200" y="203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C613"/>
            </a:solidFill>
          </p:spPr>
          <p:txBody>
            <a:bodyPr/>
            <a:lstStyle/>
            <a:p>
              <a:endParaRPr lang="en-CA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177800" y="-38100"/>
              <a:ext cx="558800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5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 rot="5400000">
            <a:off x="468926" y="4402257"/>
            <a:ext cx="1894484" cy="947242"/>
            <a:chOff x="0" y="0"/>
            <a:chExt cx="812800" cy="4064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406400"/>
            </a:xfrm>
            <a:custGeom>
              <a:avLst/>
              <a:gdLst/>
              <a:ahLst/>
              <a:cxnLst/>
              <a:rect l="l" t="t" r="r" b="b"/>
              <a:pathLst>
                <a:path w="812800" h="406400">
                  <a:moveTo>
                    <a:pt x="0" y="0"/>
                  </a:moveTo>
                  <a:lnTo>
                    <a:pt x="609600" y="0"/>
                  </a:lnTo>
                  <a:lnTo>
                    <a:pt x="812800" y="203200"/>
                  </a:lnTo>
                  <a:lnTo>
                    <a:pt x="609600" y="406400"/>
                  </a:lnTo>
                  <a:lnTo>
                    <a:pt x="0" y="406400"/>
                  </a:lnTo>
                  <a:lnTo>
                    <a:pt x="203200" y="203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C613"/>
            </a:solidFill>
          </p:spPr>
          <p:txBody>
            <a:bodyPr/>
            <a:lstStyle/>
            <a:p>
              <a:endParaRPr lang="en-CA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177800" y="-38100"/>
              <a:ext cx="558800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5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 rot="5400000">
            <a:off x="468926" y="6117423"/>
            <a:ext cx="1894484" cy="947242"/>
            <a:chOff x="0" y="0"/>
            <a:chExt cx="812800" cy="4064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406400"/>
            </a:xfrm>
            <a:custGeom>
              <a:avLst/>
              <a:gdLst/>
              <a:ahLst/>
              <a:cxnLst/>
              <a:rect l="l" t="t" r="r" b="b"/>
              <a:pathLst>
                <a:path w="812800" h="406400">
                  <a:moveTo>
                    <a:pt x="0" y="0"/>
                  </a:moveTo>
                  <a:lnTo>
                    <a:pt x="609600" y="0"/>
                  </a:lnTo>
                  <a:lnTo>
                    <a:pt x="812800" y="203200"/>
                  </a:lnTo>
                  <a:lnTo>
                    <a:pt x="609600" y="406400"/>
                  </a:lnTo>
                  <a:lnTo>
                    <a:pt x="0" y="406400"/>
                  </a:lnTo>
                  <a:lnTo>
                    <a:pt x="203200" y="203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C613"/>
            </a:solidFill>
          </p:spPr>
          <p:txBody>
            <a:bodyPr/>
            <a:lstStyle/>
            <a:p>
              <a:endParaRPr lang="en-CA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177800" y="-38100"/>
              <a:ext cx="558800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5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 rot="5400000">
            <a:off x="468926" y="7802558"/>
            <a:ext cx="1894484" cy="947242"/>
            <a:chOff x="0" y="0"/>
            <a:chExt cx="812800" cy="4064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406400"/>
            </a:xfrm>
            <a:custGeom>
              <a:avLst/>
              <a:gdLst/>
              <a:ahLst/>
              <a:cxnLst/>
              <a:rect l="l" t="t" r="r" b="b"/>
              <a:pathLst>
                <a:path w="812800" h="406400">
                  <a:moveTo>
                    <a:pt x="0" y="0"/>
                  </a:moveTo>
                  <a:lnTo>
                    <a:pt x="609600" y="0"/>
                  </a:lnTo>
                  <a:lnTo>
                    <a:pt x="812800" y="203200"/>
                  </a:lnTo>
                  <a:lnTo>
                    <a:pt x="609600" y="406400"/>
                  </a:lnTo>
                  <a:lnTo>
                    <a:pt x="0" y="406400"/>
                  </a:lnTo>
                  <a:lnTo>
                    <a:pt x="203200" y="203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C613"/>
            </a:solidFill>
          </p:spPr>
          <p:txBody>
            <a:bodyPr/>
            <a:lstStyle/>
            <a:p>
              <a:endParaRPr lang="en-CA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177800" y="-38100"/>
              <a:ext cx="558800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5"/>
                </a:lnSpc>
              </a:pPr>
              <a:endParaRPr/>
            </a:p>
          </p:txBody>
        </p:sp>
      </p:grpSp>
      <p:sp>
        <p:nvSpPr>
          <p:cNvPr id="15" name="Freeform 15"/>
          <p:cNvSpPr/>
          <p:nvPr/>
        </p:nvSpPr>
        <p:spPr>
          <a:xfrm>
            <a:off x="10312042" y="3344173"/>
            <a:ext cx="7975958" cy="5042127"/>
          </a:xfrm>
          <a:custGeom>
            <a:avLst/>
            <a:gdLst/>
            <a:ahLst/>
            <a:cxnLst/>
            <a:rect l="l" t="t" r="r" b="b"/>
            <a:pathLst>
              <a:path w="7975958" h="5042127">
                <a:moveTo>
                  <a:pt x="0" y="0"/>
                </a:moveTo>
                <a:lnTo>
                  <a:pt x="7975958" y="0"/>
                </a:lnTo>
                <a:lnTo>
                  <a:pt x="7975958" y="5042126"/>
                </a:lnTo>
                <a:lnTo>
                  <a:pt x="0" y="504212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16" name="TextBox 16"/>
          <p:cNvSpPr txBox="1"/>
          <p:nvPr/>
        </p:nvSpPr>
        <p:spPr>
          <a:xfrm>
            <a:off x="1889788" y="933450"/>
            <a:ext cx="8168611" cy="8126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655"/>
              </a:lnSpc>
              <a:spcBef>
                <a:spcPct val="0"/>
              </a:spcBef>
            </a:pPr>
            <a:r>
              <a:rPr lang="en-US" sz="4754" b="1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Decision Tree Analysis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2285324" y="2164893"/>
            <a:ext cx="1594366" cy="4564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15"/>
              </a:lnSpc>
              <a:spcBef>
                <a:spcPct val="0"/>
              </a:spcBef>
            </a:pPr>
            <a:r>
              <a:rPr lang="en-US" sz="2654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Overview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2285324" y="2721610"/>
            <a:ext cx="9784556" cy="12070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95"/>
              </a:lnSpc>
            </a:pPr>
            <a:r>
              <a:rPr lang="en-US" sz="2354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 decision tree model predicts weekly sales by analyzing the impact </a:t>
            </a:r>
          </a:p>
          <a:p>
            <a:pPr algn="l">
              <a:lnSpc>
                <a:spcPts val="3295"/>
              </a:lnSpc>
            </a:pPr>
            <a:r>
              <a:rPr lang="en-US" sz="2354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of Fuel Price, CPI, Unemployment, and Holiday Flag</a:t>
            </a:r>
          </a:p>
          <a:p>
            <a:pPr algn="ctr">
              <a:lnSpc>
                <a:spcPts val="3295"/>
              </a:lnSpc>
              <a:spcBef>
                <a:spcPct val="0"/>
              </a:spcBef>
            </a:pPr>
            <a:endParaRPr lang="en-US" sz="2354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2285324" y="3871486"/>
            <a:ext cx="1563410" cy="4564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15"/>
              </a:lnSpc>
              <a:spcBef>
                <a:spcPct val="0"/>
              </a:spcBef>
            </a:pPr>
            <a:r>
              <a:rPr lang="en-US" sz="2654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Model Fit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2285324" y="4432717"/>
            <a:ext cx="8026718" cy="16166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95"/>
              </a:lnSpc>
            </a:pPr>
            <a:r>
              <a:rPr lang="en-US" sz="2354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 decision tree splits sales data hierarchically based on </a:t>
            </a:r>
          </a:p>
          <a:p>
            <a:pPr algn="l">
              <a:lnSpc>
                <a:spcPts val="3295"/>
              </a:lnSpc>
            </a:pPr>
            <a:r>
              <a:rPr lang="en-US" sz="2354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influential variables like Unemployment and CPI </a:t>
            </a:r>
          </a:p>
          <a:p>
            <a:pPr algn="l">
              <a:lnSpc>
                <a:spcPts val="3295"/>
              </a:lnSpc>
            </a:pPr>
            <a:r>
              <a:rPr lang="en-US" sz="2354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Key splits: Unemployment ≥ 9, CPI ≥ 189</a:t>
            </a:r>
          </a:p>
          <a:p>
            <a:pPr algn="l">
              <a:lnSpc>
                <a:spcPts val="3295"/>
              </a:lnSpc>
              <a:spcBef>
                <a:spcPct val="0"/>
              </a:spcBef>
            </a:pPr>
            <a:endParaRPr lang="en-US" sz="2354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2268298" y="5992169"/>
            <a:ext cx="2184559" cy="4564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15"/>
              </a:lnSpc>
              <a:spcBef>
                <a:spcPct val="0"/>
              </a:spcBef>
            </a:pPr>
            <a:r>
              <a:rPr lang="en-US" sz="2654" b="1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Performance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2285324" y="6641898"/>
            <a:ext cx="7206020" cy="3878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295"/>
              </a:lnSpc>
              <a:spcBef>
                <a:spcPct val="0"/>
              </a:spcBef>
            </a:pPr>
            <a:r>
              <a:rPr lang="en-US" sz="2354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RMSE: 537,941.67 | MAE: 448,254.76 | MAPE: 0.63%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2179139" y="7538286"/>
            <a:ext cx="2362876" cy="4564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715"/>
              </a:lnSpc>
              <a:spcBef>
                <a:spcPct val="0"/>
              </a:spcBef>
            </a:pPr>
            <a:r>
              <a:rPr lang="en-US" sz="2654" b="1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Visualization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2285324" y="8010106"/>
            <a:ext cx="8955048" cy="16166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95"/>
              </a:lnSpc>
            </a:pPr>
            <a:r>
              <a:rPr lang="en-US" sz="2354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Scatterplot: Decision tree predictions align well with actual sales </a:t>
            </a:r>
          </a:p>
          <a:p>
            <a:pPr algn="l">
              <a:lnSpc>
                <a:spcPts val="3295"/>
              </a:lnSpc>
            </a:pPr>
            <a:r>
              <a:rPr lang="en-US" sz="2354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for mid-range values but show variance at extremes</a:t>
            </a:r>
          </a:p>
          <a:p>
            <a:pPr algn="l">
              <a:lnSpc>
                <a:spcPts val="3295"/>
              </a:lnSpc>
            </a:pPr>
            <a:endParaRPr lang="en-US" sz="2354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l">
              <a:lnSpc>
                <a:spcPts val="3295"/>
              </a:lnSpc>
              <a:spcBef>
                <a:spcPct val="0"/>
              </a:spcBef>
            </a:pPr>
            <a:endParaRPr lang="en-US" sz="2354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" name="TextBox 25"/>
          <p:cNvSpPr txBox="1"/>
          <p:nvPr/>
        </p:nvSpPr>
        <p:spPr>
          <a:xfrm>
            <a:off x="1298177" y="2902956"/>
            <a:ext cx="235982" cy="5555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55"/>
              </a:lnSpc>
              <a:spcBef>
                <a:spcPct val="0"/>
              </a:spcBef>
            </a:pPr>
            <a:r>
              <a:rPr lang="en-US" sz="3254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1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1298177" y="4597326"/>
            <a:ext cx="235982" cy="5555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55"/>
              </a:lnSpc>
              <a:spcBef>
                <a:spcPct val="0"/>
              </a:spcBef>
            </a:pPr>
            <a:r>
              <a:rPr lang="en-US" sz="3254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2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283651" y="6299370"/>
            <a:ext cx="235982" cy="5555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55"/>
              </a:lnSpc>
              <a:spcBef>
                <a:spcPct val="0"/>
              </a:spcBef>
            </a:pPr>
            <a:r>
              <a:rPr lang="en-US" sz="3254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3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1298177" y="8029071"/>
            <a:ext cx="235982" cy="5555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55"/>
              </a:lnSpc>
              <a:spcBef>
                <a:spcPct val="0"/>
              </a:spcBef>
            </a:pPr>
            <a:r>
              <a:rPr lang="en-US" sz="3254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4</a:t>
            </a:r>
          </a:p>
        </p:txBody>
      </p:sp>
    </p:spTree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 flipH="1">
            <a:off x="-835100" y="-864327"/>
            <a:ext cx="4502535" cy="4502535"/>
          </a:xfrm>
          <a:custGeom>
            <a:avLst/>
            <a:gdLst/>
            <a:ahLst/>
            <a:cxnLst/>
            <a:rect l="l" t="t" r="r" b="b"/>
            <a:pathLst>
              <a:path w="4502535" h="4502535">
                <a:moveTo>
                  <a:pt x="4502535" y="0"/>
                </a:moveTo>
                <a:lnTo>
                  <a:pt x="0" y="0"/>
                </a:lnTo>
                <a:lnTo>
                  <a:pt x="0" y="4502535"/>
                </a:lnTo>
                <a:lnTo>
                  <a:pt x="4502535" y="4502535"/>
                </a:lnTo>
                <a:lnTo>
                  <a:pt x="4502535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3" name="Freeform 3"/>
          <p:cNvSpPr/>
          <p:nvPr/>
        </p:nvSpPr>
        <p:spPr>
          <a:xfrm rot="-5400000" flipV="1">
            <a:off x="12814394" y="6970349"/>
            <a:ext cx="6157558" cy="6157558"/>
          </a:xfrm>
          <a:custGeom>
            <a:avLst/>
            <a:gdLst/>
            <a:ahLst/>
            <a:cxnLst/>
            <a:rect l="l" t="t" r="r" b="b"/>
            <a:pathLst>
              <a:path w="6157558" h="6157558">
                <a:moveTo>
                  <a:pt x="0" y="6157558"/>
                </a:moveTo>
                <a:lnTo>
                  <a:pt x="6157558" y="6157558"/>
                </a:lnTo>
                <a:lnTo>
                  <a:pt x="6157558" y="0"/>
                </a:lnTo>
                <a:lnTo>
                  <a:pt x="0" y="0"/>
                </a:lnTo>
                <a:lnTo>
                  <a:pt x="0" y="6157558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4" name="Freeform 4"/>
          <p:cNvSpPr/>
          <p:nvPr/>
        </p:nvSpPr>
        <p:spPr>
          <a:xfrm>
            <a:off x="3105909" y="2018793"/>
            <a:ext cx="12076181" cy="7562709"/>
          </a:xfrm>
          <a:custGeom>
            <a:avLst/>
            <a:gdLst/>
            <a:ahLst/>
            <a:cxnLst/>
            <a:rect l="l" t="t" r="r" b="b"/>
            <a:pathLst>
              <a:path w="12076181" h="7562709">
                <a:moveTo>
                  <a:pt x="0" y="0"/>
                </a:moveTo>
                <a:lnTo>
                  <a:pt x="12076182" y="0"/>
                </a:lnTo>
                <a:lnTo>
                  <a:pt x="12076182" y="7562709"/>
                </a:lnTo>
                <a:lnTo>
                  <a:pt x="0" y="756270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5" name="TextBox 5"/>
          <p:cNvSpPr txBox="1"/>
          <p:nvPr/>
        </p:nvSpPr>
        <p:spPr>
          <a:xfrm>
            <a:off x="5100638" y="574729"/>
            <a:ext cx="8086725" cy="8126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655"/>
              </a:lnSpc>
              <a:spcBef>
                <a:spcPct val="0"/>
              </a:spcBef>
            </a:pPr>
            <a:r>
              <a:rPr lang="en-US" sz="4754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Decision Tree Visualization</a:t>
            </a:r>
          </a:p>
        </p:txBody>
      </p:sp>
    </p:spTree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 flipH="1">
            <a:off x="-835100" y="-864327"/>
            <a:ext cx="4502535" cy="4502535"/>
          </a:xfrm>
          <a:custGeom>
            <a:avLst/>
            <a:gdLst/>
            <a:ahLst/>
            <a:cxnLst/>
            <a:rect l="l" t="t" r="r" b="b"/>
            <a:pathLst>
              <a:path w="4502535" h="4502535">
                <a:moveTo>
                  <a:pt x="4502535" y="0"/>
                </a:moveTo>
                <a:lnTo>
                  <a:pt x="0" y="0"/>
                </a:lnTo>
                <a:lnTo>
                  <a:pt x="0" y="4502535"/>
                </a:lnTo>
                <a:lnTo>
                  <a:pt x="4502535" y="4502535"/>
                </a:lnTo>
                <a:lnTo>
                  <a:pt x="4502535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grpSp>
        <p:nvGrpSpPr>
          <p:cNvPr id="3" name="Group 3"/>
          <p:cNvGrpSpPr/>
          <p:nvPr/>
        </p:nvGrpSpPr>
        <p:grpSpPr>
          <a:xfrm rot="5400000">
            <a:off x="468926" y="2695664"/>
            <a:ext cx="1894484" cy="947242"/>
            <a:chOff x="0" y="0"/>
            <a:chExt cx="812800" cy="4064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406400"/>
            </a:xfrm>
            <a:custGeom>
              <a:avLst/>
              <a:gdLst/>
              <a:ahLst/>
              <a:cxnLst/>
              <a:rect l="l" t="t" r="r" b="b"/>
              <a:pathLst>
                <a:path w="812800" h="406400">
                  <a:moveTo>
                    <a:pt x="0" y="0"/>
                  </a:moveTo>
                  <a:lnTo>
                    <a:pt x="609600" y="0"/>
                  </a:lnTo>
                  <a:lnTo>
                    <a:pt x="812800" y="203200"/>
                  </a:lnTo>
                  <a:lnTo>
                    <a:pt x="609600" y="406400"/>
                  </a:lnTo>
                  <a:lnTo>
                    <a:pt x="0" y="406400"/>
                  </a:lnTo>
                  <a:lnTo>
                    <a:pt x="203200" y="203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C613"/>
            </a:solidFill>
          </p:spPr>
          <p:txBody>
            <a:bodyPr/>
            <a:lstStyle/>
            <a:p>
              <a:endParaRPr lang="en-CA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177800" y="-38100"/>
              <a:ext cx="558800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5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 rot="5400000">
            <a:off x="468926" y="4402257"/>
            <a:ext cx="1894484" cy="947242"/>
            <a:chOff x="0" y="0"/>
            <a:chExt cx="812800" cy="4064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406400"/>
            </a:xfrm>
            <a:custGeom>
              <a:avLst/>
              <a:gdLst/>
              <a:ahLst/>
              <a:cxnLst/>
              <a:rect l="l" t="t" r="r" b="b"/>
              <a:pathLst>
                <a:path w="812800" h="406400">
                  <a:moveTo>
                    <a:pt x="0" y="0"/>
                  </a:moveTo>
                  <a:lnTo>
                    <a:pt x="609600" y="0"/>
                  </a:lnTo>
                  <a:lnTo>
                    <a:pt x="812800" y="203200"/>
                  </a:lnTo>
                  <a:lnTo>
                    <a:pt x="609600" y="406400"/>
                  </a:lnTo>
                  <a:lnTo>
                    <a:pt x="0" y="406400"/>
                  </a:lnTo>
                  <a:lnTo>
                    <a:pt x="203200" y="203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C613"/>
            </a:solidFill>
          </p:spPr>
          <p:txBody>
            <a:bodyPr/>
            <a:lstStyle/>
            <a:p>
              <a:endParaRPr lang="en-CA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177800" y="-38100"/>
              <a:ext cx="558800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5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 rot="5400000">
            <a:off x="468926" y="6117423"/>
            <a:ext cx="1894484" cy="947242"/>
            <a:chOff x="0" y="0"/>
            <a:chExt cx="812800" cy="4064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406400"/>
            </a:xfrm>
            <a:custGeom>
              <a:avLst/>
              <a:gdLst/>
              <a:ahLst/>
              <a:cxnLst/>
              <a:rect l="l" t="t" r="r" b="b"/>
              <a:pathLst>
                <a:path w="812800" h="406400">
                  <a:moveTo>
                    <a:pt x="0" y="0"/>
                  </a:moveTo>
                  <a:lnTo>
                    <a:pt x="609600" y="0"/>
                  </a:lnTo>
                  <a:lnTo>
                    <a:pt x="812800" y="203200"/>
                  </a:lnTo>
                  <a:lnTo>
                    <a:pt x="609600" y="406400"/>
                  </a:lnTo>
                  <a:lnTo>
                    <a:pt x="0" y="406400"/>
                  </a:lnTo>
                  <a:lnTo>
                    <a:pt x="203200" y="203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C613"/>
            </a:solidFill>
          </p:spPr>
          <p:txBody>
            <a:bodyPr/>
            <a:lstStyle/>
            <a:p>
              <a:endParaRPr lang="en-CA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177800" y="-38100"/>
              <a:ext cx="558800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5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 rot="5400000">
            <a:off x="468926" y="7802558"/>
            <a:ext cx="1894484" cy="947242"/>
            <a:chOff x="0" y="0"/>
            <a:chExt cx="812800" cy="4064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406400"/>
            </a:xfrm>
            <a:custGeom>
              <a:avLst/>
              <a:gdLst/>
              <a:ahLst/>
              <a:cxnLst/>
              <a:rect l="l" t="t" r="r" b="b"/>
              <a:pathLst>
                <a:path w="812800" h="406400">
                  <a:moveTo>
                    <a:pt x="0" y="0"/>
                  </a:moveTo>
                  <a:lnTo>
                    <a:pt x="609600" y="0"/>
                  </a:lnTo>
                  <a:lnTo>
                    <a:pt x="812800" y="203200"/>
                  </a:lnTo>
                  <a:lnTo>
                    <a:pt x="609600" y="406400"/>
                  </a:lnTo>
                  <a:lnTo>
                    <a:pt x="0" y="406400"/>
                  </a:lnTo>
                  <a:lnTo>
                    <a:pt x="203200" y="203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C613"/>
            </a:solidFill>
          </p:spPr>
          <p:txBody>
            <a:bodyPr/>
            <a:lstStyle/>
            <a:p>
              <a:endParaRPr lang="en-CA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177800" y="-38100"/>
              <a:ext cx="558800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5"/>
                </a:lnSpc>
              </a:pPr>
              <a:endParaRPr/>
            </a:p>
          </p:txBody>
        </p:sp>
      </p:grpSp>
      <p:sp>
        <p:nvSpPr>
          <p:cNvPr id="15" name="Freeform 15"/>
          <p:cNvSpPr/>
          <p:nvPr/>
        </p:nvSpPr>
        <p:spPr>
          <a:xfrm>
            <a:off x="12260972" y="350885"/>
            <a:ext cx="5703298" cy="3386333"/>
          </a:xfrm>
          <a:custGeom>
            <a:avLst/>
            <a:gdLst/>
            <a:ahLst/>
            <a:cxnLst/>
            <a:rect l="l" t="t" r="r" b="b"/>
            <a:pathLst>
              <a:path w="5703298" h="3386333">
                <a:moveTo>
                  <a:pt x="0" y="0"/>
                </a:moveTo>
                <a:lnTo>
                  <a:pt x="5703297" y="0"/>
                </a:lnTo>
                <a:lnTo>
                  <a:pt x="5703297" y="3386333"/>
                </a:lnTo>
                <a:lnTo>
                  <a:pt x="0" y="338633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16" name="Freeform 16"/>
          <p:cNvSpPr/>
          <p:nvPr/>
        </p:nvSpPr>
        <p:spPr>
          <a:xfrm>
            <a:off x="12220705" y="3863694"/>
            <a:ext cx="5743564" cy="3295370"/>
          </a:xfrm>
          <a:custGeom>
            <a:avLst/>
            <a:gdLst/>
            <a:ahLst/>
            <a:cxnLst/>
            <a:rect l="l" t="t" r="r" b="b"/>
            <a:pathLst>
              <a:path w="5743564" h="3295370">
                <a:moveTo>
                  <a:pt x="0" y="0"/>
                </a:moveTo>
                <a:lnTo>
                  <a:pt x="5743564" y="0"/>
                </a:lnTo>
                <a:lnTo>
                  <a:pt x="5743564" y="3295370"/>
                </a:lnTo>
                <a:lnTo>
                  <a:pt x="0" y="329537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17" name="Freeform 17"/>
          <p:cNvSpPr/>
          <p:nvPr/>
        </p:nvSpPr>
        <p:spPr>
          <a:xfrm>
            <a:off x="12220705" y="7285540"/>
            <a:ext cx="5625865" cy="3261166"/>
          </a:xfrm>
          <a:custGeom>
            <a:avLst/>
            <a:gdLst/>
            <a:ahLst/>
            <a:cxnLst/>
            <a:rect l="l" t="t" r="r" b="b"/>
            <a:pathLst>
              <a:path w="5625865" h="3261166">
                <a:moveTo>
                  <a:pt x="0" y="0"/>
                </a:moveTo>
                <a:lnTo>
                  <a:pt x="5625865" y="0"/>
                </a:lnTo>
                <a:lnTo>
                  <a:pt x="5625865" y="3261166"/>
                </a:lnTo>
                <a:lnTo>
                  <a:pt x="0" y="326116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18" name="TextBox 18"/>
          <p:cNvSpPr txBox="1"/>
          <p:nvPr/>
        </p:nvSpPr>
        <p:spPr>
          <a:xfrm>
            <a:off x="1298177" y="1009300"/>
            <a:ext cx="9832777" cy="8126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655"/>
              </a:lnSpc>
              <a:spcBef>
                <a:spcPct val="0"/>
              </a:spcBef>
            </a:pPr>
            <a:r>
              <a:rPr lang="en-US" sz="4754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Time Series Analysis With ARIMA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2285324" y="2422400"/>
            <a:ext cx="2533293" cy="4564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15"/>
              </a:lnSpc>
              <a:spcBef>
                <a:spcPct val="0"/>
              </a:spcBef>
            </a:pPr>
            <a:r>
              <a:rPr lang="en-US" sz="2654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Decomposition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2285324" y="3015645"/>
            <a:ext cx="5780604" cy="12070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95"/>
              </a:lnSpc>
            </a:pPr>
            <a:r>
              <a:rPr lang="en-US" sz="2354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Sales show an increasing trend over time </a:t>
            </a:r>
          </a:p>
          <a:p>
            <a:pPr algn="l">
              <a:lnSpc>
                <a:spcPts val="3295"/>
              </a:lnSpc>
            </a:pPr>
            <a:r>
              <a:rPr lang="en-US" sz="2354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with clear seasonal spikes</a:t>
            </a:r>
          </a:p>
          <a:p>
            <a:pPr algn="ctr">
              <a:lnSpc>
                <a:spcPts val="3295"/>
              </a:lnSpc>
              <a:spcBef>
                <a:spcPct val="0"/>
              </a:spcBef>
            </a:pPr>
            <a:endParaRPr lang="en-US" sz="2354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2285324" y="4135577"/>
            <a:ext cx="1563410" cy="4564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15"/>
              </a:lnSpc>
              <a:spcBef>
                <a:spcPct val="0"/>
              </a:spcBef>
            </a:pPr>
            <a:r>
              <a:rPr lang="en-US" sz="2654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Model Fit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2285324" y="4763483"/>
            <a:ext cx="7690485" cy="12070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95"/>
              </a:lnSpc>
            </a:pPr>
            <a:r>
              <a:rPr lang="en-US" sz="2354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ARIMA(0,1,0) with drift, modelling data as random walk </a:t>
            </a:r>
          </a:p>
          <a:p>
            <a:pPr algn="l">
              <a:lnSpc>
                <a:spcPts val="3295"/>
              </a:lnSpc>
            </a:pPr>
            <a:r>
              <a:rPr lang="en-US" sz="2354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with constant drift</a:t>
            </a:r>
          </a:p>
          <a:p>
            <a:pPr algn="l">
              <a:lnSpc>
                <a:spcPts val="3295"/>
              </a:lnSpc>
              <a:spcBef>
                <a:spcPct val="0"/>
              </a:spcBef>
            </a:pPr>
            <a:endParaRPr lang="en-US" sz="2354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2285324" y="5849333"/>
            <a:ext cx="2184559" cy="4564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15"/>
              </a:lnSpc>
              <a:spcBef>
                <a:spcPct val="0"/>
              </a:spcBef>
            </a:pPr>
            <a:r>
              <a:rPr lang="en-US" sz="2654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Performance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2285324" y="6458190"/>
            <a:ext cx="7614881" cy="16166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295"/>
              </a:lnSpc>
            </a:pPr>
            <a:r>
              <a:rPr lang="en-US" sz="2354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RMSE: 51,245, MAE: 33,222.97, MAPE: 2.02% indicating </a:t>
            </a:r>
          </a:p>
          <a:p>
            <a:pPr algn="just">
              <a:lnSpc>
                <a:spcPts val="3295"/>
              </a:lnSpc>
            </a:pPr>
            <a:r>
              <a:rPr lang="en-US" sz="2354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 reasonably accurate model</a:t>
            </a:r>
          </a:p>
          <a:p>
            <a:pPr algn="just">
              <a:lnSpc>
                <a:spcPts val="3295"/>
              </a:lnSpc>
            </a:pPr>
            <a:endParaRPr lang="en-US" sz="2354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just">
              <a:lnSpc>
                <a:spcPts val="3295"/>
              </a:lnSpc>
              <a:spcBef>
                <a:spcPct val="0"/>
              </a:spcBef>
            </a:pPr>
            <a:endParaRPr lang="en-US" sz="2354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" name="TextBox 25"/>
          <p:cNvSpPr txBox="1"/>
          <p:nvPr/>
        </p:nvSpPr>
        <p:spPr>
          <a:xfrm>
            <a:off x="2285324" y="7639290"/>
            <a:ext cx="1436608" cy="4564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15"/>
              </a:lnSpc>
              <a:spcBef>
                <a:spcPct val="0"/>
              </a:spcBef>
            </a:pPr>
            <a:r>
              <a:rPr lang="en-US" sz="2654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Forecast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2210969" y="8248146"/>
            <a:ext cx="7763589" cy="16166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95"/>
              </a:lnSpc>
            </a:pPr>
            <a:r>
              <a:rPr lang="en-US" sz="2354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52-week forecast aligns with recent sales trend,</a:t>
            </a:r>
          </a:p>
          <a:p>
            <a:pPr algn="l">
              <a:lnSpc>
                <a:spcPts val="3295"/>
              </a:lnSpc>
            </a:pPr>
            <a:r>
              <a:rPr lang="en-US" sz="2354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showing seasonality with widening confidence intervals</a:t>
            </a:r>
          </a:p>
          <a:p>
            <a:pPr algn="l">
              <a:lnSpc>
                <a:spcPts val="3295"/>
              </a:lnSpc>
            </a:pPr>
            <a:endParaRPr lang="en-US" sz="2354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l">
              <a:lnSpc>
                <a:spcPts val="3295"/>
              </a:lnSpc>
              <a:spcBef>
                <a:spcPct val="0"/>
              </a:spcBef>
            </a:pPr>
            <a:endParaRPr lang="en-US" sz="2354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" name="TextBox 27"/>
          <p:cNvSpPr txBox="1"/>
          <p:nvPr/>
        </p:nvSpPr>
        <p:spPr>
          <a:xfrm>
            <a:off x="1298177" y="2902956"/>
            <a:ext cx="235982" cy="5555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55"/>
              </a:lnSpc>
              <a:spcBef>
                <a:spcPct val="0"/>
              </a:spcBef>
            </a:pPr>
            <a:r>
              <a:rPr lang="en-US" sz="3254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1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1298177" y="4597326"/>
            <a:ext cx="235982" cy="5555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55"/>
              </a:lnSpc>
              <a:spcBef>
                <a:spcPct val="0"/>
              </a:spcBef>
            </a:pPr>
            <a:r>
              <a:rPr lang="en-US" sz="3254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2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1283651" y="6299370"/>
            <a:ext cx="235982" cy="5555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55"/>
              </a:lnSpc>
              <a:spcBef>
                <a:spcPct val="0"/>
              </a:spcBef>
            </a:pPr>
            <a:r>
              <a:rPr lang="en-US" sz="3254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3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1298177" y="8029071"/>
            <a:ext cx="235982" cy="5555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55"/>
              </a:lnSpc>
              <a:spcBef>
                <a:spcPct val="0"/>
              </a:spcBef>
            </a:pPr>
            <a:r>
              <a:rPr lang="en-US" sz="3254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4</a:t>
            </a:r>
          </a:p>
        </p:txBody>
      </p:sp>
    </p:spTree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1656</Words>
  <Application>Microsoft Office PowerPoint</Application>
  <PresentationFormat>Custom</PresentationFormat>
  <Paragraphs>233</Paragraphs>
  <Slides>14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Open Sans Bold</vt:lpstr>
      <vt:lpstr>Ubuntu Bold</vt:lpstr>
      <vt:lpstr>Open Sans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Yellow Modern Geometric Business Proposal Presentation</dc:title>
  <dc:creator>Aryxn Jain</dc:creator>
  <cp:lastModifiedBy>Aryan Jain</cp:lastModifiedBy>
  <cp:revision>4</cp:revision>
  <dcterms:created xsi:type="dcterms:W3CDTF">2006-08-16T00:00:00Z</dcterms:created>
  <dcterms:modified xsi:type="dcterms:W3CDTF">2024-12-09T22:06:02Z</dcterms:modified>
  <dc:identifier>DAGYFNlBn_M</dc:identifier>
</cp:coreProperties>
</file>