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6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4D0B31A-AA41-4E81-A24B-05EDBC78E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F2D58F-FB21-460E-B7ED-53336CD81F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431D-244C-435E-871A-08DA7D19A37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63BA48-6FAF-4E2C-B580-8924D86E6F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2325B-3DC6-49B8-B937-C4FB304A57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24701-3723-4263-80C1-18BAE2D9BD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79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ACE70-EF32-4971-88E3-1A9AFB89E056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A0D7-B89F-4313-B5BF-E8B9C094F8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7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4A0D7-B89F-4313-B5BF-E8B9C094F8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1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Plague</a:t>
            </a:r>
            <a:r>
              <a:rPr lang="de-AT" dirty="0"/>
              <a:t> </a:t>
            </a:r>
            <a:r>
              <a:rPr lang="de-AT" dirty="0" err="1"/>
              <a:t>infected</a:t>
            </a:r>
            <a:r>
              <a:rPr lang="de-AT" dirty="0"/>
              <a:t> </a:t>
            </a:r>
            <a:r>
              <a:rPr lang="de-AT" dirty="0" err="1"/>
              <a:t>fleas</a:t>
            </a:r>
            <a:endParaRPr lang="de-AT" dirty="0"/>
          </a:p>
          <a:p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rats</a:t>
            </a:r>
            <a:r>
              <a:rPr lang="de-AT" dirty="0"/>
              <a:t>, but also </a:t>
            </a:r>
            <a:r>
              <a:rPr lang="de-AT" dirty="0" err="1"/>
              <a:t>humans</a:t>
            </a:r>
            <a:endParaRPr lang="de-AT" dirty="0"/>
          </a:p>
          <a:p>
            <a:r>
              <a:rPr lang="de-AT" dirty="0" err="1"/>
              <a:t>Bubonic</a:t>
            </a:r>
            <a:r>
              <a:rPr lang="de-AT" dirty="0"/>
              <a:t> </a:t>
            </a:r>
            <a:r>
              <a:rPr lang="de-AT" dirty="0" err="1"/>
              <a:t>plague</a:t>
            </a:r>
            <a:r>
              <a:rPr lang="de-AT" dirty="0"/>
              <a:t> 2-6 </a:t>
            </a:r>
            <a:r>
              <a:rPr lang="de-AT" dirty="0" err="1"/>
              <a:t>days</a:t>
            </a:r>
            <a:r>
              <a:rPr lang="de-AT" dirty="0"/>
              <a:t> after </a:t>
            </a:r>
            <a:r>
              <a:rPr lang="de-AT" dirty="0" err="1"/>
              <a:t>infection</a:t>
            </a:r>
            <a:endParaRPr lang="de-AT" dirty="0"/>
          </a:p>
          <a:p>
            <a:r>
              <a:rPr lang="de-AT" dirty="0" err="1"/>
              <a:t>Septicemic</a:t>
            </a:r>
            <a:r>
              <a:rPr lang="de-AT" dirty="0"/>
              <a:t> </a:t>
            </a:r>
            <a:r>
              <a:rPr lang="de-AT" dirty="0" err="1"/>
              <a:t>plague</a:t>
            </a:r>
            <a:r>
              <a:rPr lang="de-AT" dirty="0"/>
              <a:t> 2-7 </a:t>
            </a:r>
            <a:r>
              <a:rPr lang="de-AT" dirty="0" err="1"/>
              <a:t>days</a:t>
            </a:r>
            <a:endParaRPr lang="de-AT" dirty="0"/>
          </a:p>
          <a:p>
            <a:r>
              <a:rPr lang="de-AT" dirty="0" err="1"/>
              <a:t>Pneumonic</a:t>
            </a:r>
            <a:r>
              <a:rPr lang="de-AT" dirty="0"/>
              <a:t> </a:t>
            </a:r>
            <a:r>
              <a:rPr lang="de-AT" dirty="0" err="1"/>
              <a:t>plague</a:t>
            </a:r>
            <a:r>
              <a:rPr lang="de-AT" dirty="0"/>
              <a:t> after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day</a:t>
            </a:r>
            <a:r>
              <a:rPr lang="de-AT" dirty="0"/>
              <a:t>; 15 </a:t>
            </a:r>
            <a:r>
              <a:rPr lang="de-AT" dirty="0" err="1"/>
              <a:t>hours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treatment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100% </a:t>
            </a:r>
            <a:r>
              <a:rPr lang="de-AT" dirty="0" err="1"/>
              <a:t>death</a:t>
            </a:r>
            <a:r>
              <a:rPr lang="de-AT" dirty="0"/>
              <a:t> rate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4A0D7-B89F-4313-B5BF-E8B9C094F8C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6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Bubonic</a:t>
            </a:r>
            <a:r>
              <a:rPr lang="de-AT" dirty="0"/>
              <a:t>: </a:t>
            </a:r>
            <a:r>
              <a:rPr lang="de-AT" dirty="0" err="1"/>
              <a:t>Swollen</a:t>
            </a:r>
            <a:r>
              <a:rPr lang="de-AT" dirty="0"/>
              <a:t> </a:t>
            </a:r>
            <a:r>
              <a:rPr lang="de-AT" dirty="0" err="1"/>
              <a:t>lymph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(</a:t>
            </a:r>
            <a:r>
              <a:rPr lang="de-AT" dirty="0" err="1"/>
              <a:t>groin</a:t>
            </a:r>
            <a:r>
              <a:rPr lang="de-AT" dirty="0"/>
              <a:t>, neck, </a:t>
            </a:r>
            <a:r>
              <a:rPr lang="de-AT" dirty="0" err="1"/>
              <a:t>under</a:t>
            </a:r>
            <a:r>
              <a:rPr lang="de-AT" dirty="0"/>
              <a:t> </a:t>
            </a:r>
            <a:r>
              <a:rPr lang="de-AT" dirty="0" err="1"/>
              <a:t>armpits</a:t>
            </a:r>
            <a:r>
              <a:rPr lang="de-AT" dirty="0"/>
              <a:t>)</a:t>
            </a:r>
          </a:p>
          <a:p>
            <a:r>
              <a:rPr lang="de-AT" dirty="0" err="1"/>
              <a:t>Septicemic</a:t>
            </a:r>
            <a:r>
              <a:rPr lang="de-AT" dirty="0"/>
              <a:t>: </a:t>
            </a:r>
            <a:r>
              <a:rPr lang="de-AT" dirty="0" err="1"/>
              <a:t>Rarest</a:t>
            </a:r>
            <a:r>
              <a:rPr lang="de-AT" dirty="0"/>
              <a:t> type; </a:t>
            </a:r>
            <a:r>
              <a:rPr lang="de-AT" dirty="0" err="1"/>
              <a:t>infection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blood</a:t>
            </a:r>
            <a:r>
              <a:rPr lang="de-AT" dirty="0"/>
              <a:t>, </a:t>
            </a:r>
            <a:r>
              <a:rPr lang="de-AT" dirty="0" err="1"/>
              <a:t>cause</a:t>
            </a:r>
            <a:r>
              <a:rPr lang="de-AT" dirty="0"/>
              <a:t> </a:t>
            </a:r>
            <a:r>
              <a:rPr lang="de-AT" dirty="0" err="1"/>
              <a:t>sepsis</a:t>
            </a:r>
            <a:r>
              <a:rPr lang="de-AT" dirty="0"/>
              <a:t>, </a:t>
            </a:r>
            <a:r>
              <a:rPr lang="de-AT" dirty="0" err="1"/>
              <a:t>bleeding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skin</a:t>
            </a:r>
            <a:endParaRPr lang="de-AT" dirty="0"/>
          </a:p>
          <a:p>
            <a:r>
              <a:rPr lang="de-AT" dirty="0" err="1"/>
              <a:t>Pneumonic</a:t>
            </a:r>
            <a:r>
              <a:rPr lang="de-AT" dirty="0"/>
              <a:t>: </a:t>
            </a:r>
            <a:r>
              <a:rPr lang="de-AT" dirty="0" err="1"/>
              <a:t>cause</a:t>
            </a:r>
            <a:r>
              <a:rPr lang="de-AT" dirty="0"/>
              <a:t> </a:t>
            </a:r>
            <a:r>
              <a:rPr lang="de-AT" dirty="0" err="1"/>
              <a:t>respiratory</a:t>
            </a:r>
            <a:r>
              <a:rPr lang="de-AT" dirty="0"/>
              <a:t> </a:t>
            </a:r>
            <a:r>
              <a:rPr lang="de-AT" dirty="0" err="1"/>
              <a:t>failure</a:t>
            </a:r>
            <a:r>
              <a:rPr lang="de-AT" dirty="0"/>
              <a:t> and </a:t>
            </a:r>
            <a:r>
              <a:rPr lang="de-AT" dirty="0" err="1"/>
              <a:t>shock</a:t>
            </a:r>
            <a:r>
              <a:rPr lang="de-AT" dirty="0"/>
              <a:t>; </a:t>
            </a:r>
            <a:r>
              <a:rPr lang="de-AT" dirty="0" err="1"/>
              <a:t>death</a:t>
            </a:r>
            <a:r>
              <a:rPr lang="de-AT" dirty="0"/>
              <a:t> </a:t>
            </a:r>
            <a:r>
              <a:rPr lang="de-AT" dirty="0" err="1"/>
              <a:t>witrhin</a:t>
            </a:r>
            <a:r>
              <a:rPr lang="de-AT" dirty="0"/>
              <a:t> 36 </a:t>
            </a:r>
            <a:r>
              <a:rPr lang="de-AT" dirty="0" err="1"/>
              <a:t>hours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initial </a:t>
            </a:r>
            <a:r>
              <a:rPr lang="de-AT" dirty="0" err="1"/>
              <a:t>symptoms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4A0D7-B89F-4313-B5BF-E8B9C094F8C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Poland</a:t>
            </a:r>
            <a:r>
              <a:rPr lang="de-AT" dirty="0"/>
              <a:t> was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alone</a:t>
            </a:r>
            <a:r>
              <a:rPr lang="de-AT" dirty="0"/>
              <a:t>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strict</a:t>
            </a:r>
            <a:r>
              <a:rPr lang="de-AT" dirty="0"/>
              <a:t> </a:t>
            </a:r>
            <a:r>
              <a:rPr lang="de-AT" dirty="0" err="1"/>
              <a:t>regulations</a:t>
            </a:r>
            <a:r>
              <a:rPr lang="de-AT" dirty="0"/>
              <a:t> </a:t>
            </a:r>
            <a:r>
              <a:rPr lang="de-AT" dirty="0" err="1"/>
              <a:t>regarding</a:t>
            </a:r>
            <a:r>
              <a:rPr lang="de-AT" dirty="0"/>
              <a:t> </a:t>
            </a:r>
            <a:r>
              <a:rPr lang="de-AT" dirty="0" err="1"/>
              <a:t>crossing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border</a:t>
            </a:r>
            <a:endParaRPr lang="de-AT" dirty="0"/>
          </a:p>
          <a:p>
            <a:r>
              <a:rPr lang="de-AT" dirty="0"/>
              <a:t>Jews</a:t>
            </a:r>
          </a:p>
          <a:p>
            <a:r>
              <a:rPr lang="de-AT" dirty="0"/>
              <a:t>Basic </a:t>
            </a:r>
            <a:r>
              <a:rPr lang="de-AT" dirty="0" err="1"/>
              <a:t>hygienic</a:t>
            </a:r>
            <a:r>
              <a:rPr lang="de-AT" dirty="0"/>
              <a:t> was </a:t>
            </a:r>
            <a:r>
              <a:rPr lang="de-AT" dirty="0" err="1"/>
              <a:t>introduced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people</a:t>
            </a:r>
            <a:r>
              <a:rPr lang="de-AT" dirty="0"/>
              <a:t> </a:t>
            </a:r>
            <a:r>
              <a:rPr lang="de-AT" dirty="0" err="1"/>
              <a:t>around</a:t>
            </a:r>
            <a:r>
              <a:rPr lang="de-AT" dirty="0"/>
              <a:t> </a:t>
            </a:r>
            <a:r>
              <a:rPr lang="de-AT" dirty="0" err="1"/>
              <a:t>them</a:t>
            </a:r>
            <a:endParaRPr lang="de-AT" dirty="0"/>
          </a:p>
          <a:p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death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in </a:t>
            </a:r>
            <a:r>
              <a:rPr lang="de-AT" dirty="0" err="1"/>
              <a:t>Jewish</a:t>
            </a:r>
            <a:r>
              <a:rPr lang="de-AT" dirty="0"/>
              <a:t> </a:t>
            </a:r>
            <a:r>
              <a:rPr lang="de-AT" dirty="0" err="1"/>
              <a:t>communities</a:t>
            </a:r>
            <a:endParaRPr lang="de-AT" dirty="0"/>
          </a:p>
          <a:p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blamed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that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4A0D7-B89F-4313-B5BF-E8B9C094F8C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4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Biological and </a:t>
            </a:r>
            <a:r>
              <a:rPr lang="de-AT" dirty="0" err="1"/>
              <a:t>chemical</a:t>
            </a:r>
            <a:r>
              <a:rPr lang="de-AT" dirty="0"/>
              <a:t> </a:t>
            </a:r>
            <a:r>
              <a:rPr lang="de-AT" dirty="0" err="1"/>
              <a:t>warfare</a:t>
            </a:r>
            <a:r>
              <a:rPr lang="de-AT" dirty="0"/>
              <a:t> </a:t>
            </a:r>
            <a:r>
              <a:rPr lang="de-AT" dirty="0" err="1"/>
              <a:t>research</a:t>
            </a:r>
            <a:r>
              <a:rPr lang="de-AT" dirty="0"/>
              <a:t> and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team</a:t>
            </a:r>
            <a:endParaRPr lang="de-AT" dirty="0"/>
          </a:p>
          <a:p>
            <a:r>
              <a:rPr lang="de-AT" dirty="0" err="1"/>
              <a:t>Bubonic</a:t>
            </a:r>
            <a:r>
              <a:rPr lang="de-AT" dirty="0"/>
              <a:t> </a:t>
            </a:r>
            <a:r>
              <a:rPr lang="de-AT" dirty="0" err="1"/>
              <a:t>Plague</a:t>
            </a:r>
            <a:endParaRPr lang="de-AT" dirty="0"/>
          </a:p>
          <a:p>
            <a:r>
              <a:rPr lang="de-AT" dirty="0" err="1"/>
              <a:t>Infected</a:t>
            </a:r>
            <a:r>
              <a:rPr lang="de-AT" dirty="0"/>
              <a:t> </a:t>
            </a:r>
            <a:r>
              <a:rPr lang="de-AT" dirty="0" err="1"/>
              <a:t>fleas</a:t>
            </a:r>
            <a:r>
              <a:rPr lang="de-AT" dirty="0"/>
              <a:t> in </a:t>
            </a:r>
            <a:r>
              <a:rPr lang="de-AT" dirty="0" err="1"/>
              <a:t>ceramic</a:t>
            </a:r>
            <a:r>
              <a:rPr lang="de-AT" dirty="0"/>
              <a:t> </a:t>
            </a:r>
            <a:r>
              <a:rPr lang="de-AT" dirty="0" err="1"/>
              <a:t>bombs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dropped</a:t>
            </a:r>
            <a:r>
              <a:rPr lang="de-AT" dirty="0"/>
              <a:t> on China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4A0D7-B89F-4313-B5BF-E8B9C094F8C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4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Researches</a:t>
            </a:r>
            <a:r>
              <a:rPr lang="de-AT" dirty="0"/>
              <a:t> </a:t>
            </a:r>
            <a:r>
              <a:rPr lang="de-AT" dirty="0" err="1"/>
              <a:t>found</a:t>
            </a:r>
            <a:r>
              <a:rPr lang="de-AT" dirty="0"/>
              <a:t> </a:t>
            </a:r>
            <a:r>
              <a:rPr lang="de-AT" dirty="0" err="1"/>
              <a:t>traces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plague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subway</a:t>
            </a:r>
            <a:r>
              <a:rPr lang="de-AT" dirty="0"/>
              <a:t> </a:t>
            </a:r>
            <a:r>
              <a:rPr lang="de-AT" dirty="0" err="1"/>
              <a:t>system</a:t>
            </a:r>
            <a:endParaRPr lang="de-AT" dirty="0"/>
          </a:p>
          <a:p>
            <a:r>
              <a:rPr lang="de-AT" dirty="0" err="1"/>
              <a:t>Houses</a:t>
            </a:r>
            <a:r>
              <a:rPr lang="de-AT" dirty="0"/>
              <a:t> </a:t>
            </a:r>
            <a:r>
              <a:rPr lang="de-AT" dirty="0" err="1"/>
              <a:t>critters</a:t>
            </a:r>
            <a:r>
              <a:rPr lang="de-AT" dirty="0"/>
              <a:t> (</a:t>
            </a:r>
            <a:r>
              <a:rPr lang="de-AT" dirty="0" err="1"/>
              <a:t>rats</a:t>
            </a:r>
            <a:r>
              <a:rPr lang="de-AT" dirty="0"/>
              <a:t>, </a:t>
            </a:r>
            <a:r>
              <a:rPr lang="de-AT" dirty="0" err="1"/>
              <a:t>mice</a:t>
            </a:r>
            <a:r>
              <a:rPr lang="de-AT" dirty="0"/>
              <a:t>, </a:t>
            </a:r>
            <a:r>
              <a:rPr lang="de-AT" dirty="0" err="1"/>
              <a:t>doves</a:t>
            </a:r>
            <a:r>
              <a:rPr lang="de-AT" dirty="0"/>
              <a:t>?)</a:t>
            </a:r>
          </a:p>
          <a:p>
            <a:r>
              <a:rPr lang="de-AT" dirty="0"/>
              <a:t>As </a:t>
            </a:r>
            <a:r>
              <a:rPr lang="de-AT" dirty="0" err="1"/>
              <a:t>long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not bitten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chance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infection</a:t>
            </a:r>
            <a:endParaRPr lang="de-AT" dirty="0"/>
          </a:p>
          <a:p>
            <a:r>
              <a:rPr lang="de-AT" dirty="0"/>
              <a:t>Do not </a:t>
            </a:r>
            <a:r>
              <a:rPr lang="de-AT" dirty="0" err="1"/>
              <a:t>lick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walls</a:t>
            </a:r>
            <a:r>
              <a:rPr lang="de-AT" dirty="0"/>
              <a:t> </a:t>
            </a:r>
            <a:r>
              <a:rPr lang="de-AT" dirty="0" err="1"/>
              <a:t>please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4A0D7-B89F-4313-B5BF-E8B9C094F8C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5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December</a:t>
            </a:r>
            <a:r>
              <a:rPr lang="de-AT" dirty="0"/>
              <a:t> 2017</a:t>
            </a:r>
          </a:p>
          <a:p>
            <a:r>
              <a:rPr lang="de-AT" dirty="0"/>
              <a:t>Dog was </a:t>
            </a:r>
            <a:r>
              <a:rPr lang="de-AT" dirty="0" err="1"/>
              <a:t>sniffing</a:t>
            </a:r>
            <a:r>
              <a:rPr lang="de-AT" dirty="0"/>
              <a:t> on </a:t>
            </a:r>
            <a:r>
              <a:rPr lang="de-AT" dirty="0" err="1"/>
              <a:t>dead</a:t>
            </a:r>
            <a:r>
              <a:rPr lang="de-AT" dirty="0"/>
              <a:t> </a:t>
            </a:r>
            <a:r>
              <a:rPr lang="de-AT" dirty="0" err="1"/>
              <a:t>prairie</a:t>
            </a:r>
            <a:r>
              <a:rPr lang="de-AT" dirty="0"/>
              <a:t> </a:t>
            </a:r>
            <a:r>
              <a:rPr lang="de-AT" dirty="0" err="1"/>
              <a:t>dog</a:t>
            </a:r>
            <a:endParaRPr lang="de-AT" dirty="0"/>
          </a:p>
          <a:p>
            <a:r>
              <a:rPr lang="de-AT" dirty="0"/>
              <a:t>Was </a:t>
            </a:r>
            <a:r>
              <a:rPr lang="de-AT" dirty="0" err="1"/>
              <a:t>put</a:t>
            </a:r>
            <a:r>
              <a:rPr lang="de-AT" dirty="0"/>
              <a:t> down</a:t>
            </a:r>
          </a:p>
          <a:p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staff</a:t>
            </a:r>
            <a:r>
              <a:rPr lang="de-AT" dirty="0"/>
              <a:t> </a:t>
            </a:r>
            <a:r>
              <a:rPr lang="de-AT" dirty="0" err="1"/>
              <a:t>members</a:t>
            </a:r>
            <a:r>
              <a:rPr lang="de-AT" dirty="0"/>
              <a:t> </a:t>
            </a:r>
            <a:r>
              <a:rPr lang="de-AT" dirty="0" err="1"/>
              <a:t>contracted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illness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4A0D7-B89F-4313-B5BF-E8B9C094F8C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0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6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4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000">
                <a:latin typeface="Bahnschrift Condensed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800">
                <a:latin typeface="Bahnschrift Condensed" panose="020B0502040204020203" pitchFamily="34" charset="0"/>
              </a:defRPr>
            </a:lvl1pPr>
            <a:lvl2pPr>
              <a:defRPr sz="4400">
                <a:latin typeface="Bahnschrift Condensed" panose="020B0502040204020203" pitchFamily="34" charset="0"/>
              </a:defRPr>
            </a:lvl2pPr>
            <a:lvl3pPr>
              <a:defRPr sz="4000">
                <a:latin typeface="Bahnschrift Condensed" panose="020B0502040204020203" pitchFamily="34" charset="0"/>
              </a:defRPr>
            </a:lvl3pPr>
            <a:lvl4pPr>
              <a:defRPr sz="3600">
                <a:latin typeface="Bahnschrift Condensed" panose="020B0502040204020203" pitchFamily="34" charset="0"/>
              </a:defRPr>
            </a:lvl4pPr>
            <a:lvl5pPr>
              <a:defRPr sz="3600">
                <a:latin typeface="Bahnschrift Condensed" panose="020B05020402040202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2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2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4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1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7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388-84F4-45D4-96CD-1DB426C529E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CFEB-B338-4F82-B92D-7F3502BA64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3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81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100F1-5480-4F06-A6BA-DE3A4767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cap="all" dirty="0"/>
              <a:t>Effects on modern life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1E642E4-866B-4E6A-8DDF-33C4E1D5C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353" b="338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402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248B0-C9F6-4977-8916-43C97116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Unit 731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A5D8F-74D5-4B13-8AAE-FDBCFC39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AT" dirty="0" err="1"/>
              <a:t>Active</a:t>
            </a:r>
            <a:r>
              <a:rPr lang="de-AT" dirty="0"/>
              <a:t> </a:t>
            </a:r>
            <a:r>
              <a:rPr lang="de-AT" dirty="0" err="1"/>
              <a:t>during</a:t>
            </a:r>
            <a:r>
              <a:rPr lang="de-AT" dirty="0"/>
              <a:t> WW2</a:t>
            </a:r>
          </a:p>
          <a:p>
            <a:r>
              <a:rPr lang="en-GB" dirty="0"/>
              <a:t>Research team</a:t>
            </a:r>
          </a:p>
          <a:p>
            <a:r>
              <a:rPr lang="en-GB" dirty="0"/>
              <a:t>Responsible for some of the most notorious war crimes</a:t>
            </a:r>
          </a:p>
        </p:txBody>
      </p:sp>
      <p:pic>
        <p:nvPicPr>
          <p:cNvPr id="5" name="Grafik 4" descr="Ein Bild, das Kette, Metallwaren enthält.&#10;&#10;Automatisch generierte Beschreibung">
            <a:extLst>
              <a:ext uri="{FF2B5EF4-FFF2-40B4-BE49-F238E27FC236}">
                <a16:creationId xmlns:a16="http://schemas.microsoft.com/office/drawing/2014/main" id="{3E2AF340-F7FF-49A6-BC1C-B2C453584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13867" flipV="1">
            <a:off x="3363197" y="2004042"/>
            <a:ext cx="9915839" cy="3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7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606EA-7D9C-4AA1-804E-E84C71A8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New York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Plague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27475-4E89-4695-8469-E03FBC76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068" cy="4351338"/>
          </a:xfrm>
        </p:spPr>
        <p:txBody>
          <a:bodyPr/>
          <a:lstStyle/>
          <a:p>
            <a:r>
              <a:rPr lang="de-AT" dirty="0"/>
              <a:t>Traces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Bubonic</a:t>
            </a:r>
            <a:r>
              <a:rPr lang="de-AT" dirty="0"/>
              <a:t> </a:t>
            </a:r>
            <a:r>
              <a:rPr lang="de-AT" dirty="0" err="1"/>
              <a:t>plague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Subway </a:t>
            </a:r>
            <a:r>
              <a:rPr lang="de-AT" dirty="0" err="1"/>
              <a:t>system</a:t>
            </a:r>
            <a:endParaRPr lang="de-AT" dirty="0"/>
          </a:p>
          <a:p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risk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humans</a:t>
            </a:r>
            <a:endParaRPr lang="de-AT" dirty="0"/>
          </a:p>
          <a:p>
            <a:endParaRPr lang="en-GB" dirty="0"/>
          </a:p>
        </p:txBody>
      </p:sp>
      <p:pic>
        <p:nvPicPr>
          <p:cNvPr id="5" name="Grafik 4" descr="Ein Bild, das Gebäude, Zug, Spur, drinnen enthält.&#10;&#10;Automatisch generierte Beschreibung">
            <a:extLst>
              <a:ext uri="{FF2B5EF4-FFF2-40B4-BE49-F238E27FC236}">
                <a16:creationId xmlns:a16="http://schemas.microsoft.com/office/drawing/2014/main" id="{2019850C-9751-491C-88B2-D68FA7A0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14" y="1825625"/>
            <a:ext cx="5974267" cy="40513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83202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F17B5-C45A-4017-8EA0-9E564E29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 sick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dog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9D84D-9A04-4B12-B989-544848BE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AT" dirty="0" err="1"/>
              <a:t>Cause</a:t>
            </a:r>
            <a:r>
              <a:rPr lang="de-AT" dirty="0"/>
              <a:t> was </a:t>
            </a:r>
            <a:r>
              <a:rPr lang="de-AT" dirty="0" err="1"/>
              <a:t>dog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Colorado</a:t>
            </a:r>
          </a:p>
          <a:p>
            <a:r>
              <a:rPr lang="de-AT" dirty="0" err="1"/>
              <a:t>Exposed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100 </a:t>
            </a:r>
            <a:r>
              <a:rPr lang="de-AT" dirty="0" err="1"/>
              <a:t>veterinary</a:t>
            </a:r>
            <a:r>
              <a:rPr lang="de-AT" dirty="0"/>
              <a:t> </a:t>
            </a:r>
            <a:r>
              <a:rPr lang="de-AT" dirty="0" err="1"/>
              <a:t>staff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Pneumonic</a:t>
            </a:r>
            <a:r>
              <a:rPr lang="de-AT" dirty="0"/>
              <a:t> </a:t>
            </a:r>
            <a:r>
              <a:rPr lang="de-AT" dirty="0" err="1"/>
              <a:t>plague</a:t>
            </a:r>
            <a:endParaRPr lang="en-GB" dirty="0"/>
          </a:p>
        </p:txBody>
      </p:sp>
      <p:pic>
        <p:nvPicPr>
          <p:cNvPr id="5" name="Grafik 4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33D4373D-45A3-407D-8152-A03018A10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01" y="2344708"/>
            <a:ext cx="5783579" cy="30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294A3-7454-4921-9034-17DE6E506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 cap="all" dirty="0">
                <a:latin typeface="Bahnschrift Condensed" panose="020B0502040204020203" pitchFamily="34" charset="0"/>
              </a:rPr>
              <a:t>The </a:t>
            </a:r>
            <a:r>
              <a:rPr lang="de-AT" cap="all" dirty="0" err="1">
                <a:latin typeface="Bahnschrift Condensed" panose="020B0502040204020203" pitchFamily="34" charset="0"/>
              </a:rPr>
              <a:t>return</a:t>
            </a:r>
            <a:r>
              <a:rPr lang="de-AT" cap="all" dirty="0">
                <a:latin typeface="Bahnschrift Condensed" panose="020B0502040204020203" pitchFamily="34" charset="0"/>
              </a:rPr>
              <a:t> </a:t>
            </a:r>
            <a:r>
              <a:rPr lang="de-AT" cap="all" dirty="0" err="1">
                <a:latin typeface="Bahnschrift Condensed" panose="020B0502040204020203" pitchFamily="34" charset="0"/>
              </a:rPr>
              <a:t>of</a:t>
            </a:r>
            <a:r>
              <a:rPr lang="de-AT" cap="all" dirty="0">
                <a:latin typeface="Bahnschrift Condensed" panose="020B0502040204020203" pitchFamily="34" charset="0"/>
              </a:rPr>
              <a:t> </a:t>
            </a:r>
            <a:r>
              <a:rPr lang="de-AT" cap="all" dirty="0" err="1">
                <a:latin typeface="Bahnschrift Condensed" panose="020B0502040204020203" pitchFamily="34" charset="0"/>
              </a:rPr>
              <a:t>the</a:t>
            </a:r>
            <a:r>
              <a:rPr lang="de-AT" cap="all" dirty="0">
                <a:latin typeface="Bahnschrift Condensed" panose="020B0502040204020203" pitchFamily="34" charset="0"/>
              </a:rPr>
              <a:t> Black </a:t>
            </a:r>
            <a:r>
              <a:rPr lang="de-AT" cap="all" dirty="0" err="1">
                <a:latin typeface="Bahnschrift Condensed" panose="020B0502040204020203" pitchFamily="34" charset="0"/>
              </a:rPr>
              <a:t>Plague</a:t>
            </a:r>
            <a:endParaRPr lang="en-GB" cap="all" dirty="0">
              <a:latin typeface="Bahnschrift Condensed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15194F-9F59-4DB1-9FFC-5445334A2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AT" sz="2000">
                <a:latin typeface="Bahnschrift Condensed" panose="020B0502040204020203" pitchFamily="34" charset="0"/>
              </a:rPr>
              <a:t>By Lisa Niedermayr</a:t>
            </a:r>
            <a:endParaRPr lang="en-GB" sz="2000">
              <a:latin typeface="Bahnschrift Condensed" panose="020B0502040204020203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CE8463-855D-4515-9609-AC3448A4E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r="576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121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18D1F-A5EA-46F8-A6AF-5AA7C756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6000" dirty="0">
                <a:latin typeface="Bahnschrift Condensed" panose="020B0502040204020203" pitchFamily="34" charset="0"/>
              </a:rPr>
              <a:t>Table </a:t>
            </a:r>
            <a:r>
              <a:rPr lang="de-AT" sz="6000" dirty="0" err="1">
                <a:latin typeface="Bahnschrift Condensed" panose="020B0502040204020203" pitchFamily="34" charset="0"/>
              </a:rPr>
              <a:t>of</a:t>
            </a:r>
            <a:r>
              <a:rPr lang="de-AT" sz="6000" dirty="0">
                <a:latin typeface="Bahnschrift Condensed" panose="020B0502040204020203" pitchFamily="34" charset="0"/>
              </a:rPr>
              <a:t> </a:t>
            </a:r>
            <a:r>
              <a:rPr lang="de-AT" sz="6000" dirty="0" err="1">
                <a:latin typeface="Bahnschrift Condensed" panose="020B0502040204020203" pitchFamily="34" charset="0"/>
              </a:rPr>
              <a:t>contents</a:t>
            </a:r>
            <a:endParaRPr lang="en-GB" sz="6000" dirty="0">
              <a:latin typeface="Bahnschrift Condensed" panose="020B0502040204020203" pitchFamily="34" charset="0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91D8BF-B380-43E0-B171-71D15180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263"/>
            <a:ext cx="10515600" cy="4457700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Bahnschrift Condensed" panose="020B0502040204020203" pitchFamily="34" charset="0"/>
              </a:rPr>
              <a:t>Causes of the Black Plague</a:t>
            </a:r>
          </a:p>
          <a:p>
            <a:r>
              <a:rPr lang="en-GB" sz="4800" dirty="0">
                <a:latin typeface="Bahnschrift Condensed" panose="020B0502040204020203" pitchFamily="34" charset="0"/>
              </a:rPr>
              <a:t>Epidemic in Europe</a:t>
            </a:r>
          </a:p>
          <a:p>
            <a:r>
              <a:rPr lang="en-GB" sz="4800" dirty="0">
                <a:latin typeface="Bahnschrift Condensed" panose="020B0502040204020203" pitchFamily="34" charset="0"/>
              </a:rPr>
              <a:t>Effects on modern life</a:t>
            </a:r>
          </a:p>
          <a:p>
            <a:pPr lvl="1"/>
            <a:r>
              <a:rPr lang="en-GB" sz="4400" dirty="0">
                <a:latin typeface="Bahnschrift Condensed" panose="020B0502040204020203" pitchFamily="34" charset="0"/>
              </a:rPr>
              <a:t>Unit 731 (</a:t>
            </a:r>
            <a:r>
              <a:rPr lang="ja-JP" altLang="en-US" sz="3200" dirty="0">
                <a:latin typeface="Bahnschrift Condensed" panose="020B0502040204020203" pitchFamily="34" charset="0"/>
              </a:rPr>
              <a:t>ななーさんーいち部隊</a:t>
            </a:r>
            <a:r>
              <a:rPr lang="en-GB" sz="4400" dirty="0">
                <a:latin typeface="Bahnschrift Condensed" panose="020B0502040204020203" pitchFamily="34" charset="0"/>
              </a:rPr>
              <a:t>)</a:t>
            </a:r>
            <a:r>
              <a:rPr lang="ja-JP" altLang="en-US" sz="3200" dirty="0"/>
              <a:t> </a:t>
            </a:r>
            <a:endParaRPr lang="de-AT" altLang="ja-JP" sz="3200" dirty="0"/>
          </a:p>
          <a:p>
            <a:pPr lvl="1"/>
            <a:r>
              <a:rPr lang="en-GB" sz="4400" dirty="0">
                <a:latin typeface="Bahnschrift Condensed" panose="020B0502040204020203" pitchFamily="34" charset="0"/>
              </a:rPr>
              <a:t>21</a:t>
            </a:r>
            <a:r>
              <a:rPr lang="en-GB" sz="4400" baseline="30000" dirty="0">
                <a:latin typeface="Bahnschrift Condensed" panose="020B0502040204020203" pitchFamily="34" charset="0"/>
              </a:rPr>
              <a:t>st</a:t>
            </a:r>
            <a:r>
              <a:rPr lang="en-GB" sz="4400" dirty="0">
                <a:latin typeface="Bahnschrift Condensed" panose="020B0502040204020203" pitchFamily="34" charset="0"/>
              </a:rPr>
              <a:t> century and the Black Death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77DBDB0-A66E-419D-832E-4465851E5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2400300"/>
            <a:ext cx="4457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610F6-0108-4F3A-B056-086B31DC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cap="all" dirty="0"/>
              <a:t>Causes of the Black Plague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8FAE8D-6035-428F-A109-5B6FB0F17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r="164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281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67D26-8CD3-4627-B406-0EC4D353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Yersinia</a:t>
            </a:r>
            <a:r>
              <a:rPr lang="de-AT" dirty="0"/>
              <a:t> </a:t>
            </a:r>
            <a:r>
              <a:rPr lang="de-AT" dirty="0" err="1"/>
              <a:t>Pestis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73301E-AF41-4E90-8C38-D947C5D8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Causes the main three types:</a:t>
            </a:r>
          </a:p>
          <a:p>
            <a:pPr lvl="1"/>
            <a:r>
              <a:rPr lang="en-GB" dirty="0"/>
              <a:t>Bubonic plague</a:t>
            </a:r>
          </a:p>
          <a:p>
            <a:pPr lvl="1"/>
            <a:r>
              <a:rPr lang="en-GB" dirty="0" err="1"/>
              <a:t>Septicemic</a:t>
            </a:r>
            <a:r>
              <a:rPr lang="en-GB" dirty="0"/>
              <a:t> plague</a:t>
            </a:r>
          </a:p>
          <a:p>
            <a:pPr lvl="1"/>
            <a:r>
              <a:rPr lang="en-GB" dirty="0"/>
              <a:t>Pneumonic plague</a:t>
            </a:r>
          </a:p>
        </p:txBody>
      </p:sp>
      <p:pic>
        <p:nvPicPr>
          <p:cNvPr id="11" name="Grafik 10" descr="Ein Bild, das Säugetier, Tier enthält.&#10;&#10;Automatisch generierte Beschreibung">
            <a:extLst>
              <a:ext uri="{FF2B5EF4-FFF2-40B4-BE49-F238E27FC236}">
                <a16:creationId xmlns:a16="http://schemas.microsoft.com/office/drawing/2014/main" id="{F962054A-03D4-4AA9-8833-145FBD35C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27" y="3465901"/>
            <a:ext cx="5780664" cy="271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D749-1691-4AF6-B970-F2A2126B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531295-7B7D-4A33-93E8-635247B45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60" y="593246"/>
            <a:ext cx="9698280" cy="5671507"/>
          </a:xfrm>
        </p:spPr>
      </p:pic>
    </p:spTree>
    <p:extLst>
      <p:ext uri="{BB962C8B-B14F-4D97-AF65-F5344CB8AC3E}">
        <p14:creationId xmlns:p14="http://schemas.microsoft.com/office/powerpoint/2010/main" val="11428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68103-F9F6-4BFB-AE6E-1C22D0E9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cap="all" dirty="0"/>
              <a:t>Epidemic in Europe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6" descr="Ein Bild, das Militäruniform, Foto, Gruppe, Kleidung enthält.&#10;&#10;Automatisch generierte Beschreibung">
            <a:extLst>
              <a:ext uri="{FF2B5EF4-FFF2-40B4-BE49-F238E27FC236}">
                <a16:creationId xmlns:a16="http://schemas.microsoft.com/office/drawing/2014/main" id="{BCB95240-AD20-47B5-A8E5-93C706FE8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7" r="2556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580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2D753-E2E4-4FC0-BB69-A735E900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Black Death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1FB90-FB4A-48F9-A3A6-1A5C3AC0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/>
          <a:lstStyle/>
          <a:p>
            <a:r>
              <a:rPr lang="en-GB" dirty="0"/>
              <a:t>Killed around 30% to 60% of Europe‘s population</a:t>
            </a:r>
          </a:p>
          <a:p>
            <a:r>
              <a:rPr lang="en-GB" dirty="0"/>
              <a:t>Spread due to no hygienic standards</a:t>
            </a:r>
          </a:p>
          <a:p>
            <a:endParaRPr lang="de-AT" dirty="0"/>
          </a:p>
          <a:p>
            <a:endParaRPr lang="en-GB" dirty="0"/>
          </a:p>
        </p:txBody>
      </p:sp>
      <p:pic>
        <p:nvPicPr>
          <p:cNvPr id="5" name="Grafik 4" descr="Ein Bild, das Buch enthält.&#10;&#10;Automatisch generierte Beschreibung">
            <a:extLst>
              <a:ext uri="{FF2B5EF4-FFF2-40B4-BE49-F238E27FC236}">
                <a16:creationId xmlns:a16="http://schemas.microsoft.com/office/drawing/2014/main" id="{E33F9B76-9F30-4335-982F-2033A36F6E9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19" y="3071674"/>
            <a:ext cx="6868664" cy="37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0B8A0-ADF7-4A86-A010-E300DB34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4092" cy="1325563"/>
          </a:xfrm>
        </p:spPr>
        <p:txBody>
          <a:bodyPr/>
          <a:lstStyle/>
          <a:p>
            <a:r>
              <a:rPr lang="de-AT" dirty="0" err="1"/>
              <a:t>Infection</a:t>
            </a:r>
            <a:r>
              <a:rPr lang="de-AT" dirty="0"/>
              <a:t> rate</a:t>
            </a:r>
            <a:endParaRPr lang="en-GB" dirty="0"/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E32DD5A-F120-4201-AB4B-E3C1AE910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09" y="0"/>
            <a:ext cx="604229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586C704-C200-47DA-8C5A-F4F941D8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4092" cy="4351338"/>
          </a:xfrm>
        </p:spPr>
        <p:txBody>
          <a:bodyPr/>
          <a:lstStyle/>
          <a:p>
            <a:r>
              <a:rPr lang="en-GB" dirty="0"/>
              <a:t>Disease quickly died down until the reintroduction from Central Asia</a:t>
            </a:r>
          </a:p>
          <a:p>
            <a:r>
              <a:rPr lang="en-GB" dirty="0"/>
              <a:t>Poland survived the best</a:t>
            </a:r>
          </a:p>
        </p:txBody>
      </p:sp>
    </p:spTree>
    <p:extLst>
      <p:ext uri="{BB962C8B-B14F-4D97-AF65-F5344CB8AC3E}">
        <p14:creationId xmlns:p14="http://schemas.microsoft.com/office/powerpoint/2010/main" val="33718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Breitbild</PresentationFormat>
  <Paragraphs>63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Office Theme</vt:lpstr>
      <vt:lpstr>PowerPoint-Präsentation</vt:lpstr>
      <vt:lpstr>The return of the Black Plague</vt:lpstr>
      <vt:lpstr>Table of contents</vt:lpstr>
      <vt:lpstr>Causes of the Black Plague</vt:lpstr>
      <vt:lpstr>Yersinia Pestis</vt:lpstr>
      <vt:lpstr>PowerPoint-Präsentation</vt:lpstr>
      <vt:lpstr>Epidemic in Europe</vt:lpstr>
      <vt:lpstr>The Black Death</vt:lpstr>
      <vt:lpstr>Infection rate</vt:lpstr>
      <vt:lpstr>Effects on modern life</vt:lpstr>
      <vt:lpstr>Unit 731</vt:lpstr>
      <vt:lpstr>New York and the Plague</vt:lpstr>
      <vt:lpstr>As sick as a dog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Ichiro Akuma</dc:creator>
  <cp:lastModifiedBy>Ichiro Akuma</cp:lastModifiedBy>
  <cp:revision>13</cp:revision>
  <dcterms:created xsi:type="dcterms:W3CDTF">2019-04-11T14:57:22Z</dcterms:created>
  <dcterms:modified xsi:type="dcterms:W3CDTF">2019-04-11T23:35:47Z</dcterms:modified>
</cp:coreProperties>
</file>