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077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92007-4B08-4046-B477-2A3C8A0DE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2FF9D-05AB-4CAC-B12A-8ADF0927E898}">
      <dgm:prSet/>
      <dgm:spPr/>
      <dgm:t>
        <a:bodyPr/>
        <a:lstStyle/>
        <a:p>
          <a:r>
            <a:rPr lang="de-DE"/>
            <a:t>Jeder Spieler verwaltet einen Bot im Hintergrund, der alle möglichen, eigenen Kombinationen prüft und darauf basierend den jeweiligen Informationsstand des Gegners berechnet</a:t>
          </a:r>
          <a:endParaRPr lang="en-US"/>
        </a:p>
      </dgm:t>
    </dgm:pt>
    <dgm:pt modelId="{0C6120A1-2F5A-464D-ACAB-E7C90EFE70A0}" type="parTrans" cxnId="{B1E3CCDE-10EE-4A85-B2CA-723F51A50F80}">
      <dgm:prSet/>
      <dgm:spPr/>
      <dgm:t>
        <a:bodyPr/>
        <a:lstStyle/>
        <a:p>
          <a:endParaRPr lang="en-US"/>
        </a:p>
      </dgm:t>
    </dgm:pt>
    <dgm:pt modelId="{AE056181-22C1-49A6-9113-4E6EB255AF40}" type="sibTrans" cxnId="{B1E3CCDE-10EE-4A85-B2CA-723F51A50F80}">
      <dgm:prSet/>
      <dgm:spPr/>
      <dgm:t>
        <a:bodyPr/>
        <a:lstStyle/>
        <a:p>
          <a:endParaRPr lang="en-US"/>
        </a:p>
      </dgm:t>
    </dgm:pt>
    <dgm:pt modelId="{4E366D2D-7F2C-4F6A-BB98-D414AE921DA1}">
      <dgm:prSet/>
      <dgm:spPr/>
      <dgm:t>
        <a:bodyPr/>
        <a:lstStyle/>
        <a:p>
          <a:r>
            <a:rPr lang="de-DE"/>
            <a:t>Dieser Bot vergleicht dann die Reaktion mit den berechneten Listen und verwirft Kombinationen entsprechend</a:t>
          </a:r>
          <a:endParaRPr lang="en-US"/>
        </a:p>
      </dgm:t>
    </dgm:pt>
    <dgm:pt modelId="{BC526316-39C2-4DD1-845C-B764D96A4EA9}" type="parTrans" cxnId="{9FCA4871-0191-4A36-9CDE-2851A7EA65D3}">
      <dgm:prSet/>
      <dgm:spPr/>
      <dgm:t>
        <a:bodyPr/>
        <a:lstStyle/>
        <a:p>
          <a:endParaRPr lang="en-US"/>
        </a:p>
      </dgm:t>
    </dgm:pt>
    <dgm:pt modelId="{139CED89-CF3F-42F1-8C00-497123CEF5F6}" type="sibTrans" cxnId="{9FCA4871-0191-4A36-9CDE-2851A7EA65D3}">
      <dgm:prSet/>
      <dgm:spPr/>
      <dgm:t>
        <a:bodyPr/>
        <a:lstStyle/>
        <a:p>
          <a:endParaRPr lang="en-US"/>
        </a:p>
      </dgm:t>
    </dgm:pt>
    <dgm:pt modelId="{947A79C7-AA4A-4556-B0F7-CC38A9E5C328}">
      <dgm:prSet/>
      <dgm:spPr/>
      <dgm:t>
        <a:bodyPr/>
        <a:lstStyle/>
        <a:p>
          <a:r>
            <a:rPr lang="de-DE" dirty="0"/>
            <a:t>Um den Informationsstand des Gegners nachzuvollziehen, muss der Bot aber auch den Gegner-Bot analysieren, der wiederrum zurückanalysiert</a:t>
          </a:r>
          <a:endParaRPr lang="en-US" dirty="0"/>
        </a:p>
      </dgm:t>
    </dgm:pt>
    <dgm:pt modelId="{F7D8CB89-2E12-4DEC-9AC3-246B3B6DAF1F}" type="parTrans" cxnId="{812781DF-8B4A-48EC-BD08-A6215CBE052A}">
      <dgm:prSet/>
      <dgm:spPr/>
      <dgm:t>
        <a:bodyPr/>
        <a:lstStyle/>
        <a:p>
          <a:endParaRPr lang="en-US"/>
        </a:p>
      </dgm:t>
    </dgm:pt>
    <dgm:pt modelId="{0F4A83EB-D903-40EB-BFC8-CC16576A2F07}" type="sibTrans" cxnId="{812781DF-8B4A-48EC-BD08-A6215CBE052A}">
      <dgm:prSet/>
      <dgm:spPr/>
      <dgm:t>
        <a:bodyPr/>
        <a:lstStyle/>
        <a:p>
          <a:endParaRPr lang="en-US"/>
        </a:p>
      </dgm:t>
    </dgm:pt>
    <dgm:pt modelId="{7DC0DA52-A4B2-4524-AACA-2007DA2DF964}">
      <dgm:prSet/>
      <dgm:spPr/>
      <dgm:t>
        <a:bodyPr/>
        <a:lstStyle/>
        <a:p>
          <a:endParaRPr lang="en-US" dirty="0"/>
        </a:p>
      </dgm:t>
    </dgm:pt>
    <dgm:pt modelId="{99595692-F5D8-4A09-9A2D-0BBABE61CB43}" type="parTrans" cxnId="{A0E17FF4-C6D4-43CD-998F-4E2A1DA24F06}">
      <dgm:prSet/>
      <dgm:spPr/>
      <dgm:t>
        <a:bodyPr/>
        <a:lstStyle/>
        <a:p>
          <a:endParaRPr lang="de-DE"/>
        </a:p>
      </dgm:t>
    </dgm:pt>
    <dgm:pt modelId="{713513EF-84C3-45D3-8847-0AFB4B8ADAC2}" type="sibTrans" cxnId="{A0E17FF4-C6D4-43CD-998F-4E2A1DA24F06}">
      <dgm:prSet/>
      <dgm:spPr/>
      <dgm:t>
        <a:bodyPr/>
        <a:lstStyle/>
        <a:p>
          <a:endParaRPr lang="de-DE"/>
        </a:p>
      </dgm:t>
    </dgm:pt>
    <dgm:pt modelId="{AEC553A2-B2FC-475B-8289-948F6D08CC9B}" type="pres">
      <dgm:prSet presAssocID="{CE792007-4B08-4046-B477-2A3C8A0DED73}" presName="linear" presStyleCnt="0">
        <dgm:presLayoutVars>
          <dgm:animLvl val="lvl"/>
          <dgm:resizeHandles val="exact"/>
        </dgm:presLayoutVars>
      </dgm:prSet>
      <dgm:spPr/>
    </dgm:pt>
    <dgm:pt modelId="{330AB13A-BBC1-45B3-975D-112442E68959}" type="pres">
      <dgm:prSet presAssocID="{BC62FF9D-05AB-4CAC-B12A-8ADF0927E8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042E25-E236-479E-B741-1F575A76DE3B}" type="pres">
      <dgm:prSet presAssocID="{AE056181-22C1-49A6-9113-4E6EB255AF40}" presName="spacer" presStyleCnt="0"/>
      <dgm:spPr/>
    </dgm:pt>
    <dgm:pt modelId="{D484BEF4-3682-4C38-A40E-86186F175AB2}" type="pres">
      <dgm:prSet presAssocID="{4E366D2D-7F2C-4F6A-BB98-D414AE921D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679D82-0515-42FB-A1B0-93FAF4B96EB9}" type="pres">
      <dgm:prSet presAssocID="{139CED89-CF3F-42F1-8C00-497123CEF5F6}" presName="spacer" presStyleCnt="0"/>
      <dgm:spPr/>
    </dgm:pt>
    <dgm:pt modelId="{40C2DF11-7531-46CD-8C72-6E9150A95208}" type="pres">
      <dgm:prSet presAssocID="{947A79C7-AA4A-4556-B0F7-CC38A9E5C3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19D28B-8D31-47BF-90B0-6667CA54B675}" type="pres">
      <dgm:prSet presAssocID="{0F4A83EB-D903-40EB-BFC8-CC16576A2F07}" presName="spacer" presStyleCnt="0"/>
      <dgm:spPr/>
    </dgm:pt>
    <dgm:pt modelId="{3C382BE2-B5AF-4036-A16D-3495DB0DDB55}" type="pres">
      <dgm:prSet presAssocID="{7DC0DA52-A4B2-4524-AACA-2007DA2DF96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42FD5C-C3C0-43FF-B313-FF890CD4061B}" type="presOf" srcId="{CE792007-4B08-4046-B477-2A3C8A0DED73}" destId="{AEC553A2-B2FC-475B-8289-948F6D08CC9B}" srcOrd="0" destOrd="0" presId="urn:microsoft.com/office/officeart/2005/8/layout/vList2"/>
    <dgm:cxn modelId="{9FCA4871-0191-4A36-9CDE-2851A7EA65D3}" srcId="{CE792007-4B08-4046-B477-2A3C8A0DED73}" destId="{4E366D2D-7F2C-4F6A-BB98-D414AE921DA1}" srcOrd="1" destOrd="0" parTransId="{BC526316-39C2-4DD1-845C-B764D96A4EA9}" sibTransId="{139CED89-CF3F-42F1-8C00-497123CEF5F6}"/>
    <dgm:cxn modelId="{D6ADDC72-EEC2-4214-93F8-DE590F4DF332}" type="presOf" srcId="{7DC0DA52-A4B2-4524-AACA-2007DA2DF964}" destId="{3C382BE2-B5AF-4036-A16D-3495DB0DDB55}" srcOrd="0" destOrd="0" presId="urn:microsoft.com/office/officeart/2005/8/layout/vList2"/>
    <dgm:cxn modelId="{7748A27F-2495-4D30-B9EC-C4CC356F8E7E}" type="presOf" srcId="{947A79C7-AA4A-4556-B0F7-CC38A9E5C328}" destId="{40C2DF11-7531-46CD-8C72-6E9150A95208}" srcOrd="0" destOrd="0" presId="urn:microsoft.com/office/officeart/2005/8/layout/vList2"/>
    <dgm:cxn modelId="{0565B0CE-156D-409D-8052-C5170AED87E5}" type="presOf" srcId="{4E366D2D-7F2C-4F6A-BB98-D414AE921DA1}" destId="{D484BEF4-3682-4C38-A40E-86186F175AB2}" srcOrd="0" destOrd="0" presId="urn:microsoft.com/office/officeart/2005/8/layout/vList2"/>
    <dgm:cxn modelId="{B1E3CCDE-10EE-4A85-B2CA-723F51A50F80}" srcId="{CE792007-4B08-4046-B477-2A3C8A0DED73}" destId="{BC62FF9D-05AB-4CAC-B12A-8ADF0927E898}" srcOrd="0" destOrd="0" parTransId="{0C6120A1-2F5A-464D-ACAB-E7C90EFE70A0}" sibTransId="{AE056181-22C1-49A6-9113-4E6EB255AF40}"/>
    <dgm:cxn modelId="{812781DF-8B4A-48EC-BD08-A6215CBE052A}" srcId="{CE792007-4B08-4046-B477-2A3C8A0DED73}" destId="{947A79C7-AA4A-4556-B0F7-CC38A9E5C328}" srcOrd="2" destOrd="0" parTransId="{F7D8CB89-2E12-4DEC-9AC3-246B3B6DAF1F}" sibTransId="{0F4A83EB-D903-40EB-BFC8-CC16576A2F07}"/>
    <dgm:cxn modelId="{A32C10ED-0100-4512-89CC-A5C5FE02562C}" type="presOf" srcId="{BC62FF9D-05AB-4CAC-B12A-8ADF0927E898}" destId="{330AB13A-BBC1-45B3-975D-112442E68959}" srcOrd="0" destOrd="0" presId="urn:microsoft.com/office/officeart/2005/8/layout/vList2"/>
    <dgm:cxn modelId="{A0E17FF4-C6D4-43CD-998F-4E2A1DA24F06}" srcId="{CE792007-4B08-4046-B477-2A3C8A0DED73}" destId="{7DC0DA52-A4B2-4524-AACA-2007DA2DF964}" srcOrd="3" destOrd="0" parTransId="{99595692-F5D8-4A09-9A2D-0BBABE61CB43}" sibTransId="{713513EF-84C3-45D3-8847-0AFB4B8ADAC2}"/>
    <dgm:cxn modelId="{CD52C093-CD4D-40B6-A43E-4CE052A4C36C}" type="presParOf" srcId="{AEC553A2-B2FC-475B-8289-948F6D08CC9B}" destId="{330AB13A-BBC1-45B3-975D-112442E68959}" srcOrd="0" destOrd="0" presId="urn:microsoft.com/office/officeart/2005/8/layout/vList2"/>
    <dgm:cxn modelId="{A5B72E5F-D48C-4A49-AB5B-C49361B0530D}" type="presParOf" srcId="{AEC553A2-B2FC-475B-8289-948F6D08CC9B}" destId="{07042E25-E236-479E-B741-1F575A76DE3B}" srcOrd="1" destOrd="0" presId="urn:microsoft.com/office/officeart/2005/8/layout/vList2"/>
    <dgm:cxn modelId="{1281748A-60F8-4935-9729-2AAF146AED26}" type="presParOf" srcId="{AEC553A2-B2FC-475B-8289-948F6D08CC9B}" destId="{D484BEF4-3682-4C38-A40E-86186F175AB2}" srcOrd="2" destOrd="0" presId="urn:microsoft.com/office/officeart/2005/8/layout/vList2"/>
    <dgm:cxn modelId="{1AD07B37-5CF8-4CB5-9EBE-C150252080D1}" type="presParOf" srcId="{AEC553A2-B2FC-475B-8289-948F6D08CC9B}" destId="{64679D82-0515-42FB-A1B0-93FAF4B96EB9}" srcOrd="3" destOrd="0" presId="urn:microsoft.com/office/officeart/2005/8/layout/vList2"/>
    <dgm:cxn modelId="{4E5E0E15-3859-463E-AFDF-944A892C0A60}" type="presParOf" srcId="{AEC553A2-B2FC-475B-8289-948F6D08CC9B}" destId="{40C2DF11-7531-46CD-8C72-6E9150A95208}" srcOrd="4" destOrd="0" presId="urn:microsoft.com/office/officeart/2005/8/layout/vList2"/>
    <dgm:cxn modelId="{D5105095-7A22-46FB-B9DD-0DFB058BC57F}" type="presParOf" srcId="{AEC553A2-B2FC-475B-8289-948F6D08CC9B}" destId="{D919D28B-8D31-47BF-90B0-6667CA54B675}" srcOrd="5" destOrd="0" presId="urn:microsoft.com/office/officeart/2005/8/layout/vList2"/>
    <dgm:cxn modelId="{B5488BBC-C22A-4C26-A355-5FCD2BA7F7C6}" type="presParOf" srcId="{AEC553A2-B2FC-475B-8289-948F6D08CC9B}" destId="{3C382BE2-B5AF-4036-A16D-3495DB0DDB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AB13A-BBC1-45B3-975D-112442E68959}">
      <dsp:nvSpPr>
        <dsp:cNvPr id="0" name=""/>
        <dsp:cNvSpPr/>
      </dsp:nvSpPr>
      <dsp:spPr>
        <a:xfrm>
          <a:off x="0" y="3969"/>
          <a:ext cx="8452936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Jeder Spieler verwaltet einen Bot im Hintergrund, der alle möglichen, eigenen Kombinationen prüft und darauf basierend den jeweiligen Informationsstand des Gegners berechnet</a:t>
          </a:r>
          <a:endParaRPr lang="en-US" sz="1900" kern="1200"/>
        </a:p>
      </dsp:txBody>
      <dsp:txXfrm>
        <a:off x="51003" y="54972"/>
        <a:ext cx="8350930" cy="942803"/>
      </dsp:txXfrm>
    </dsp:sp>
    <dsp:sp modelId="{D484BEF4-3682-4C38-A40E-86186F175AB2}">
      <dsp:nvSpPr>
        <dsp:cNvPr id="0" name=""/>
        <dsp:cNvSpPr/>
      </dsp:nvSpPr>
      <dsp:spPr>
        <a:xfrm>
          <a:off x="0" y="1103499"/>
          <a:ext cx="8452936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Dieser Bot vergleicht dann die Reaktion mit den berechneten Listen und verwirft Kombinationen entsprechend</a:t>
          </a:r>
          <a:endParaRPr lang="en-US" sz="1900" kern="1200"/>
        </a:p>
      </dsp:txBody>
      <dsp:txXfrm>
        <a:off x="51003" y="1154502"/>
        <a:ext cx="8350930" cy="942803"/>
      </dsp:txXfrm>
    </dsp:sp>
    <dsp:sp modelId="{40C2DF11-7531-46CD-8C72-6E9150A95208}">
      <dsp:nvSpPr>
        <dsp:cNvPr id="0" name=""/>
        <dsp:cNvSpPr/>
      </dsp:nvSpPr>
      <dsp:spPr>
        <a:xfrm>
          <a:off x="0" y="2203029"/>
          <a:ext cx="8452936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 den Informationsstand des Gegners nachzuvollziehen, muss der Bot aber auch den Gegner-Bot analysieren, der wiederrum zurückanalysiert</a:t>
          </a:r>
          <a:endParaRPr lang="en-US" sz="1900" kern="1200" dirty="0"/>
        </a:p>
      </dsp:txBody>
      <dsp:txXfrm>
        <a:off x="51003" y="2254032"/>
        <a:ext cx="8350930" cy="942803"/>
      </dsp:txXfrm>
    </dsp:sp>
    <dsp:sp modelId="{3C382BE2-B5AF-4036-A16D-3495DB0DDB55}">
      <dsp:nvSpPr>
        <dsp:cNvPr id="0" name=""/>
        <dsp:cNvSpPr/>
      </dsp:nvSpPr>
      <dsp:spPr>
        <a:xfrm>
          <a:off x="0" y="3302559"/>
          <a:ext cx="8452936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51003" y="3353562"/>
        <a:ext cx="8350930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F91C-5AD4-4E1A-805A-CA4F009671A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6F325-F06B-45B6-A66B-90C79A3183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43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B4001-451F-D980-27C5-92A45C57B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127BB5-89AC-9666-2094-9A546AF35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C33AC-8984-93DD-DE26-D2239B58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B2E00-4AE6-2655-29EF-2A2E8657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01D4-8571-C962-C328-9CC22523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03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A7D4-2C7D-577E-6259-4B1E778C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DF9F5-B249-6487-632C-ACE03375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D7E5D-9B25-C187-4268-5E415D88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145AF-3068-793B-DF3B-15DF631C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B2AC7-4F92-E19D-07AF-57E7630B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9DDD8A-AE70-0FAC-1C78-9D1E0FDD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CF64F-F96B-7AA2-3BD4-A8F875C04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D5256-1844-AB4F-BAE9-6032616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9A948-37C9-718A-D4F5-7FFE71C9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1FC5-BF5B-2217-0B9D-BEE4ABE5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5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BC50A-E8F0-7AC9-7BCB-DC2902C6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AAEFC-F5A2-2AC9-96D0-65B81174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22AD8-2AB9-A832-6F1C-FEA46FB9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2DF18-0CE3-3808-7D16-EF580F0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C7101-141B-194E-33F2-5F32860F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9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C5935-C5E0-5FAF-72DF-99A5D85D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6551A-4450-7A60-AD21-D80D8C17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16757B-C76A-7D57-45B2-89C5C7AC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31AF2-6CD2-1C84-F96B-68D2BB23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11E6C-A98E-8C5F-2A21-310322F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45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DC339-9437-EB90-4FD4-860C4A5F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A4BB4-B6DF-7020-BEE1-B99E426AF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F868A-C75F-66A4-CB3F-2B0EF943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5FDAA-9974-F04B-CB2C-689057CE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FC69E-7951-B30E-904A-E182B279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E1F09B-090B-E0CA-B0FD-236CF17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5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17401-5ACD-3A22-3CD6-3B30A447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BF7052-C183-1905-C49E-134DEE2F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72463-6377-CD81-478D-2343D0F2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714227-6755-1310-548F-3484900FE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251932-1857-8ED5-6BF3-D7358AE92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6F8DD8-BC12-1011-718F-35443F8A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F9D9ED-D390-4005-954B-A230B3C1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E95A8A-5C2B-D82F-9692-9D219089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4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7C2B8-E2F0-7B10-1D2F-8DEAD400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4123FA-A026-EB88-F104-8C2C443B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58EE5-0CE4-EE11-1E0A-0A1B862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A9818D-62E1-0C60-9FD6-DBC4FC9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57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9CE808-503F-9268-E831-0164B83E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8DCDA5-0461-4613-5C4D-38A1716F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BD88F1-C29D-40E0-9CBD-6231CE7A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794E5-B86F-D06A-2E56-C677BB8F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B127C-F01F-670B-1C7F-57CACDDC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B23C9-E79C-B0FE-9AA2-3BDB8FA8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D2292-F3B0-E7FA-681A-927C8069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F7CF8D-0FE6-3C22-DFC5-D6FDCBE7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D6E26-AFC9-E94F-EA18-29874807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64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63745-BAAD-20FE-960C-7ED87819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272D1D-1C76-C210-BF6E-0685E1B54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D0B2FD-81C7-5F96-F98F-0D6D352A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3B125-9BB1-1BF0-66C0-BF27701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40DCD-B452-783A-8A6E-1AA2C64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4D86C-C10F-8A3C-9AB3-D9077573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BE79AA-BA9B-2173-1DC2-329B6007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E42EA5-BBC7-BF5C-9ECC-93CBED40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B8569-B45E-3415-4D98-2BA1DFD30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67B6D-2C66-4BB2-A590-D134F6E2A90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A7202-0F51-B6FA-C65B-8D0168B91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23F0C-14F0-D71B-61FC-433B390FA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E4E12-D868-4795-88D7-EF76997A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985AC-7D4A-F2E3-3421-436BBA8FB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EggHead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1AE956-FEB0-B495-6707-1811BBC5C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Optimale Strategie</a:t>
            </a:r>
          </a:p>
        </p:txBody>
      </p:sp>
    </p:spTree>
    <p:extLst>
      <p:ext uri="{BB962C8B-B14F-4D97-AF65-F5344CB8AC3E}">
        <p14:creationId xmlns:p14="http://schemas.microsoft.com/office/powerpoint/2010/main" val="328171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82654-A3F7-61B8-5D3C-10DC7F44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BBDFC-F113-4E7D-F518-C9C3E135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Auflösen, Sebo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312754-C490-9231-C8F0-14EDFC10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90" y="3068063"/>
            <a:ext cx="1849281" cy="2238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724F862-C3BF-96B2-5341-69E6AB66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848" y="1288249"/>
            <a:ext cx="1849281" cy="22387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A45F61-B41C-72C3-883D-55834E03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61" y="4187424"/>
            <a:ext cx="1849281" cy="22387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66AF7F-0FBE-A3DC-AA32-08A9AB41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50" y="168888"/>
            <a:ext cx="1586969" cy="1921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1CCE27-106A-5989-9302-5BE5AA70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33" y="2542548"/>
            <a:ext cx="1523550" cy="184439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7FF19A1-0A3C-9D7A-BAC5-F981B92EF4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738971" y="2407611"/>
            <a:ext cx="1171877" cy="1779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39D1A91-E753-A942-0D0A-65DE97EC9E1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38971" y="4187425"/>
            <a:ext cx="1051490" cy="111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626EEF5-81DF-7499-C87E-3AB6214B08F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60129" y="2407611"/>
            <a:ext cx="931104" cy="1057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14692A-0BE7-AA42-B2D2-85A044D561E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760129" y="1129473"/>
            <a:ext cx="855721" cy="127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AE9FE-6589-61B9-CCDE-6E51E750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648B6-1830-421E-6682-00F1594C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philipp</a:t>
            </a:r>
            <a:r>
              <a:rPr lang="de-DE" dirty="0"/>
              <a:t>: öffentlich </a:t>
            </a:r>
            <a:r>
              <a:rPr lang="de-DE" dirty="0" err="1"/>
              <a:t>info</a:t>
            </a:r>
            <a:r>
              <a:rPr lang="de-DE" dirty="0"/>
              <a:t> müssen alle gleich haben -&gt; </a:t>
            </a:r>
            <a:r>
              <a:rPr lang="de-DE" dirty="0" err="1"/>
              <a:t>mastertable</a:t>
            </a:r>
            <a:r>
              <a:rPr lang="de-DE" dirty="0"/>
              <a:t>. Kombinationen in </a:t>
            </a:r>
            <a:r>
              <a:rPr lang="de-DE" dirty="0" err="1"/>
              <a:t>matrix</a:t>
            </a:r>
            <a:r>
              <a:rPr lang="de-DE" dirty="0"/>
              <a:t> abbilden</a:t>
            </a:r>
          </a:p>
          <a:p>
            <a:r>
              <a:rPr lang="de-DE" dirty="0" err="1"/>
              <a:t>max</a:t>
            </a:r>
            <a:r>
              <a:rPr lang="de-DE" dirty="0"/>
              <a:t>: 2 mal hin und her interpretieren, dann fehlt die beobachtbare </a:t>
            </a:r>
            <a:r>
              <a:rPr lang="de-DE" dirty="0" err="1"/>
              <a:t>reaktion</a:t>
            </a:r>
            <a:r>
              <a:rPr lang="de-DE" dirty="0"/>
              <a:t>, </a:t>
            </a:r>
            <a:r>
              <a:rPr lang="de-DE" dirty="0" err="1"/>
              <a:t>erwartung</a:t>
            </a:r>
            <a:r>
              <a:rPr lang="de-DE" dirty="0"/>
              <a:t> formulieren</a:t>
            </a:r>
          </a:p>
          <a:p>
            <a:r>
              <a:rPr lang="de-DE" dirty="0" err="1"/>
              <a:t>tobi</a:t>
            </a:r>
            <a:r>
              <a:rPr lang="de-DE" dirty="0"/>
              <a:t>: loop bis zur </a:t>
            </a:r>
            <a:r>
              <a:rPr lang="de-DE" dirty="0" err="1"/>
              <a:t>konvergenz</a:t>
            </a:r>
            <a:r>
              <a:rPr lang="de-DE" dirty="0"/>
              <a:t> &amp; Parallelisierung als Lösung für Endlosrekursion</a:t>
            </a:r>
          </a:p>
          <a:p>
            <a:r>
              <a:rPr lang="de-DE" dirty="0" err="1"/>
              <a:t>sebo</a:t>
            </a:r>
            <a:r>
              <a:rPr lang="de-DE" dirty="0"/>
              <a:t>: </a:t>
            </a:r>
            <a:r>
              <a:rPr lang="de-DE" dirty="0" err="1"/>
              <a:t>mastertable</a:t>
            </a:r>
            <a:r>
              <a:rPr lang="de-DE" dirty="0"/>
              <a:t> bzw. </a:t>
            </a:r>
            <a:r>
              <a:rPr lang="de-DE" dirty="0" err="1"/>
              <a:t>list</a:t>
            </a:r>
            <a:r>
              <a:rPr lang="de-DE" dirty="0"/>
              <a:t>&lt;Stack&gt; </a:t>
            </a:r>
            <a:r>
              <a:rPr lang="de-DE" dirty="0" err="1"/>
              <a:t>flatten</a:t>
            </a:r>
            <a:r>
              <a:rPr lang="de-DE" dirty="0"/>
              <a:t>, historische Tabellen pflegen nach Auflösen (war dann doch nicht nötig)</a:t>
            </a:r>
          </a:p>
          <a:p>
            <a:r>
              <a:rPr lang="de-DE" dirty="0"/>
              <a:t>Jeder Spieler erhält einen </a:t>
            </a:r>
            <a:r>
              <a:rPr lang="de-DE" dirty="0" err="1"/>
              <a:t>ScenarioBot</a:t>
            </a:r>
            <a:r>
              <a:rPr lang="de-DE" dirty="0"/>
              <a:t>, der die </a:t>
            </a:r>
            <a:r>
              <a:rPr lang="de-DE" dirty="0" err="1"/>
              <a:t>ScenarioBots</a:t>
            </a:r>
            <a:r>
              <a:rPr lang="de-DE" dirty="0"/>
              <a:t> der anderen analysiert</a:t>
            </a:r>
          </a:p>
          <a:p>
            <a:r>
              <a:rPr lang="de-DE" dirty="0"/>
              <a:t>Finale Lösung als </a:t>
            </a:r>
            <a:r>
              <a:rPr lang="de-DE" dirty="0" err="1"/>
              <a:t>Baussteine</a:t>
            </a:r>
            <a:r>
              <a:rPr lang="de-DE" dirty="0"/>
              <a:t> </a:t>
            </a:r>
            <a:r>
              <a:rPr lang="de-DE" dirty="0" err="1"/>
              <a:t>visualiseren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83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2DF2-BB92-B560-5BC8-308D23DE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0793F-1C64-5DD1-81D9-24EDB4F4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Spieler erhalten je 3 Karten</a:t>
            </a:r>
          </a:p>
          <a:p>
            <a:r>
              <a:rPr lang="de-DE" dirty="0"/>
              <a:t>Spieler sehen nur die Karten der anderen</a:t>
            </a:r>
          </a:p>
          <a:p>
            <a:r>
              <a:rPr lang="de-DE" dirty="0"/>
              <a:t>Ziel: Die eigenen Karten herausfinden -&gt; gibt 1 Punkt</a:t>
            </a:r>
          </a:p>
          <a:p>
            <a:r>
              <a:rPr lang="de-DE" dirty="0"/>
              <a:t>Gewonnen hat, wer zuerst 10 Punkte erreicht</a:t>
            </a:r>
          </a:p>
          <a:p>
            <a:r>
              <a:rPr lang="de-DE" dirty="0"/>
              <a:t>Moderator beantwortet logische Fragen</a:t>
            </a:r>
          </a:p>
          <a:p>
            <a:r>
              <a:rPr lang="de-DE" dirty="0"/>
              <a:t>Aus den Fragen Informationen ermitteln</a:t>
            </a:r>
          </a:p>
        </p:txBody>
      </p:sp>
    </p:spTree>
    <p:extLst>
      <p:ext uri="{BB962C8B-B14F-4D97-AF65-F5344CB8AC3E}">
        <p14:creationId xmlns:p14="http://schemas.microsoft.com/office/powerpoint/2010/main" val="156744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28C96-2797-4823-8FD8-BB70F222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Beispielrunde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3B395-FE86-BAF9-F59C-9006188A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A,B,C</a:t>
            </a:r>
          </a:p>
          <a:p>
            <a:r>
              <a:rPr lang="de-DE" dirty="0"/>
              <a:t>A,A,D</a:t>
            </a:r>
          </a:p>
          <a:p>
            <a:r>
              <a:rPr lang="de-DE" dirty="0"/>
              <a:t>D,E,G</a:t>
            </a:r>
          </a:p>
        </p:txBody>
      </p:sp>
    </p:spTree>
    <p:extLst>
      <p:ext uri="{BB962C8B-B14F-4D97-AF65-F5344CB8AC3E}">
        <p14:creationId xmlns:p14="http://schemas.microsoft.com/office/powerpoint/2010/main" val="260369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DA794-A2E8-6F23-EB70-D38C5511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Optimale Strategie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2FD29-6CBE-734F-A5C7-BAF9E9F8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können die Spieler jenseits von Frage/Antwort noch tun, um mehr Informationen zu erhalten?</a:t>
            </a:r>
          </a:p>
          <a:p>
            <a:endParaRPr lang="de-DE" dirty="0"/>
          </a:p>
          <a:p>
            <a:r>
              <a:rPr lang="de-DE" dirty="0"/>
              <a:t>Verhaltensanalyse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2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92828-32EC-B03E-3ECD-82E7ADB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Verhaltensanalyse – Eine jahrelange Odyssee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1F907-889F-1B8D-7951-B9D1D059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517" y="1942617"/>
            <a:ext cx="3866882" cy="1265751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/>
              <a:t>Um deine Reaktion zu verarbeiten, muss ich wissen, was du weißt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FED529-FB36-30B1-B920-15E19F56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9" y="4153243"/>
            <a:ext cx="2556222" cy="255622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2F93024-AA05-64A4-8214-A5E8FF19DF07}"/>
              </a:ext>
            </a:extLst>
          </p:cNvPr>
          <p:cNvSpPr txBox="1"/>
          <p:nvPr/>
        </p:nvSpPr>
        <p:spPr>
          <a:xfrm>
            <a:off x="6739460" y="2098441"/>
            <a:ext cx="4546567" cy="9541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Dafür muss ich wissen, was du über mich weißt</a:t>
            </a: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DEB744C6-C51D-1205-D774-4094D1852EF0}"/>
              </a:ext>
            </a:extLst>
          </p:cNvPr>
          <p:cNvSpPr/>
          <p:nvPr/>
        </p:nvSpPr>
        <p:spPr>
          <a:xfrm>
            <a:off x="4481286" y="1375020"/>
            <a:ext cx="3283858" cy="47148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unten gekrümmt 19">
            <a:extLst>
              <a:ext uri="{FF2B5EF4-FFF2-40B4-BE49-F238E27FC236}">
                <a16:creationId xmlns:a16="http://schemas.microsoft.com/office/drawing/2014/main" id="{37A3E3E6-9693-8142-950F-8FA69A5F73BD}"/>
              </a:ext>
            </a:extLst>
          </p:cNvPr>
          <p:cNvSpPr/>
          <p:nvPr/>
        </p:nvSpPr>
        <p:spPr>
          <a:xfrm flipH="1" flipV="1">
            <a:off x="4437742" y="3374656"/>
            <a:ext cx="3211065" cy="5285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7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BEC53-E774-CBA1-42F1-9E60650D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Verhaltensanalyse – Ein Ansatz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8C269548-9656-12A7-B0AF-126577699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202070"/>
              </p:ext>
            </p:extLst>
          </p:nvPr>
        </p:nvGraphicFramePr>
        <p:xfrm>
          <a:off x="838200" y="1825625"/>
          <a:ext cx="84529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09EC991-E570-C1FD-CD6E-083F536274FC}"/>
              </a:ext>
            </a:extLst>
          </p:cNvPr>
          <p:cNvGrpSpPr/>
          <p:nvPr/>
        </p:nvGrpSpPr>
        <p:grpSpPr>
          <a:xfrm>
            <a:off x="9561316" y="2761055"/>
            <a:ext cx="1945063" cy="1819986"/>
            <a:chOff x="6369561" y="1120512"/>
            <a:chExt cx="1945063" cy="181998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C0388D8-8FA2-416A-905C-775A4B7616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9561" y="1120512"/>
              <a:ext cx="1945063" cy="1819986"/>
              <a:chOff x="8253798" y="1149443"/>
              <a:chExt cx="3207471" cy="3001216"/>
            </a:xfrm>
          </p:grpSpPr>
          <p:pic>
            <p:nvPicPr>
              <p:cNvPr id="11" name="Grafik 10" descr="Ein Bild, das Kunst, Entwurf, Schwarz, Wand enthält.&#10;&#10;Automatisch generierte Beschreibung">
                <a:extLst>
                  <a:ext uri="{FF2B5EF4-FFF2-40B4-BE49-F238E27FC236}">
                    <a16:creationId xmlns:a16="http://schemas.microsoft.com/office/drawing/2014/main" id="{19A8AAFB-5C92-8143-4C5F-794B24BA3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57534" y="1149443"/>
                <a:ext cx="1603735" cy="3001216"/>
              </a:xfrm>
              <a:prstGeom prst="rect">
                <a:avLst/>
              </a:prstGeom>
            </p:spPr>
          </p:pic>
          <p:pic>
            <p:nvPicPr>
              <p:cNvPr id="12" name="Grafik 11" descr="Ein Bild, das Kunst, Entwurf, Schwarz, Wand enthält.&#10;&#10;Automatisch generierte Beschreibung">
                <a:extLst>
                  <a:ext uri="{FF2B5EF4-FFF2-40B4-BE49-F238E27FC236}">
                    <a16:creationId xmlns:a16="http://schemas.microsoft.com/office/drawing/2014/main" id="{5F5E0E36-83F6-CA45-A3BE-60C3AE362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8253798" y="1149443"/>
                <a:ext cx="1603735" cy="3001216"/>
              </a:xfrm>
              <a:prstGeom prst="rect">
                <a:avLst/>
              </a:prstGeom>
            </p:spPr>
          </p:pic>
        </p:grpSp>
        <p:sp>
          <p:nvSpPr>
            <p:cNvPr id="8" name="Pfeil: gebogen 7">
              <a:extLst>
                <a:ext uri="{FF2B5EF4-FFF2-40B4-BE49-F238E27FC236}">
                  <a16:creationId xmlns:a16="http://schemas.microsoft.com/office/drawing/2014/main" id="{20D8ABC0-0B89-AA25-BB3D-E52E739B1523}"/>
                </a:ext>
              </a:extLst>
            </p:cNvPr>
            <p:cNvSpPr/>
            <p:nvPr/>
          </p:nvSpPr>
          <p:spPr>
            <a:xfrm flipH="1">
              <a:off x="7039603" y="1686103"/>
              <a:ext cx="615776" cy="379679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3BCCE00B-B12C-07BC-8DE9-A8AF8C1B2787}"/>
                </a:ext>
              </a:extLst>
            </p:cNvPr>
            <p:cNvSpPr/>
            <p:nvPr/>
          </p:nvSpPr>
          <p:spPr>
            <a:xfrm>
              <a:off x="7039603" y="1441040"/>
              <a:ext cx="450546" cy="168126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9">
              <a:extLst>
                <a:ext uri="{FF2B5EF4-FFF2-40B4-BE49-F238E27FC236}">
                  <a16:creationId xmlns:a16="http://schemas.microsoft.com/office/drawing/2014/main" id="{2273B0ED-6845-6826-3915-F6FFDCCCC6C6}"/>
                </a:ext>
              </a:extLst>
            </p:cNvPr>
            <p:cNvSpPr/>
            <p:nvPr/>
          </p:nvSpPr>
          <p:spPr>
            <a:xfrm flipH="1">
              <a:off x="7213190" y="1226281"/>
              <a:ext cx="257803" cy="72801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0B72AD4-00E1-DFF3-A0D2-64E9CF8DD059}"/>
              </a:ext>
            </a:extLst>
          </p:cNvPr>
          <p:cNvCxnSpPr>
            <a:cxnSpLocks/>
          </p:cNvCxnSpPr>
          <p:nvPr/>
        </p:nvCxnSpPr>
        <p:spPr>
          <a:xfrm>
            <a:off x="9405257" y="2985248"/>
            <a:ext cx="22152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CCDEFA96-A670-6B9F-18FE-269FFF5F9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019" y="1475630"/>
            <a:ext cx="681718" cy="93168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2B54831-2E35-C73A-6E75-830646165B79}"/>
              </a:ext>
            </a:extLst>
          </p:cNvPr>
          <p:cNvSpPr txBox="1"/>
          <p:nvPr/>
        </p:nvSpPr>
        <p:spPr>
          <a:xfrm>
            <a:off x="10956662" y="7991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Max</a:t>
            </a: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DDF58448-D337-F0A8-8D1C-721E4AE5EE53}"/>
              </a:ext>
            </a:extLst>
          </p:cNvPr>
          <p:cNvSpPr/>
          <p:nvPr/>
        </p:nvSpPr>
        <p:spPr>
          <a:xfrm rot="2382520">
            <a:off x="10837583" y="1162509"/>
            <a:ext cx="228600" cy="291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Ein Bild, das Stern, Dunkelheit, Nacht, Licht enthält.&#10;&#10;Automatisch generierte Beschreibung">
            <a:extLst>
              <a:ext uri="{FF2B5EF4-FFF2-40B4-BE49-F238E27FC236}">
                <a16:creationId xmlns:a16="http://schemas.microsoft.com/office/drawing/2014/main" id="{BB1DA74E-A786-2F3B-486F-30E3922EF1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900" y="1164201"/>
            <a:ext cx="1032458" cy="1032458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7B80EE0-0B76-F9BD-54B2-20FB919F2250}"/>
              </a:ext>
            </a:extLst>
          </p:cNvPr>
          <p:cNvGrpSpPr/>
          <p:nvPr/>
        </p:nvGrpSpPr>
        <p:grpSpPr>
          <a:xfrm>
            <a:off x="838200" y="5132154"/>
            <a:ext cx="8452936" cy="1044809"/>
            <a:chOff x="0" y="3302559"/>
            <a:chExt cx="8452936" cy="1044809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ED13FC1C-1D55-F5E7-BC0A-1A8CACAD1157}"/>
                </a:ext>
              </a:extLst>
            </p:cNvPr>
            <p:cNvSpPr/>
            <p:nvPr/>
          </p:nvSpPr>
          <p:spPr>
            <a:xfrm>
              <a:off x="0" y="3302559"/>
              <a:ext cx="8452936" cy="10448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Rechteck: abgerundete Ecken 4">
              <a:extLst>
                <a:ext uri="{FF2B5EF4-FFF2-40B4-BE49-F238E27FC236}">
                  <a16:creationId xmlns:a16="http://schemas.microsoft.com/office/drawing/2014/main" id="{EA67A895-B301-A85A-6590-6ECA2C44AA73}"/>
                </a:ext>
              </a:extLst>
            </p:cNvPr>
            <p:cNvSpPr txBox="1"/>
            <p:nvPr/>
          </p:nvSpPr>
          <p:spPr>
            <a:xfrm>
              <a:off x="51003" y="3353562"/>
              <a:ext cx="8350930" cy="942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/>
                <a:t>Erster Baustein: Nach zweimaligem hin- und her sind die beobachtbaren Reaktionen erschöpft -&gt; Kein Abgleich Erwart</a:t>
              </a:r>
              <a:r>
                <a:rPr lang="de-DE" sz="1900" dirty="0"/>
                <a:t>ung vs. Beobachtung möglich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4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19731-A57A-6F4E-EE9B-E1D331CF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Verhaltensanalyse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ABF296-9821-DA44-A06D-E37B746B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69" y="4199315"/>
            <a:ext cx="2215081" cy="19359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5261352-2095-A4B4-9E4A-2E368A89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77" y="1690688"/>
            <a:ext cx="2131639" cy="2084393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41C6AD1E-DA97-5D43-8387-BE09FAF72E49}"/>
              </a:ext>
            </a:extLst>
          </p:cNvPr>
          <p:cNvSpPr/>
          <p:nvPr/>
        </p:nvSpPr>
        <p:spPr>
          <a:xfrm rot="16200000">
            <a:off x="4740728" y="3314701"/>
            <a:ext cx="1415143" cy="1099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0B2002-00DF-4D12-C86B-A14D8C7D7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591" y="444605"/>
            <a:ext cx="4815908" cy="58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427B3C56-C332-C3E4-8986-D77FEC7F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76" y="820163"/>
            <a:ext cx="1849281" cy="223872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8E8EC1A4-40DA-FBE8-13AD-FAE5DB76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47" y="820161"/>
            <a:ext cx="1849281" cy="2238723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3B6A4EE-85E9-3E18-5B72-A77969E2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18" y="820161"/>
            <a:ext cx="1849281" cy="2238723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C40B0F-9CA0-3CD0-7AD4-499A5EC3BDE7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flipH="1">
            <a:off x="3282416" y="3058884"/>
            <a:ext cx="2498272" cy="5208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1EB6141B-3E00-6185-7114-4A0DEA1F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75" y="3579687"/>
            <a:ext cx="1849281" cy="223872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48DF69FF-0678-EBB3-068D-A82165E4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47" y="3579688"/>
            <a:ext cx="1849281" cy="2238723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131F999B-5FF1-318C-173F-4C320CA3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18" y="3579689"/>
            <a:ext cx="1849281" cy="2238723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3061D12-4740-FC4F-8BED-3B6EB2DEC47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8278959" y="3058884"/>
            <a:ext cx="0" cy="52080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386E96A-0609-DDBF-6D21-D6811F77655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5780688" y="3058884"/>
            <a:ext cx="2498271" cy="52080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826F194-4C21-B759-2E8D-AF8EC2F7A76C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5780688" y="3058884"/>
            <a:ext cx="0" cy="52080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7F0EF20-449E-A5DA-F8C2-B6DC45856600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flipH="1">
            <a:off x="5780688" y="3058884"/>
            <a:ext cx="2498271" cy="52080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9321606-D986-FC47-5B76-B8F17080D135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3282416" y="3058884"/>
            <a:ext cx="4996543" cy="52080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6A32744-B97D-454B-B286-05F37172C72C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3282416" y="3058886"/>
            <a:ext cx="1" cy="5208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8C803DF5-A009-DB46-F8DA-BBE7FAA288EC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3282417" y="3058886"/>
            <a:ext cx="2498271" cy="5208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9B9CCFC-4510-CCD3-9052-D8C873D7D1FF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3282417" y="3058886"/>
            <a:ext cx="4996542" cy="5208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Pfeil: nach rechts gekrümmt 75">
            <a:extLst>
              <a:ext uri="{FF2B5EF4-FFF2-40B4-BE49-F238E27FC236}">
                <a16:creationId xmlns:a16="http://schemas.microsoft.com/office/drawing/2014/main" id="{D9172732-BF96-93D2-9220-AA84FE88667A}"/>
              </a:ext>
            </a:extLst>
          </p:cNvPr>
          <p:cNvSpPr/>
          <p:nvPr/>
        </p:nvSpPr>
        <p:spPr>
          <a:xfrm flipV="1">
            <a:off x="993695" y="2250621"/>
            <a:ext cx="674914" cy="235675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6AE1BF5-8417-124C-C22B-2A31527743D8}"/>
              </a:ext>
            </a:extLst>
          </p:cNvPr>
          <p:cNvSpPr txBox="1"/>
          <p:nvPr/>
        </p:nvSpPr>
        <p:spPr>
          <a:xfrm rot="17997666">
            <a:off x="-120123" y="2684079"/>
            <a:ext cx="193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 Reaktionen</a:t>
            </a:r>
          </a:p>
        </p:txBody>
      </p:sp>
      <p:sp>
        <p:nvSpPr>
          <p:cNvPr id="78" name="Pfeil: nach unten 77">
            <a:extLst>
              <a:ext uri="{FF2B5EF4-FFF2-40B4-BE49-F238E27FC236}">
                <a16:creationId xmlns:a16="http://schemas.microsoft.com/office/drawing/2014/main" id="{ABF113D9-38CC-B54C-39F0-11C514BDA5F5}"/>
              </a:ext>
            </a:extLst>
          </p:cNvPr>
          <p:cNvSpPr/>
          <p:nvPr/>
        </p:nvSpPr>
        <p:spPr>
          <a:xfrm>
            <a:off x="5617029" y="6085114"/>
            <a:ext cx="707571" cy="511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19AEC90-D2AB-37E1-8924-59C59A955067}"/>
              </a:ext>
            </a:extLst>
          </p:cNvPr>
          <p:cNvSpPr txBox="1"/>
          <p:nvPr/>
        </p:nvSpPr>
        <p:spPr>
          <a:xfrm>
            <a:off x="6155600" y="6016066"/>
            <a:ext cx="13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Konvergenz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8A9FAF8-D429-90F1-A2D8-586E694300DA}"/>
              </a:ext>
            </a:extLst>
          </p:cNvPr>
          <p:cNvCxnSpPr/>
          <p:nvPr/>
        </p:nvCxnSpPr>
        <p:spPr>
          <a:xfrm>
            <a:off x="1725386" y="6016066"/>
            <a:ext cx="8920843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4CAD10F8-C41D-C666-65C5-1ED113F64968}"/>
              </a:ext>
            </a:extLst>
          </p:cNvPr>
          <p:cNvCxnSpPr>
            <a:stCxn id="47" idx="1"/>
            <a:endCxn id="46" idx="3"/>
          </p:cNvCxnSpPr>
          <p:nvPr/>
        </p:nvCxnSpPr>
        <p:spPr>
          <a:xfrm flipH="1" flipV="1">
            <a:off x="6705328" y="4699050"/>
            <a:ext cx="6489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ussdiagramm: Zusammenführung 83">
            <a:extLst>
              <a:ext uri="{FF2B5EF4-FFF2-40B4-BE49-F238E27FC236}">
                <a16:creationId xmlns:a16="http://schemas.microsoft.com/office/drawing/2014/main" id="{EE0A25FE-FE35-CDD7-6278-7E27F82CF4BF}"/>
              </a:ext>
            </a:extLst>
          </p:cNvPr>
          <p:cNvSpPr/>
          <p:nvPr/>
        </p:nvSpPr>
        <p:spPr>
          <a:xfrm>
            <a:off x="6915659" y="4595635"/>
            <a:ext cx="239486" cy="206825"/>
          </a:xfrm>
          <a:prstGeom prst="flowChartSummingJunct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2D58E10-7253-E67B-1426-3DE4588713F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207056" y="4699049"/>
            <a:ext cx="648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ussdiagramm: Zusammenführung 85">
            <a:extLst>
              <a:ext uri="{FF2B5EF4-FFF2-40B4-BE49-F238E27FC236}">
                <a16:creationId xmlns:a16="http://schemas.microsoft.com/office/drawing/2014/main" id="{78C3EA77-684E-9C0C-4C6B-CF61EE7A092A}"/>
              </a:ext>
            </a:extLst>
          </p:cNvPr>
          <p:cNvSpPr/>
          <p:nvPr/>
        </p:nvSpPr>
        <p:spPr>
          <a:xfrm>
            <a:off x="4457563" y="4607378"/>
            <a:ext cx="239486" cy="206825"/>
          </a:xfrm>
          <a:prstGeom prst="flowChartSummingJunct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45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EggHead</vt:lpstr>
      <vt:lpstr>PowerPoint-Präsentation</vt:lpstr>
      <vt:lpstr>Regeln</vt:lpstr>
      <vt:lpstr>Beispielrunde</vt:lpstr>
      <vt:lpstr>Optimale Strategie</vt:lpstr>
      <vt:lpstr>Verhaltensanalyse – Eine jahrelange Odyssee</vt:lpstr>
      <vt:lpstr>Verhaltensanalyse – Ein Ansatz</vt:lpstr>
      <vt:lpstr>Verhaltensanalyse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Marvin Zorn</dc:creator>
  <cp:lastModifiedBy>Marvin Zorn</cp:lastModifiedBy>
  <cp:revision>18</cp:revision>
  <dcterms:created xsi:type="dcterms:W3CDTF">2024-07-30T10:53:09Z</dcterms:created>
  <dcterms:modified xsi:type="dcterms:W3CDTF">2024-10-22T20:32:20Z</dcterms:modified>
</cp:coreProperties>
</file>