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6" r:id="rId10"/>
    <p:sldId id="284" r:id="rId11"/>
    <p:sldId id="286" r:id="rId12"/>
    <p:sldId id="263" r:id="rId13"/>
    <p:sldId id="264" r:id="rId14"/>
    <p:sldId id="271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72" r:id="rId30"/>
    <p:sldId id="28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5286-6919-4385-87D3-B53C46A1EB9B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0F5D-98ED-42B0-BF4E-BF5B7E6A25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动态子图匹配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陈乐偲</a:t>
            </a:r>
            <a:r>
              <a:rPr lang="en-US" altLang="zh-CN" dirty="0"/>
              <a:t> 19307130195</a:t>
            </a:r>
          </a:p>
          <a:p>
            <a:r>
              <a:rPr lang="zh-CN" altLang="en-US" dirty="0"/>
              <a:t>袁鑫凤</a:t>
            </a:r>
            <a:r>
              <a:rPr lang="en-US" altLang="zh-CN" dirty="0"/>
              <a:t> 19307110525</a:t>
            </a:r>
          </a:p>
          <a:p>
            <a:r>
              <a:rPr lang="zh-CN" altLang="en-US" dirty="0"/>
              <a:t>张冀</a:t>
            </a:r>
            <a:r>
              <a:rPr lang="en-US" altLang="zh-CN" dirty="0"/>
              <a:t> 19300180021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基于成功集的更新算法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595"/>
            <a:ext cx="10859135" cy="38931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更新成功集及其匹配：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、加一个孤立点或者减一个孤立点只会改变</a:t>
            </a:r>
            <a:r>
              <a:rPr lang="en-US" altLang="zh-CN" dirty="0"/>
              <a:t>“1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、对于加边的情况，涉及到点</a:t>
            </a:r>
            <a:r>
              <a:rPr lang="en-US" altLang="zh-CN" dirty="0"/>
              <a:t>A,B</a:t>
            </a:r>
            <a:r>
              <a:rPr lang="zh-CN" altLang="en-US" dirty="0"/>
              <a:t>，遍历所有的成功集的匹配，找到所有仅包含</a:t>
            </a:r>
            <a:r>
              <a:rPr lang="en-US" altLang="zh-CN" dirty="0"/>
              <a:t>A,B</a:t>
            </a:r>
            <a:r>
              <a:rPr lang="zh-CN" altLang="en-US" dirty="0"/>
              <a:t>中一个点的匹配，然后搜索加的这一条边能否使该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的匹配成长为</a:t>
            </a:r>
            <a:r>
              <a:rPr lang="en-US" altLang="zh-CN" dirty="0"/>
              <a:t>“j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的匹配（</a:t>
            </a:r>
            <a:r>
              <a:rPr lang="en-US" altLang="zh-CN" dirty="0"/>
              <a:t>j&gt;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对于减边的情况，涉及到点</a:t>
            </a:r>
            <a:r>
              <a:rPr lang="en-US" altLang="zh-CN" dirty="0">
                <a:sym typeface="+mn-ea"/>
              </a:rPr>
              <a:t>A,B</a:t>
            </a:r>
            <a:r>
              <a:rPr lang="zh-CN" altLang="en-US" dirty="0">
                <a:sym typeface="+mn-ea"/>
              </a:rPr>
              <a:t>，遍历所有的成功集的匹配，找到所有同时包含</a:t>
            </a:r>
            <a:r>
              <a:rPr lang="en-US" altLang="zh-CN" dirty="0">
                <a:sym typeface="+mn-ea"/>
              </a:rPr>
              <a:t>A,B</a:t>
            </a:r>
            <a:r>
              <a:rPr lang="zh-CN" altLang="en-US" dirty="0">
                <a:sym typeface="+mn-ea"/>
              </a:rPr>
              <a:t>的匹配，然后检查减的这一条边会不会使该</a:t>
            </a:r>
            <a:r>
              <a:rPr lang="en-US" altLang="zh-CN" dirty="0">
                <a:sym typeface="+mn-ea"/>
              </a:rPr>
              <a:t>“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点成功集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的匹配回溯为</a:t>
            </a:r>
            <a:r>
              <a:rPr lang="en-US" altLang="zh-CN" dirty="0">
                <a:sym typeface="+mn-ea"/>
              </a:rPr>
              <a:t>“j</a:t>
            </a:r>
            <a:r>
              <a:rPr lang="zh-CN" altLang="en-US" dirty="0">
                <a:sym typeface="+mn-ea"/>
              </a:rPr>
              <a:t>点成功集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的匹配（</a:t>
            </a:r>
            <a:r>
              <a:rPr lang="en-US" altLang="zh-CN" dirty="0">
                <a:sym typeface="+mn-ea"/>
              </a:rPr>
              <a:t>j&lt;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8455"/>
            <a:ext cx="10515600" cy="1325563"/>
          </a:xfrm>
        </p:spPr>
        <p:txBody>
          <a:bodyPr/>
          <a:lstStyle/>
          <a:p>
            <a:r>
              <a:rPr lang="zh-CN" altLang="en-US" dirty="0"/>
              <a:t>相关工作的对比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543402660"/>
                  </p:ext>
                </p:extLst>
              </p:nvPr>
            </p:nvGraphicFramePr>
            <p:xfrm>
              <a:off x="479425" y="1490980"/>
              <a:ext cx="11487674" cy="323723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719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590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16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50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储存的信息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空间复杂度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时间复杂度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SJ-Tree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查询图的子图匹配信息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大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Turboflux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树结构查询图</a:t>
                          </a:r>
                          <a:r>
                            <a:rPr lang="en-US" altLang="zh-CN" dirty="0"/>
                            <a:t>Filter</a:t>
                          </a:r>
                          <a:r>
                            <a:rPr lang="zh-CN" altLang="en-US" dirty="0"/>
                            <a:t>的“痕迹”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小 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Symbi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DAG</a:t>
                          </a:r>
                          <a:r>
                            <a:rPr lang="zh-CN" altLang="en-US" dirty="0"/>
                            <a:t>结构查询图上</a:t>
                          </a:r>
                          <a:r>
                            <a:rPr lang="en-US" altLang="zh-CN" dirty="0"/>
                            <a:t>Filter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”</a:t>
                          </a:r>
                          <a:r>
                            <a:rPr lang="zh-CN" altLang="en-US" dirty="0"/>
                            <a:t>痕迹</a:t>
                          </a:r>
                          <a:r>
                            <a:rPr lang="en-US" altLang="zh-CN" dirty="0"/>
                            <a:t>”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小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324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b="1" dirty="0"/>
                            <a:t>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 dirty="0"/>
                            <a:t>搜索的</a:t>
                          </a:r>
                          <a:r>
                            <a:rPr lang="en-US" altLang="zh-CN" b="1" dirty="0"/>
                            <a:t>“</a:t>
                          </a:r>
                          <a:r>
                            <a:rPr lang="zh-CN" altLang="en-US" b="1" dirty="0"/>
                            <a:t>痕迹</a:t>
                          </a:r>
                          <a:r>
                            <a:rPr lang="en-US" altLang="zh-CN" b="1" dirty="0"/>
                            <a:t>”</a:t>
                          </a:r>
                          <a:r>
                            <a:rPr lang="zh-CN" altLang="en-US" b="1" dirty="0"/>
                            <a:t>：失败集和成功集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 dirty="0"/>
                            <a:t>适中</a:t>
                          </a:r>
                          <a:endParaRPr lang="en-US" altLang="zh-CN" b="1" dirty="0"/>
                        </a:p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 dirty="0"/>
                            <a:t>中或更快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543402660"/>
                  </p:ext>
                </p:extLst>
              </p:nvPr>
            </p:nvGraphicFramePr>
            <p:xfrm>
              <a:off x="479425" y="1490980"/>
              <a:ext cx="11487674" cy="323723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719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590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16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50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储存的信息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空间复杂度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时间复杂度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SJ-Tree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查询图的子图匹配信息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5136" t="-101852" r="-54094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Turboflux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树结构查询图</a:t>
                          </a:r>
                          <a:r>
                            <a:rPr lang="en-US" altLang="zh-CN" dirty="0"/>
                            <a:t>Filter</a:t>
                          </a:r>
                          <a:r>
                            <a:rPr lang="zh-CN" altLang="en-US" dirty="0"/>
                            <a:t>的“痕迹”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5136" t="-205660" r="-54094" b="-2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Symbi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DAG</a:t>
                          </a:r>
                          <a:r>
                            <a:rPr lang="zh-CN" altLang="en-US" dirty="0"/>
                            <a:t>结构查询图上</a:t>
                          </a:r>
                          <a:r>
                            <a:rPr lang="en-US" altLang="zh-CN" dirty="0"/>
                            <a:t>Filter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”</a:t>
                          </a:r>
                          <a:r>
                            <a:rPr lang="zh-CN" altLang="en-US" dirty="0"/>
                            <a:t>痕迹</a:t>
                          </a:r>
                          <a:r>
                            <a:rPr lang="en-US" altLang="zh-CN" dirty="0"/>
                            <a:t>”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5136" t="-308571" r="-54094" b="-11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dirty="0"/>
                            <a:t>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b="1" dirty="0"/>
                            <a:t>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 dirty="0"/>
                            <a:t>搜索的</a:t>
                          </a:r>
                          <a:r>
                            <a:rPr lang="en-US" altLang="zh-CN" b="1" dirty="0"/>
                            <a:t>“</a:t>
                          </a:r>
                          <a:r>
                            <a:rPr lang="zh-CN" altLang="en-US" b="1" dirty="0"/>
                            <a:t>痕迹</a:t>
                          </a:r>
                          <a:r>
                            <a:rPr lang="en-US" altLang="zh-CN" b="1" dirty="0"/>
                            <a:t>”</a:t>
                          </a:r>
                          <a:r>
                            <a:rPr lang="zh-CN" altLang="en-US" b="1" dirty="0"/>
                            <a:t>：失败集和成功集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5136" t="-397222" r="-54094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 dirty="0"/>
                            <a:t>中或更快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内容占位符 2"/>
          <p:cNvSpPr txBox="1"/>
          <p:nvPr/>
        </p:nvSpPr>
        <p:spPr>
          <a:xfrm>
            <a:off x="838200" y="4848544"/>
            <a:ext cx="10515600" cy="23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成功集</a:t>
            </a:r>
            <a:r>
              <a:rPr lang="zh-CN" altLang="en-US" dirty="0"/>
              <a:t>：搜索距离成功较近，下一次搜索可以直接从这些结点开始，避免从零开始进行搜索</a:t>
            </a:r>
            <a:endParaRPr lang="en-US" altLang="zh-CN" dirty="0"/>
          </a:p>
          <a:p>
            <a:r>
              <a:rPr lang="zh-CN" altLang="en-US" b="1" dirty="0"/>
              <a:t>失败集</a:t>
            </a:r>
            <a:r>
              <a:rPr lang="zh-CN" altLang="en-US" dirty="0"/>
              <a:t>：记录失败的原因，如果搜索没有解决该原因，搜索一定是无效搜索，可以提前终止该搜索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成功集的实现：搜索树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9435" cy="4351338"/>
              </a:xfrm>
            </p:spPr>
            <p:txBody>
              <a:bodyPr/>
              <a:lstStyle/>
              <a:p>
                <a:r>
                  <a:rPr lang="zh-CN" altLang="en-US" dirty="0"/>
                  <a:t>每次更新只需要考虑与</a:t>
                </a:r>
                <a:r>
                  <a:rPr lang="zh-CN" altLang="en-US" b="1" dirty="0"/>
                  <a:t>更新边相关</a:t>
                </a:r>
                <a:r>
                  <a:rPr lang="zh-CN" altLang="en-US" dirty="0"/>
                  <a:t>的搜索子树，相当于在上一次搜索的“肩膀”上持续搜索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Eg.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更新边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9435" cy="4351338"/>
              </a:xfrm>
              <a:blipFill rotWithShape="1">
                <a:blip r:embed="rId2"/>
                <a:stretch>
                  <a:fillRect t="-44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E4D206A-7CA1-4EAA-B66D-FD1570A5E1D0}"/>
              </a:ext>
            </a:extLst>
          </p:cNvPr>
          <p:cNvGrpSpPr/>
          <p:nvPr/>
        </p:nvGrpSpPr>
        <p:grpSpPr>
          <a:xfrm>
            <a:off x="6830580" y="2376876"/>
            <a:ext cx="4630493" cy="2893728"/>
            <a:chOff x="6821703" y="2554430"/>
            <a:chExt cx="4630493" cy="289372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1703" y="2554430"/>
              <a:ext cx="4434443" cy="289372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407154" y="3861786"/>
              <a:ext cx="466865" cy="6036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635924" y="3879541"/>
              <a:ext cx="466865" cy="5859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8874020" y="3746377"/>
              <a:ext cx="2578176" cy="1701781"/>
            </a:xfrm>
            <a:prstGeom prst="triangle">
              <a:avLst>
                <a:gd name="adj" fmla="val 603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7278" y="1772359"/>
                <a:ext cx="446177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Observation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对于更新解有影响的搜索一定是以</a:t>
                </a:r>
                <a:r>
                  <a:rPr lang="zh-CN" altLang="en-US" b="1" dirty="0"/>
                  <a:t>更新边</a:t>
                </a:r>
                <a:r>
                  <a:rPr lang="zh-CN" altLang="en-US" dirty="0"/>
                  <a:t>失败的搜索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Eg.</a:t>
                </a:r>
                <a:r>
                  <a:rPr lang="zh-CN" altLang="en-US" dirty="0"/>
                  <a:t> 更新边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右图对于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蓝色</a:t>
                </a:r>
                <a:r>
                  <a:rPr lang="zh-CN" altLang="en-US" dirty="0"/>
                  <a:t>子树的更新，实际上只要考虑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红色</a:t>
                </a:r>
                <a:r>
                  <a:rPr lang="zh-CN" altLang="en-US" dirty="0"/>
                  <a:t>叶子结点是否变化，而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绿色</a:t>
                </a:r>
                <a:r>
                  <a:rPr lang="zh-CN" altLang="en-US" dirty="0"/>
                  <a:t>叶子结点更新后仍然一定会失败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78" y="1772359"/>
                <a:ext cx="4461771" cy="4351338"/>
              </a:xfrm>
              <a:blipFill rotWithShape="1">
                <a:blip r:embed="rId2"/>
                <a:stretch>
                  <a:fillRect l="-5" t="-2" r="11" b="-3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228341"/>
            <a:ext cx="5362575" cy="3590925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5468645" y="1287262"/>
            <a:ext cx="3622089" cy="4185729"/>
          </a:xfrm>
          <a:prstGeom prst="triangle">
            <a:avLst>
              <a:gd name="adj" fmla="val 4788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4269" y="3559947"/>
            <a:ext cx="541537" cy="22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81025" y="4341181"/>
            <a:ext cx="532660" cy="24857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加边：成功集的级数增加，最大级数为更新的结果</a:t>
            </a:r>
            <a:endParaRPr lang="en-US" altLang="zh-CN" dirty="0"/>
          </a:p>
          <a:p>
            <a:r>
              <a:rPr lang="zh-CN" altLang="en-US" dirty="0"/>
              <a:t>加点：在新的点的候选位置拓展新的搜索树，</a:t>
            </a:r>
            <a:endParaRPr lang="en-US" altLang="zh-CN" dirty="0"/>
          </a:p>
          <a:p>
            <a:r>
              <a:rPr lang="zh-CN" altLang="en-US" dirty="0"/>
              <a:t>减边：成功集的级数减少，最大级数的成功集的降低为更新结果</a:t>
            </a:r>
            <a:endParaRPr lang="en-US" altLang="zh-CN" dirty="0"/>
          </a:p>
          <a:p>
            <a:r>
              <a:rPr lang="zh-CN" altLang="en-US" dirty="0"/>
              <a:t>减点：先减去该点的所有边，之后搜索树一定不包含该结点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失败集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31750" cy="4351338"/>
              </a:xfrm>
            </p:spPr>
            <p:txBody>
              <a:bodyPr/>
              <a:lstStyle/>
              <a:p>
                <a:r>
                  <a:rPr lang="zh-CN" altLang="en-US" dirty="0"/>
                  <a:t>利用之前的失败指导后续的搜索</a:t>
                </a:r>
                <a:endParaRPr lang="en-US" altLang="zh-CN" dirty="0"/>
              </a:p>
              <a:p>
                <a:r>
                  <a:rPr lang="zh-CN" altLang="en-US" dirty="0"/>
                  <a:t>失败等价于搜索时出现了冲突，本质上相当于记录查询图中不冲突的结点</a:t>
                </a:r>
                <a:endParaRPr lang="en-US" altLang="zh-CN" dirty="0"/>
              </a:p>
              <a:p>
                <a:r>
                  <a:rPr lang="en-US" altLang="zh-CN" dirty="0" err="1"/>
                  <a:t>Eg.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完全</m:t>
                    </m:r>
                  </m:oMath>
                </a14:m>
                <a:r>
                  <a:rPr lang="zh-CN" altLang="en-US" dirty="0"/>
                  <a:t>没有冲突关系，因此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导致的失败是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无法解决的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31750" cy="4351338"/>
              </a:xfrm>
              <a:blipFill rotWithShape="1">
                <a:blip r:embed="rId2"/>
                <a:stretch>
                  <a:fillRect t="-44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27" y="4218839"/>
            <a:ext cx="9881695" cy="19581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失败集的实现：跳跃式回溯搜素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在失败的叶子结点，将冲突的结点初始化为失败集</a:t>
            </a:r>
            <a:endParaRPr lang="en-US" altLang="zh-CN" dirty="0"/>
          </a:p>
          <a:p>
            <a:r>
              <a:rPr lang="zh-CN" altLang="en-US" dirty="0"/>
              <a:t>回溯的时候，跳跃式在失败集中回溯</a:t>
            </a:r>
            <a:endParaRPr lang="en-US" altLang="zh-CN" dirty="0"/>
          </a:p>
          <a:p>
            <a:r>
              <a:rPr lang="zh-CN" altLang="en-US" dirty="0"/>
              <a:t>跳跃之后的结点吸收新的失败集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15" y="2797264"/>
            <a:ext cx="4866385" cy="34186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874" y="6215876"/>
            <a:ext cx="10704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[1] SIGMOD19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Efficient Subgraph Matching: Harmonizing Dynamic Programming, Adaptive Matching Order, and </a:t>
            </a:r>
            <a:r>
              <a:rPr lang="en-US" altLang="zh-CN" sz="1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Failing Set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Together </a:t>
            </a:r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箭头: 右弧形 12"/>
          <p:cNvSpPr/>
          <p:nvPr/>
        </p:nvSpPr>
        <p:spPr>
          <a:xfrm rot="11639971">
            <a:off x="6762303" y="3172306"/>
            <a:ext cx="767235" cy="2705351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失败集的动态维护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失败集在搜索树的生成过程中维护</a:t>
            </a:r>
            <a:endParaRPr lang="en-US" altLang="zh-CN" dirty="0"/>
          </a:p>
          <a:p>
            <a:r>
              <a:rPr lang="zh-CN" altLang="en-US" dirty="0"/>
              <a:t>与成功集的维护</a:t>
            </a:r>
            <a:r>
              <a:rPr lang="zh-CN" altLang="en-US" b="1" dirty="0"/>
              <a:t>同理</a:t>
            </a:r>
            <a:r>
              <a:rPr lang="zh-CN" altLang="en-US" dirty="0"/>
              <a:t>，仅仅需要考虑与</a:t>
            </a:r>
            <a:r>
              <a:rPr lang="zh-CN" altLang="en-US" b="1" dirty="0"/>
              <a:t>更新边相关</a:t>
            </a:r>
            <a:r>
              <a:rPr lang="zh-CN" altLang="en-US" dirty="0"/>
              <a:t>的失败集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Lazy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Motivation</a:t>
            </a:r>
            <a:r>
              <a:rPr lang="zh-CN" altLang="en-US" dirty="0"/>
              <a:t>：在实际应用需求中，往往需要先及时报告解给用户，再进行后续的维护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维护的内容包括：成功集和失败集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但维护的内容并不一定和当前的解相关，可能在为后续做准备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同时维护正序和倒序的成功集的匹配，快速查询</a:t>
            </a:r>
            <a:r>
              <a:rPr lang="en-US" altLang="zh-CN" dirty="0"/>
              <a:t>“n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的匹配的变化，之后</a:t>
            </a:r>
            <a:r>
              <a:rPr lang="en-US" altLang="zh-CN" dirty="0"/>
              <a:t>offline</a:t>
            </a:r>
            <a:r>
              <a:rPr lang="zh-CN" altLang="en-US" dirty="0"/>
              <a:t>地维护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Lazy Search: </a:t>
            </a:r>
            <a:r>
              <a:rPr lang="zh-CN" altLang="en-US" dirty="0"/>
              <a:t>减边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更新的解一定在级数最高的成功集内</a:t>
            </a:r>
            <a:endParaRPr lang="en-US" altLang="zh-CN" dirty="0"/>
          </a:p>
          <a:p>
            <a:r>
              <a:rPr lang="zh-CN" altLang="en-US" dirty="0"/>
              <a:t>在级数最高的成功集中验证即可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Lazy Tag Technique</a:t>
            </a:r>
          </a:p>
          <a:p>
            <a:r>
              <a:rPr lang="zh-CN" altLang="en-US" dirty="0"/>
              <a:t>报告解后可以不立刻维护成功集和失败集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Tag</a:t>
            </a:r>
            <a:r>
              <a:rPr lang="zh-CN" altLang="en-US" dirty="0"/>
              <a:t>进行记录，后续需要的时候再进行维护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动态版本的子图同构</a:t>
            </a:r>
            <a:r>
              <a:rPr lang="en-US" altLang="zh-CN" dirty="0"/>
              <a:t>/</a:t>
            </a:r>
            <a:r>
              <a:rPr lang="zh-CN" altLang="en-US" dirty="0"/>
              <a:t>子图匹配问题</a:t>
            </a:r>
            <a:endParaRPr lang="en-US" altLang="zh-CN" dirty="0"/>
          </a:p>
          <a:p>
            <a:r>
              <a:rPr lang="zh-CN" altLang="en-US" dirty="0"/>
              <a:t>查询图固定，数据图动态演化</a:t>
            </a:r>
            <a:endParaRPr lang="en-US" altLang="zh-CN" dirty="0"/>
          </a:p>
          <a:p>
            <a:r>
              <a:rPr lang="zh-CN" altLang="en-US" dirty="0"/>
              <a:t>要求算法每次报告解的变化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65" y="2677495"/>
            <a:ext cx="4735914" cy="2984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探索：</a:t>
            </a:r>
            <a:r>
              <a:rPr lang="en-US" altLang="zh-CN" dirty="0"/>
              <a:t>Join </a:t>
            </a:r>
            <a:r>
              <a:rPr lang="zh-CN" altLang="en-US" dirty="0"/>
              <a:t>与 </a:t>
            </a:r>
            <a:r>
              <a:rPr lang="en-US" altLang="zh-CN" dirty="0"/>
              <a:t>Exploration</a:t>
            </a:r>
            <a:r>
              <a:rPr lang="zh-CN" altLang="en-US" dirty="0"/>
              <a:t>的结合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2675877" y="1690688"/>
          <a:ext cx="588219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4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 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Exploration Based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SJ-Tree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TurboFlux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Symbi</a:t>
                      </a:r>
                      <a:r>
                        <a:rPr lang="en-US" altLang="zh-CN" dirty="0"/>
                        <a:t>, Ours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/>
              <p:nvPr/>
            </p:nvSpPr>
            <p:spPr>
              <a:xfrm>
                <a:off x="838200" y="305734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根据查询图边的性质进行区分</a:t>
                </a:r>
                <a:endParaRPr lang="en-US" altLang="zh-CN" dirty="0"/>
              </a:p>
              <a:p>
                <a:r>
                  <a:rPr lang="zh-CN" altLang="en-US" dirty="0"/>
                  <a:t>对于桥，</a:t>
                </a:r>
                <a:r>
                  <a:rPr lang="en-US" altLang="zh-CN" dirty="0"/>
                  <a:t>Join Based Method</a:t>
                </a:r>
              </a:p>
              <a:p>
                <a:r>
                  <a:rPr lang="zh-CN" altLang="en-US" dirty="0"/>
                  <a:t>对于非桥，</a:t>
                </a:r>
                <a:r>
                  <a:rPr lang="en-US" altLang="zh-CN" dirty="0"/>
                  <a:t>Exploration Based Method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且我们预见知道</a:t>
                </a:r>
                <a:r>
                  <a:rPr lang="en-US" altLang="zh-CN" dirty="0"/>
                  <a:t>Oracle</a:t>
                </a:r>
                <a:r>
                  <a:rPr lang="zh-CN" altLang="en-US" dirty="0"/>
                  <a:t>是该边存在环路，因此可以预先使用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双向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得到存在环路的结点作为</a:t>
                </a:r>
                <a:r>
                  <a:rPr lang="en-US" altLang="zh-CN" dirty="0"/>
                  <a:t>Candidate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搜索复杂度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预判的复杂度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为分支因子，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CN" altLang="en-US" dirty="0"/>
                  <a:t>为搜索深度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7348"/>
                <a:ext cx="10515600" cy="4351338"/>
              </a:xfrm>
              <a:prstGeom prst="rect">
                <a:avLst/>
              </a:prstGeom>
              <a:blipFill rotWithShape="1">
                <a:blip r:embed="rId2"/>
                <a:stretch>
                  <a:fillRect t="-11" b="-2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静态算法的动态拓展</a:t>
            </a:r>
            <a:r>
              <a:rPr lang="en-US" altLang="zh-CN" dirty="0"/>
              <a:t>(Example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Gcode</a:t>
            </a:r>
            <a:r>
              <a:rPr lang="zh-CN" altLang="en-US" dirty="0"/>
              <a:t>为例，利用</a:t>
            </a:r>
            <a:r>
              <a:rPr lang="en-US" altLang="zh-CN" dirty="0" err="1"/>
              <a:t>Cauthy</a:t>
            </a:r>
            <a:r>
              <a:rPr lang="zh-CN" altLang="en-US" dirty="0"/>
              <a:t>交错定理进行剪枝</a:t>
            </a:r>
            <a:endParaRPr lang="en-US" altLang="zh-CN" dirty="0"/>
          </a:p>
          <a:p>
            <a:r>
              <a:rPr lang="zh-CN" altLang="en-US" dirty="0"/>
              <a:t>动态图问题上应该动态更新特征值的估计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Theorem</a:t>
            </a:r>
            <a:r>
              <a:rPr lang="zh-CN" altLang="en-US" dirty="0"/>
              <a:t>：动态图特征值改变量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12" y="1285505"/>
            <a:ext cx="90392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Theorem</a:t>
            </a:r>
            <a:r>
              <a:rPr lang="zh-CN" altLang="en-US" dirty="0"/>
              <a:t>：动态图的特征值估计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77" y="1244584"/>
            <a:ext cx="104679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算法的弊端以及改进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置信域：对特征值的累计估计误差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利用非负矩阵的特征值圆盘作为置信域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置信域过低的时候可能需要重新计算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45" y="4001294"/>
            <a:ext cx="727710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静态算法的动态拓展</a:t>
            </a:r>
            <a:r>
              <a:rPr lang="en-US" altLang="zh-CN" dirty="0"/>
              <a:t>(Example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538" y="1825625"/>
            <a:ext cx="64185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Review: </a:t>
            </a:r>
          </a:p>
          <a:p>
            <a:pPr marL="0" indent="0">
              <a:buNone/>
            </a:pPr>
            <a:r>
              <a:rPr lang="en-US" altLang="zh-CN" dirty="0"/>
              <a:t>Subgraph Counting</a:t>
            </a:r>
            <a:r>
              <a:rPr lang="zh-CN" altLang="en-US" dirty="0"/>
              <a:t>的神经网络近似算法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Key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动态更新</a:t>
            </a:r>
            <a:r>
              <a:rPr lang="en-US" altLang="zh-CN" dirty="0"/>
              <a:t>GCN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49" y="1690688"/>
            <a:ext cx="4581271" cy="24818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动态更新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对于双层</a:t>
            </a:r>
            <a:r>
              <a:rPr lang="en-US" altLang="zh-CN" dirty="0"/>
              <a:t>GCN</a:t>
            </a:r>
            <a:r>
              <a:rPr lang="zh-CN" altLang="en-US" dirty="0"/>
              <a:t>及其简化模型</a:t>
            </a:r>
            <a:endParaRPr lang="en-US" altLang="zh-CN" dirty="0"/>
          </a:p>
          <a:p>
            <a:r>
              <a:rPr lang="zh-CN" altLang="en-US" dirty="0"/>
              <a:t>根据下面的定理可以在常数级别时间内更新</a:t>
            </a:r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01" y="1825625"/>
            <a:ext cx="2276475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84" y="3065969"/>
            <a:ext cx="4903619" cy="30374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动态更新</a:t>
            </a:r>
            <a:r>
              <a:rPr lang="en-US" altLang="zh-CN" dirty="0"/>
              <a:t>Embedding:</a:t>
            </a:r>
            <a:r>
              <a:rPr lang="zh-CN" altLang="en-US" dirty="0"/>
              <a:t> </a:t>
            </a:r>
            <a:r>
              <a:rPr lang="en-US" altLang="zh-CN" dirty="0"/>
              <a:t>Proof[1]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72" y="1690688"/>
            <a:ext cx="5260360" cy="3937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874" y="6215876"/>
            <a:ext cx="10704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[1] KDD18: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Adversarial Attacks on Neural Networks for Graph Data </a:t>
            </a:r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对比分析两大类</a:t>
            </a:r>
            <a:r>
              <a:rPr lang="en-US" altLang="zh-CN" dirty="0"/>
              <a:t>SOTA</a:t>
            </a:r>
            <a:r>
              <a:rPr lang="zh-CN" altLang="en-US" dirty="0"/>
              <a:t>算法，基于</a:t>
            </a:r>
            <a:r>
              <a:rPr lang="zh-CN" altLang="en-US" b="1" dirty="0"/>
              <a:t>成功集和失败集</a:t>
            </a:r>
            <a:r>
              <a:rPr lang="zh-CN" altLang="en-US" dirty="0"/>
              <a:t>提出介于两类算法之间的动态子图同构算法</a:t>
            </a:r>
            <a:endParaRPr lang="en-US" altLang="zh-CN" dirty="0"/>
          </a:p>
          <a:p>
            <a:r>
              <a:rPr lang="zh-CN" altLang="en-US" dirty="0"/>
              <a:t>基于搜索树、跳跃式回溯搜索、</a:t>
            </a:r>
            <a:r>
              <a:rPr lang="en-US" altLang="zh-CN" dirty="0"/>
              <a:t>Lazy Search</a:t>
            </a:r>
            <a:r>
              <a:rPr lang="zh-CN" altLang="en-US" dirty="0"/>
              <a:t>等技术详细分析新的算法的实现细节</a:t>
            </a:r>
            <a:endParaRPr lang="en-US" altLang="zh-CN" dirty="0"/>
          </a:p>
          <a:p>
            <a:r>
              <a:rPr lang="zh-CN" altLang="en-US" dirty="0"/>
              <a:t>给出该问题的其他思考方向，包括：</a:t>
            </a:r>
            <a:endParaRPr lang="en-US" altLang="zh-CN" dirty="0"/>
          </a:p>
          <a:p>
            <a:pPr lvl="1"/>
            <a:r>
              <a:rPr lang="en-US" altLang="zh-CN" dirty="0"/>
              <a:t>Join </a:t>
            </a:r>
            <a:r>
              <a:rPr lang="zh-CN" altLang="en-US" dirty="0"/>
              <a:t>与 </a:t>
            </a:r>
            <a:r>
              <a:rPr lang="en-US" altLang="zh-CN" dirty="0"/>
              <a:t>Exploration</a:t>
            </a:r>
            <a:r>
              <a:rPr lang="zh-CN" altLang="en-US" dirty="0"/>
              <a:t>的结合</a:t>
            </a:r>
            <a:endParaRPr lang="en-US" altLang="zh-CN" dirty="0"/>
          </a:p>
          <a:p>
            <a:pPr lvl="1"/>
            <a:r>
              <a:rPr lang="zh-CN" altLang="en-US" dirty="0"/>
              <a:t>利用动态更新的特征值拓展</a:t>
            </a:r>
            <a:r>
              <a:rPr lang="en-US" altLang="zh-CN" dirty="0" err="1"/>
              <a:t>Gcode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结合动态</a:t>
            </a:r>
            <a:r>
              <a:rPr lang="en-US" altLang="zh-CN" dirty="0"/>
              <a:t>Embedding</a:t>
            </a:r>
            <a:r>
              <a:rPr lang="zh-CN" altLang="en-US" dirty="0"/>
              <a:t>拓展基于</a:t>
            </a:r>
            <a:r>
              <a:rPr lang="en-US" altLang="zh-CN" dirty="0"/>
              <a:t>GCN</a:t>
            </a:r>
            <a:r>
              <a:rPr lang="zh-CN" altLang="en-US" dirty="0"/>
              <a:t>的</a:t>
            </a:r>
            <a:r>
              <a:rPr lang="en-US" altLang="zh-CN" dirty="0"/>
              <a:t>Subgraph Counting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838200" y="274890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 for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算法需要兼容四个基本操作，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要求对于每种操作都尽可能利用上一时刻的结果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加边</a:t>
            </a:r>
            <a:r>
              <a:rPr lang="en-US" altLang="zh-CN" b="1" dirty="0"/>
              <a:t>/</a:t>
            </a:r>
            <a:r>
              <a:rPr lang="zh-CN" altLang="en-US" b="1" dirty="0"/>
              <a:t>减边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加点</a:t>
            </a:r>
            <a:r>
              <a:rPr lang="en-US" altLang="zh-CN" dirty="0"/>
              <a:t>/</a:t>
            </a:r>
            <a:r>
              <a:rPr lang="zh-CN" altLang="en-US" dirty="0"/>
              <a:t>减点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Remark: </a:t>
            </a:r>
            <a:r>
              <a:rPr lang="zh-CN" altLang="en-US" dirty="0"/>
              <a:t>减点可以看作减去该点的所有边，再减去孤立点，所以加点</a:t>
            </a:r>
            <a:r>
              <a:rPr lang="en-US" altLang="zh-CN" dirty="0"/>
              <a:t>/</a:t>
            </a:r>
            <a:r>
              <a:rPr lang="zh-CN" altLang="en-US" dirty="0"/>
              <a:t>减点可以看作对孤立点的加减操作，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Observation: </a:t>
            </a:r>
            <a:r>
              <a:rPr lang="zh-CN" altLang="en-US" dirty="0"/>
              <a:t>不管是加边</a:t>
            </a:r>
            <a:r>
              <a:rPr lang="en-US" altLang="zh-CN" dirty="0"/>
              <a:t>/</a:t>
            </a:r>
            <a:r>
              <a:rPr lang="zh-CN" altLang="en-US" dirty="0"/>
              <a:t>减边，变化的解，必须包含更新的边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因此可以从更新位置开始搜索，解必须包含更新的边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76" y="2943825"/>
            <a:ext cx="4735914" cy="2984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相关工作：</a:t>
            </a:r>
            <a:r>
              <a:rPr lang="en-US" altLang="zh-CN" dirty="0"/>
              <a:t>SJ-Tree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10885" cy="4351338"/>
          </a:xfrm>
        </p:spPr>
        <p:txBody>
          <a:bodyPr/>
          <a:lstStyle/>
          <a:p>
            <a:r>
              <a:rPr lang="en-US" altLang="zh-CN" dirty="0"/>
              <a:t>Subgraph-Join Tree[1]</a:t>
            </a:r>
          </a:p>
          <a:p>
            <a:r>
              <a:rPr lang="zh-CN" altLang="en-US" dirty="0"/>
              <a:t>将查询图拆分为子图，储存子图的匹配结果，最终整个查询图的匹配结果为子图的结果的</a:t>
            </a:r>
            <a:r>
              <a:rPr lang="en-US" altLang="zh-CN" dirty="0"/>
              <a:t>Join</a:t>
            </a:r>
          </a:p>
          <a:p>
            <a:endParaRPr lang="en-US" altLang="zh-CN" dirty="0"/>
          </a:p>
          <a:p>
            <a:r>
              <a:rPr lang="zh-CN" altLang="en-US" dirty="0"/>
              <a:t>关键点在于如何拆分，基于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Worst-case optimal join [2]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874" y="6215876"/>
            <a:ext cx="1070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[1] EDBT15. Choudhury S, Holder L, Chin G.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DengXian-Bold"/>
              </a:rPr>
              <a:t>A Selectivity based approach to Continuous Pattern Detection in Streaming Graphs. </a:t>
            </a:r>
          </a:p>
          <a:p>
            <a:r>
              <a:rPr lang="en-US" altLang="zh-CN" sz="1200" dirty="0"/>
              <a:t>[2]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PODS 12. </a:t>
            </a:r>
            <a:r>
              <a:rPr lang="en-US" altLang="zh-CN" sz="1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 Worst-case optimal join algorithms</a:t>
            </a:r>
            <a:endParaRPr lang="zh-CN" altLang="en-US" sz="12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0" y="1825625"/>
            <a:ext cx="4440168" cy="3785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相关工作：</a:t>
            </a:r>
            <a:r>
              <a:rPr lang="en-US" altLang="zh-CN" dirty="0" err="1"/>
              <a:t>TurboFlux</a:t>
            </a:r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将查询图构建为生成树</a:t>
            </a:r>
            <a:r>
              <a:rPr lang="en-US" altLang="zh-CN" dirty="0"/>
              <a:t>[1]</a:t>
            </a:r>
          </a:p>
          <a:p>
            <a:r>
              <a:rPr lang="zh-CN" altLang="en-US" dirty="0"/>
              <a:t>对于数据图与查询图的候选，储存如下三种状态</a:t>
            </a:r>
            <a:endParaRPr lang="en-US" altLang="zh-CN" dirty="0"/>
          </a:p>
          <a:p>
            <a:r>
              <a:rPr lang="en-US" altLang="zh-CN" dirty="0"/>
              <a:t>NULL &lt;-&gt; </a:t>
            </a:r>
            <a:r>
              <a:rPr lang="zh-CN" altLang="en-US" dirty="0"/>
              <a:t>隐状态</a:t>
            </a:r>
            <a:r>
              <a:rPr lang="en-US" altLang="zh-CN" dirty="0"/>
              <a:t>(</a:t>
            </a:r>
            <a:r>
              <a:rPr lang="zh-CN" altLang="en-US" dirty="0"/>
              <a:t>存在路径匹配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</a:t>
            </a:r>
            <a:r>
              <a:rPr lang="zh-CN" altLang="en-US" dirty="0"/>
              <a:t>显状态</a:t>
            </a:r>
            <a:r>
              <a:rPr lang="en-US" altLang="zh-CN" dirty="0"/>
              <a:t>(</a:t>
            </a:r>
            <a:r>
              <a:rPr lang="zh-CN" altLang="en-US" dirty="0"/>
              <a:t>存在子树匹配）</a:t>
            </a:r>
            <a:endParaRPr lang="en-US" altLang="zh-CN" dirty="0"/>
          </a:p>
          <a:p>
            <a:r>
              <a:rPr lang="zh-CN" altLang="en-US" dirty="0"/>
              <a:t>动态维护上述三种状态的转移，最终子需要在显状态中搜索答案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3874" y="6215876"/>
            <a:ext cx="107042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[1] SIGMOD13. </a:t>
            </a:r>
            <a:r>
              <a:rPr lang="en-US" altLang="zh-CN" sz="1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Turbo iso: towards  fast and robust subgraph isomorphism search in large graph databases</a:t>
            </a:r>
          </a:p>
          <a:p>
            <a:r>
              <a:rPr lang="en-US" altLang="zh-CN" sz="1200" dirty="0"/>
              <a:t>[2]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SIGMOD18. </a:t>
            </a:r>
            <a:r>
              <a:rPr lang="en-US" altLang="zh-CN" sz="12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TurboFlux</a:t>
            </a:r>
            <a:r>
              <a:rPr lang="en-US" altLang="zh-CN" sz="1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A Fast Continuous Subgraph Matching System for Streaming Graph</a:t>
            </a:r>
            <a:endParaRPr lang="zh-CN" altLang="en-US" sz="12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相关工作：</a:t>
            </a:r>
            <a:r>
              <a:rPr lang="en-US" altLang="zh-CN" dirty="0" err="1"/>
              <a:t>SymBi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TurboFlux</a:t>
            </a:r>
            <a:r>
              <a:rPr lang="zh-CN" altLang="en-US" dirty="0"/>
              <a:t>本质上记录了树结构</a:t>
            </a:r>
            <a:r>
              <a:rPr lang="en-US" altLang="zh-CN" dirty="0"/>
              <a:t>Filter/Refine</a:t>
            </a:r>
            <a:r>
              <a:rPr lang="zh-CN" altLang="en-US" dirty="0"/>
              <a:t>的“痕迹”</a:t>
            </a:r>
            <a:endParaRPr lang="en-US" altLang="zh-CN" dirty="0"/>
          </a:p>
          <a:p>
            <a:r>
              <a:rPr lang="en-US" altLang="zh-CN" dirty="0" err="1"/>
              <a:t>SymBi</a:t>
            </a:r>
            <a:r>
              <a:rPr lang="en-US" altLang="zh-CN" dirty="0"/>
              <a:t>[1]</a:t>
            </a:r>
            <a:r>
              <a:rPr lang="zh-CN" altLang="en-US" dirty="0"/>
              <a:t>在查询图构建的</a:t>
            </a:r>
            <a:r>
              <a:rPr lang="en-US" altLang="zh-CN" dirty="0"/>
              <a:t>DAG</a:t>
            </a:r>
            <a:r>
              <a:rPr lang="zh-CN" altLang="en-US" dirty="0"/>
              <a:t>上进行正向和逆向</a:t>
            </a:r>
            <a:r>
              <a:rPr lang="en-US" altLang="zh-CN" dirty="0"/>
              <a:t>Filter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动态维护</a:t>
            </a:r>
            <a:r>
              <a:rPr lang="en-US" altLang="zh-CN" dirty="0"/>
              <a:t>Filter</a:t>
            </a:r>
            <a:r>
              <a:rPr lang="zh-CN" altLang="en-US" dirty="0"/>
              <a:t>的状态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43874" y="6215876"/>
            <a:ext cx="10704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[1] </a:t>
            </a:r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Symmetric Continuous Subgraph Matching with Bidirectional Dynamic Programming</a:t>
            </a:r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46" y="3049527"/>
            <a:ext cx="6262225" cy="251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7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SJ-Tree</a:t>
            </a:r>
            <a:r>
              <a:rPr lang="zh-CN" altLang="en-US" dirty="0"/>
              <a:t>算法：存储空间过大，</a:t>
            </a:r>
            <a:r>
              <a:rPr lang="en-US" altLang="zh-CN" dirty="0"/>
              <a:t>join</a:t>
            </a:r>
            <a:r>
              <a:rPr lang="zh-CN" altLang="en-US" dirty="0"/>
              <a:t>过程复杂，时间较快</a:t>
            </a:r>
          </a:p>
          <a:p>
            <a:pPr marL="0" indent="0">
              <a:buNone/>
            </a:pPr>
            <a:r>
              <a:rPr lang="en-US" altLang="zh-CN" dirty="0" err="1"/>
              <a:t>TurboFlux</a:t>
            </a:r>
            <a:r>
              <a:rPr lang="zh-CN" altLang="en-US" dirty="0"/>
              <a:t>和</a:t>
            </a:r>
            <a:r>
              <a:rPr lang="en-US" altLang="zh-CN" dirty="0" err="1"/>
              <a:t>SymBi</a:t>
            </a:r>
            <a:r>
              <a:rPr lang="zh-CN" altLang="en-US" dirty="0"/>
              <a:t>：存储信息较少，</a:t>
            </a:r>
            <a:r>
              <a:rPr lang="en-US" altLang="zh-CN" dirty="0"/>
              <a:t>filter</a:t>
            </a:r>
            <a:r>
              <a:rPr lang="zh-CN" altLang="en-US" dirty="0"/>
              <a:t>信息不足，后续搜索时间较长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基于成功集的更新算法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2915"/>
            <a:ext cx="10859135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构建成功集及其匹配：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、对于一个</a:t>
            </a:r>
            <a:r>
              <a:rPr lang="en-US" altLang="zh-CN" dirty="0"/>
              <a:t>Query Graph</a:t>
            </a:r>
            <a:r>
              <a:rPr lang="zh-CN" altLang="en-US" dirty="0"/>
              <a:t>上的</a:t>
            </a:r>
            <a:r>
              <a:rPr lang="en-US" altLang="zh-CN" dirty="0"/>
              <a:t>n</a:t>
            </a:r>
            <a:r>
              <a:rPr lang="zh-CN" altLang="en-US" dirty="0"/>
              <a:t>个点，给这些点定一个序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、前</a:t>
            </a:r>
            <a:r>
              <a:rPr lang="en-US" altLang="zh-CN" dirty="0" err="1"/>
              <a:t>i</a:t>
            </a:r>
            <a:r>
              <a:rPr lang="zh-CN" altLang="en-US" dirty="0"/>
              <a:t>个点构建的子图构成第</a:t>
            </a:r>
            <a:r>
              <a:rPr lang="en-US" altLang="zh-CN" dirty="0"/>
              <a:t> “</a:t>
            </a:r>
            <a:r>
              <a:rPr lang="en-US" altLang="zh-CN" dirty="0" err="1"/>
              <a:t>i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endParaRPr lang="zh-CN" altLang="en-US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、首先搜索所有</a:t>
            </a:r>
            <a:r>
              <a:rPr lang="en-US" altLang="zh-CN" dirty="0"/>
              <a:t>“1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的所有匹配，然后依次在</a:t>
            </a:r>
            <a:r>
              <a:rPr lang="en-US" altLang="zh-CN" dirty="0"/>
              <a:t>“i-1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的匹配中搜索其能不能成为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的匹配，如成功，就将该匹配增加一个点，并且将其从</a:t>
            </a:r>
            <a:r>
              <a:rPr lang="en-US" altLang="zh-CN" dirty="0"/>
              <a:t>“i-1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移入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Output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set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set</a:t>
            </a:r>
            <a:r>
              <a:rPr lang="zh-CN" altLang="en-US" dirty="0"/>
              <a:t>里存了所有的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的匹配</a:t>
            </a:r>
          </a:p>
          <a:p>
            <a:pPr marL="0" indent="0">
              <a:buNone/>
            </a:pPr>
            <a:r>
              <a:rPr lang="en-US" altLang="zh-CN" dirty="0"/>
              <a:t>“n</a:t>
            </a:r>
            <a:r>
              <a:rPr lang="zh-CN" altLang="en-US" dirty="0"/>
              <a:t>点成功集</a:t>
            </a:r>
            <a:r>
              <a:rPr lang="en-US" altLang="zh-CN" dirty="0"/>
              <a:t>”</a:t>
            </a:r>
            <a:r>
              <a:rPr lang="zh-CN" altLang="en-US" dirty="0"/>
              <a:t>即为整个</a:t>
            </a:r>
            <a:r>
              <a:rPr lang="en-US" altLang="zh-CN" dirty="0"/>
              <a:t>Query graph</a:t>
            </a:r>
            <a:r>
              <a:rPr lang="zh-CN" altLang="en-US" dirty="0"/>
              <a:t>的所有匹配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a06859-f9e0-4485-857f-b33da262297d}"/>
  <p:tag name="TABLE_ENDDRAG_ORIGIN_RECT" val="865*202"/>
  <p:tag name="TABLE_ENDDRAG_RECT" val="37*117*865*20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1609</Words>
  <Application>Microsoft Office PowerPoint</Application>
  <PresentationFormat>宽屏</PresentationFormat>
  <Paragraphs>166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DengXian-Bold</vt:lpstr>
      <vt:lpstr>等线</vt:lpstr>
      <vt:lpstr>等线 Light</vt:lpstr>
      <vt:lpstr>Arial</vt:lpstr>
      <vt:lpstr>Cambria Math</vt:lpstr>
      <vt:lpstr>Office 主题​​</vt:lpstr>
      <vt:lpstr>1_Office 主题​​</vt:lpstr>
      <vt:lpstr>动态子图匹配</vt:lpstr>
      <vt:lpstr>问题定义</vt:lpstr>
      <vt:lpstr>问题定义</vt:lpstr>
      <vt:lpstr>朴素算法</vt:lpstr>
      <vt:lpstr>相关工作：SJ-Tree</vt:lpstr>
      <vt:lpstr>相关工作：TurboFlux[2]</vt:lpstr>
      <vt:lpstr>相关工作：SymBi</vt:lpstr>
      <vt:lpstr>评价</vt:lpstr>
      <vt:lpstr>基于成功集的更新算法</vt:lpstr>
      <vt:lpstr>基于成功集的更新算法</vt:lpstr>
      <vt:lpstr>相关工作的对比</vt:lpstr>
      <vt:lpstr>成功集的实现：搜索树</vt:lpstr>
      <vt:lpstr>Pruning</vt:lpstr>
      <vt:lpstr>成功集</vt:lpstr>
      <vt:lpstr>失败集</vt:lpstr>
      <vt:lpstr>失败集的实现：跳跃式回溯搜素</vt:lpstr>
      <vt:lpstr>失败集的动态维护</vt:lpstr>
      <vt:lpstr>Lazy Search</vt:lpstr>
      <vt:lpstr>Lazy Search: 减边</vt:lpstr>
      <vt:lpstr>探索：Join 与 Exploration的结合</vt:lpstr>
      <vt:lpstr>静态算法的动态拓展(Example 1)</vt:lpstr>
      <vt:lpstr>PowerPoint 演示文稿</vt:lpstr>
      <vt:lpstr>PowerPoint 演示文稿</vt:lpstr>
      <vt:lpstr>算法的弊端以及改进</vt:lpstr>
      <vt:lpstr>静态算法的动态拓展(Example 2)</vt:lpstr>
      <vt:lpstr>动态更新Embedding</vt:lpstr>
      <vt:lpstr>动态更新Embedding: Proof[1]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动态子图匹配</dc:title>
  <dc:creator>HONOR</dc:creator>
  <cp:lastModifiedBy>HONOR</cp:lastModifiedBy>
  <cp:revision>20</cp:revision>
  <dcterms:created xsi:type="dcterms:W3CDTF">2021-11-29T08:47:00Z</dcterms:created>
  <dcterms:modified xsi:type="dcterms:W3CDTF">2022-01-13T13:09:41Z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74F18D9A190A4CC5BE686BAF4D90AA69</vt:lpwstr>
  </property>
  <property fmtid="{D5CDD505-2E9C-101B-9397-08002B2CF9AE}" pid="3" name="KSOProductBuildVer">
    <vt:lpwstr>2052-11.1.0.11115</vt:lpwstr>
  </property>
</Properties>
</file>