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1B71-E27F-4434-8418-AD22458A4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2FD9B-336F-41C5-ADF1-203059F9A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794-0619-464B-A384-FA6687F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20CC8-64BC-499E-8C46-AF2D0D0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12EE6-DF65-4963-AC74-AC158CB0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9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2082-E310-444D-80CC-18C9449D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AF3C90-FDEC-40A3-A9E3-27BF003C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1791D-17C2-4587-AC49-D55CF82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08F02-1260-4DE0-8F74-FDDE9589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C75FE-46DC-40E6-9C81-B5F19C4B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8EF56-7B80-496C-8FC9-7DD2F405D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CF930-EFBC-4164-9DA7-B59159C9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B0239-B843-4CC6-AE09-C645B6A3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65B94-5454-47DA-B13F-2F5DD572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66361-0786-4383-859C-247F382F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6875-F6C5-44E5-8CE4-07635530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DBCF9-197E-4065-87F2-E6AFB79F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D7876-E3D0-4050-994A-1878F94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C0867-1C54-427E-ADD2-6E60FE45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6D384-E233-4D52-98EE-94C3F797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E18C-BE27-403E-A8DA-9EB390A9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FCF02-DBF7-41C2-8474-EB91DB21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0D929-5FA3-4B1A-9E1E-19F1A77F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B837A-E92C-4870-95D7-057BFCE7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DBF7A-3107-4810-81B0-DA406A4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F1AD-5B37-49EC-B315-DBF05062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CEF6-717C-4752-A074-A5D1CD426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F8651-C123-4AFB-9E81-AF4DFD5D7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AC3E5-5967-4357-A383-7745374E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19D4B-A2F9-4EF8-9093-E49184C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88C12-91D4-444E-A164-A0F28F6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3DA9-9761-4941-ACD2-D518E72B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DBCBC-23C7-4C44-A573-5472DDA4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E5F13-AFED-47B3-88D2-F607C808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74F0F-C677-4168-9707-0637FA42D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E558A1-12B1-4206-8824-C9608152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28185F-E086-4124-8425-4DE7C0AB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AD9ED-52A6-4BDE-863B-95737DEA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D281D-28D8-469C-B4B7-663295B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4E15-91A3-419D-AA68-45C50DD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CBD60-022D-4537-A282-2B53CD83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F7576-E156-4492-8D1E-B9679A06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368C73-968E-4BC5-8D03-10034D6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6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44ED1-2DAC-4E01-8D1F-19187CFC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8C0135-8BF1-4A05-A5BA-648A6569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2B2B0-6DAB-4101-A5C0-0063FEB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4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CC71C-5EEF-40F1-ADA0-45498DE1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F0FB0-2931-4032-871F-8C96430C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50C9D-0978-4D73-87F6-063039FA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A3FEE-14AC-4171-A627-3094EF48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C28D1-77CA-4A9C-BB9B-7FA35A22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E1E76-FEF4-4155-9640-D6E64456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B0BD-CCF2-46FF-B4CA-7A68BB1B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4E5EFF-EC00-4077-B259-3FE3F53D3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33D74-0926-4C7A-A5B2-F5AFBC6E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DE8AE-AB23-437D-829F-8530B795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90CBE-DC9E-4322-80A0-5F093EAD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C5D33-A745-482C-8351-96F73F98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75A78-02B9-4EE5-8376-DE56BA2F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710FB-9F1A-456E-81F1-14D58B3E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E0487-81E7-48D3-909C-3EC90AFBD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547A-D2E6-41A3-831A-2E62CA13D213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3486E-3B5B-462B-A469-89CCD3E7C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E1F20-399D-48AF-8978-80EFD9619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D42F-7C48-4DBD-8130-02C5CB1DD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F4347-E659-4B27-8EB4-3CA3BE3C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540" y="61229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present by </a:t>
            </a:r>
            <a:r>
              <a:rPr lang="zh-CN" altLang="en-US" sz="2000" dirty="0"/>
              <a:t>陈乐偲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C7B43-FF24-4C36-9B96-C3992883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0" y="921689"/>
            <a:ext cx="10448019" cy="1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75EEC-36B5-4A97-AC79-B46329CC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317417"/>
            <a:ext cx="10515600" cy="5811838"/>
          </a:xfrm>
        </p:spPr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的数学定义：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：邻接矩阵</a:t>
            </a:r>
            <a:r>
              <a:rPr lang="en-US" altLang="zh-CN" dirty="0"/>
              <a:t>-&gt;</a:t>
            </a:r>
            <a:r>
              <a:rPr lang="zh-CN" altLang="en-US" dirty="0"/>
              <a:t>添加自环</a:t>
            </a:r>
            <a:r>
              <a:rPr lang="en-US" altLang="zh-CN" dirty="0"/>
              <a:t>-&gt;</a:t>
            </a:r>
            <a:r>
              <a:rPr lang="zh-CN" altLang="en-US" dirty="0"/>
              <a:t>度归一化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：权重</a:t>
            </a:r>
            <a:endParaRPr lang="en-US" altLang="zh-CN" dirty="0"/>
          </a:p>
          <a:p>
            <a:r>
              <a:rPr lang="en-US" altLang="zh-CN" dirty="0"/>
              <a:t>Z </a:t>
            </a:r>
            <a:r>
              <a:rPr lang="zh-CN" altLang="en-US" dirty="0"/>
              <a:t>：预测的概率</a:t>
            </a:r>
            <a:endParaRPr lang="en-US" altLang="zh-CN" dirty="0"/>
          </a:p>
          <a:p>
            <a:r>
              <a:rPr lang="en-US" altLang="zh-CN" dirty="0"/>
              <a:t>L </a:t>
            </a:r>
            <a:r>
              <a:rPr lang="zh-CN" altLang="en-US" dirty="0"/>
              <a:t>：损失（负对数似然）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F727FE-F0A5-4CEB-9235-71D07C62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44" y="1794603"/>
            <a:ext cx="4795673" cy="37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34451-C014-498F-9CC9-868025DD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r>
              <a:rPr lang="zh-CN" altLang="en-US" dirty="0"/>
              <a:t>定义攻击模型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v: </a:t>
            </a:r>
            <a:r>
              <a:rPr lang="zh-CN" altLang="en-US" dirty="0"/>
              <a:t>结点</a:t>
            </a:r>
            <a:r>
              <a:rPr lang="en-US" altLang="zh-CN" dirty="0"/>
              <a:t>,v0</a:t>
            </a:r>
            <a:r>
              <a:rPr lang="zh-CN" altLang="en-US" dirty="0"/>
              <a:t>为目标结点</a:t>
            </a:r>
            <a:endParaRPr lang="en-US" altLang="zh-CN" dirty="0"/>
          </a:p>
          <a:p>
            <a:r>
              <a:rPr lang="zh-CN" altLang="en-US" dirty="0"/>
              <a:t>：：可攻击的结点集合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：结点特征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：邻接矩阵</a:t>
            </a:r>
            <a:endParaRPr lang="en-US" altLang="zh-CN" dirty="0"/>
          </a:p>
          <a:p>
            <a:r>
              <a:rPr lang="en-US" altLang="zh-CN" dirty="0"/>
              <a:t>Δ</a:t>
            </a:r>
            <a:r>
              <a:rPr lang="zh-CN" altLang="en-US" dirty="0"/>
              <a:t>：最大扰动数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6C1096-9377-40A3-A279-723585C9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76" y="2351968"/>
            <a:ext cx="6432098" cy="2561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D94CC3-DFE4-423A-9054-059338CA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87" y="1733385"/>
            <a:ext cx="323850" cy="2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ADB5C-E91F-4C3E-A05B-300F1ACC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033"/>
            <a:ext cx="10515600" cy="5365930"/>
          </a:xfrm>
        </p:spPr>
        <p:txBody>
          <a:bodyPr/>
          <a:lstStyle/>
          <a:p>
            <a:r>
              <a:rPr lang="zh-CN" altLang="en-US" dirty="0"/>
              <a:t>结点分类攻击问题定义</a:t>
            </a:r>
            <a:endParaRPr lang="en-US" altLang="zh-CN" dirty="0"/>
          </a:p>
          <a:p>
            <a:r>
              <a:rPr lang="en-US" altLang="zh-CN" dirty="0"/>
              <a:t> θ</a:t>
            </a:r>
            <a:r>
              <a:rPr lang="zh-CN" altLang="en-US" dirty="0"/>
              <a:t>：</a:t>
            </a:r>
            <a:r>
              <a:rPr lang="en-US" altLang="zh-CN" dirty="0"/>
              <a:t>GNN</a:t>
            </a:r>
            <a:r>
              <a:rPr lang="zh-CN" altLang="en-US" dirty="0"/>
              <a:t>估计的参数</a:t>
            </a:r>
            <a:endParaRPr lang="en-US" altLang="zh-CN" dirty="0"/>
          </a:p>
          <a:p>
            <a:r>
              <a:rPr lang="en-US" altLang="zh-CN" dirty="0"/>
              <a:t> L</a:t>
            </a:r>
            <a:r>
              <a:rPr lang="zh-CN" altLang="en-US" dirty="0"/>
              <a:t>：损失</a:t>
            </a:r>
            <a:endParaRPr lang="en-US" altLang="zh-CN" dirty="0"/>
          </a:p>
          <a:p>
            <a:r>
              <a:rPr lang="zh-CN" altLang="en-US" dirty="0"/>
              <a:t>攻击目标：最大化某个类别的对数似然差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6C7699-CD3B-4A1F-AAB1-626DA8C3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08" y="3269974"/>
            <a:ext cx="6748172" cy="22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0EEDB-C79B-40D3-A107-D211AF23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定义不易察觉的扰动</a:t>
            </a:r>
            <a:endParaRPr lang="en-US" altLang="zh-CN" dirty="0"/>
          </a:p>
          <a:p>
            <a:r>
              <a:rPr lang="zh-CN" altLang="en-US" dirty="0"/>
              <a:t>保持图统计结构</a:t>
            </a:r>
            <a:r>
              <a:rPr lang="en-US" altLang="zh-CN" dirty="0"/>
              <a:t>(</a:t>
            </a:r>
            <a:r>
              <a:rPr lang="zh-CN" altLang="en-US" dirty="0"/>
              <a:t>幂律分布）</a:t>
            </a:r>
            <a:endParaRPr lang="en-US" altLang="zh-CN" dirty="0"/>
          </a:p>
          <a:p>
            <a:r>
              <a:rPr lang="zh-CN" altLang="en-US" dirty="0"/>
              <a:t>保持特征统计结构</a:t>
            </a:r>
            <a:r>
              <a:rPr lang="en-US" altLang="zh-CN" dirty="0"/>
              <a:t>(</a:t>
            </a:r>
            <a:r>
              <a:rPr lang="zh-CN" altLang="en-US" dirty="0"/>
              <a:t>不能加一个很罕见的特征）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04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5E948-7E1D-43E8-B380-76AF0792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89" y="437322"/>
            <a:ext cx="10515600" cy="5739641"/>
          </a:xfrm>
        </p:spPr>
        <p:txBody>
          <a:bodyPr/>
          <a:lstStyle/>
          <a:p>
            <a:r>
              <a:rPr lang="zh-CN" altLang="en-US" dirty="0"/>
              <a:t>保持幂律：</a:t>
            </a:r>
            <a:endParaRPr lang="en-US" altLang="zh-CN" dirty="0"/>
          </a:p>
          <a:p>
            <a:r>
              <a:rPr lang="zh-CN" altLang="en-US" dirty="0"/>
              <a:t>离散幂律分布： </a:t>
            </a:r>
            <a:r>
              <a:rPr lang="en-US" altLang="zh-CN" dirty="0"/>
              <a:t>p(x)</a:t>
            </a:r>
            <a:r>
              <a:rPr lang="zh-CN" altLang="en-US" dirty="0"/>
              <a:t>由</a:t>
            </a:r>
            <a:r>
              <a:rPr lang="en-US" altLang="zh-CN" dirty="0"/>
              <a:t>α</a:t>
            </a:r>
            <a:r>
              <a:rPr lang="zh-CN" altLang="en-US" dirty="0"/>
              <a:t>和</a:t>
            </a:r>
            <a:r>
              <a:rPr lang="en-US" altLang="zh-CN" dirty="0" err="1"/>
              <a:t>xmin</a:t>
            </a:r>
            <a:r>
              <a:rPr lang="zh-CN" altLang="en-US" dirty="0"/>
              <a:t>决定</a:t>
            </a:r>
            <a:endParaRPr lang="en-US" altLang="zh-CN" dirty="0"/>
          </a:p>
          <a:p>
            <a:r>
              <a:rPr lang="zh-CN" altLang="en-US" dirty="0"/>
              <a:t>计算给定抽样</a:t>
            </a:r>
            <a:r>
              <a:rPr lang="en-US" altLang="zh-CN" dirty="0"/>
              <a:t>(x1..xn)</a:t>
            </a:r>
            <a:r>
              <a:rPr lang="zh-CN" altLang="en-US" dirty="0"/>
              <a:t>的似然函数</a:t>
            </a:r>
            <a:endParaRPr lang="en-US" altLang="zh-CN" dirty="0"/>
          </a:p>
          <a:p>
            <a:r>
              <a:rPr lang="zh-CN" altLang="en-US" dirty="0"/>
              <a:t>参数</a:t>
            </a:r>
            <a:r>
              <a:rPr lang="en-US" altLang="zh-CN" dirty="0"/>
              <a:t>α MLE</a:t>
            </a:r>
            <a:r>
              <a:rPr lang="zh-CN" altLang="en-US" dirty="0"/>
              <a:t>无闭式解，计算近似解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E3A3C-2A90-4FBE-8B28-5FAB909A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14" y="529170"/>
            <a:ext cx="879779" cy="3037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B501DB-13C7-4F53-A9C0-04E45BCE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14" y="1604405"/>
            <a:ext cx="5321660" cy="40256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67EABF-F028-4600-90A8-9DF3CCB61732}"/>
              </a:ext>
            </a:extLst>
          </p:cNvPr>
          <p:cNvSpPr txBox="1"/>
          <p:nvPr/>
        </p:nvSpPr>
        <p:spPr>
          <a:xfrm>
            <a:off x="901811" y="6176963"/>
            <a:ext cx="7264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CMBX12"/>
              </a:rPr>
              <a:t>[1] </a:t>
            </a:r>
            <a:r>
              <a:rPr lang="en-US" altLang="zh-CN" sz="1800" b="0" i="0" u="none" strike="noStrike" baseline="0" dirty="0">
                <a:latin typeface="CMBX10"/>
              </a:rPr>
              <a:t>Alessandro </a:t>
            </a:r>
            <a:r>
              <a:rPr lang="en-US" altLang="zh-CN" sz="1800" b="0" i="0" u="none" strike="noStrike" baseline="0" dirty="0" err="1">
                <a:latin typeface="CMBX10"/>
              </a:rPr>
              <a:t>Bessi</a:t>
            </a:r>
            <a:r>
              <a:rPr lang="en-US" altLang="zh-CN" dirty="0">
                <a:latin typeface="CMBX10"/>
              </a:rPr>
              <a:t>. </a:t>
            </a:r>
            <a:r>
              <a:rPr lang="en-US" altLang="zh-CN" b="0" dirty="0">
                <a:latin typeface="CMBX12"/>
              </a:rPr>
              <a:t>t</a:t>
            </a:r>
            <a:r>
              <a:rPr lang="en-US" altLang="zh-CN" sz="1800" i="0" u="none" strike="noStrike" baseline="0" dirty="0">
                <a:latin typeface="CMBX12"/>
              </a:rPr>
              <a:t>wo samples test for discrete power-law distributions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CD3BB3-300E-4315-9BE1-244FD463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9" y="3159651"/>
            <a:ext cx="5510114" cy="20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D9AF3-2300-4B93-9678-EFD37460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假设检验</a:t>
            </a:r>
            <a:endParaRPr lang="en-US" altLang="zh-CN" dirty="0"/>
          </a:p>
          <a:p>
            <a:r>
              <a:rPr lang="zh-CN" altLang="en-US" dirty="0"/>
              <a:t>检验统计量</a:t>
            </a:r>
            <a:endParaRPr lang="en-US" altLang="zh-CN" dirty="0"/>
          </a:p>
          <a:p>
            <a:r>
              <a:rPr lang="zh-CN" altLang="en-US" dirty="0"/>
              <a:t>零假设：服从同一幂律分布，备选假设，不服从同一幂律分布</a:t>
            </a:r>
            <a:endParaRPr lang="en-US" altLang="zh-CN" dirty="0"/>
          </a:p>
          <a:p>
            <a:r>
              <a:rPr lang="zh-CN" altLang="en-US" dirty="0"/>
              <a:t>在零假设的条件下服从卡方分布，自由度</a:t>
            </a:r>
            <a:r>
              <a:rPr lang="en-US" altLang="zh-CN" dirty="0"/>
              <a:t>2-1=1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D2ED75-A55F-441E-911D-8D7FD9E4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0" y="800306"/>
            <a:ext cx="5143500" cy="58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236429-6EFB-4579-9B02-FB65CA52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77" y="2968404"/>
            <a:ext cx="8315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9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A62C2-6B57-41F8-BBE4-9FA1A6B8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22"/>
            <a:ext cx="10515600" cy="4351338"/>
          </a:xfrm>
        </p:spPr>
        <p:txBody>
          <a:bodyPr/>
          <a:lstStyle/>
          <a:p>
            <a:r>
              <a:rPr lang="en-US" altLang="zh-CN" dirty="0"/>
              <a:t> p</a:t>
            </a:r>
            <a:r>
              <a:rPr lang="zh-CN" altLang="en-US" dirty="0"/>
              <a:t>值取</a:t>
            </a:r>
            <a:r>
              <a:rPr lang="en-US" altLang="zh-CN" dirty="0"/>
              <a:t>0.95</a:t>
            </a:r>
          </a:p>
          <a:p>
            <a:r>
              <a:rPr lang="zh-CN" altLang="en-US" dirty="0"/>
              <a:t>根据卡方分布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1F71B-2645-4176-89DD-7DA08B36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79" y="2102333"/>
            <a:ext cx="4705350" cy="320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BE17F0-BDFB-4AE8-B0F8-D31C2266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81" y="2316189"/>
            <a:ext cx="17430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A8883-A9EC-4361-A464-FA95AF03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299"/>
            <a:ext cx="10515600" cy="5572664"/>
          </a:xfrm>
        </p:spPr>
        <p:txBody>
          <a:bodyPr/>
          <a:lstStyle/>
          <a:p>
            <a:r>
              <a:rPr lang="zh-CN" altLang="en-US" dirty="0"/>
              <a:t>保持结点特征统计量的扰动</a:t>
            </a:r>
            <a:endParaRPr lang="en-US" altLang="zh-CN" dirty="0"/>
          </a:p>
          <a:p>
            <a:r>
              <a:rPr lang="zh-CN" altLang="en-US" dirty="0"/>
              <a:t>特征扰动：将特征设置为</a:t>
            </a:r>
            <a:r>
              <a:rPr lang="en-US" altLang="zh-CN" dirty="0"/>
              <a:t>0/1</a:t>
            </a:r>
          </a:p>
          <a:p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，不容易察觉</a:t>
            </a:r>
            <a:endParaRPr lang="en-US" altLang="zh-CN" dirty="0"/>
          </a:p>
          <a:p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，可能会被察觉，如何解决？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3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95D0-5133-4DA4-9A6D-C67D9FC8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224"/>
            <a:ext cx="10515600" cy="5723739"/>
          </a:xfrm>
        </p:spPr>
        <p:txBody>
          <a:bodyPr/>
          <a:lstStyle/>
          <a:p>
            <a:r>
              <a:rPr lang="zh-CN" altLang="en-US" dirty="0"/>
              <a:t>用单步随机游走与特征共现衡量，只接受特定的特征置</a:t>
            </a:r>
            <a:r>
              <a:rPr lang="en-US" altLang="zh-CN" dirty="0"/>
              <a:t>1</a:t>
            </a:r>
            <a:r>
              <a:rPr lang="zh-CN" altLang="en-US" dirty="0"/>
              <a:t>扰动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zh-CN" altLang="en-US" dirty="0"/>
              <a:t>：特征集合</a:t>
            </a:r>
            <a:endParaRPr lang="en-US" altLang="zh-CN" dirty="0"/>
          </a:p>
          <a:p>
            <a:r>
              <a:rPr lang="en-US" altLang="zh-CN" dirty="0"/>
              <a:t> i</a:t>
            </a:r>
            <a:r>
              <a:rPr lang="zh-CN" altLang="en-US" dirty="0"/>
              <a:t>：更改的特征</a:t>
            </a:r>
            <a:endParaRPr lang="en-US" altLang="zh-CN" dirty="0"/>
          </a:p>
          <a:p>
            <a:r>
              <a:rPr lang="en-US" altLang="zh-CN" dirty="0"/>
              <a:t> j</a:t>
            </a:r>
            <a:r>
              <a:rPr lang="zh-CN" altLang="en-US" dirty="0"/>
              <a:t>：共现图中的特征（度归一化）</a:t>
            </a:r>
            <a:endParaRPr lang="en-US" altLang="zh-CN" dirty="0"/>
          </a:p>
          <a:p>
            <a:r>
              <a:rPr lang="en-US" altLang="zh-CN" dirty="0"/>
              <a:t> σ</a:t>
            </a:r>
            <a:r>
              <a:rPr lang="zh-CN" altLang="en-US" dirty="0"/>
              <a:t>：阈值：简单取最大值的一半，即</a:t>
            </a:r>
            <a:r>
              <a:rPr lang="en-US" altLang="zh-CN" dirty="0" err="1"/>
              <a:t>Eij</a:t>
            </a:r>
            <a:r>
              <a:rPr lang="en-US" altLang="zh-CN" dirty="0"/>
              <a:t>=1/2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DAC87A-C571-4441-BF9D-E2704153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07" y="3429000"/>
            <a:ext cx="5452009" cy="9283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42E368-776A-4CC5-BFF2-44ED9B76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02" y="4595854"/>
            <a:ext cx="8722165" cy="7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8C8E7-5D81-4649-B14A-A3AC47E0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70" y="469437"/>
            <a:ext cx="10515600" cy="5771446"/>
          </a:xfrm>
        </p:spPr>
        <p:txBody>
          <a:bodyPr/>
          <a:lstStyle/>
          <a:p>
            <a:r>
              <a:rPr lang="zh-CN" altLang="en-US" dirty="0"/>
              <a:t>生成攻击（改造原图）</a:t>
            </a:r>
            <a:endParaRPr lang="en-US" altLang="zh-CN" dirty="0"/>
          </a:p>
          <a:p>
            <a:r>
              <a:rPr lang="zh-CN" altLang="en-US" dirty="0"/>
              <a:t>简化</a:t>
            </a:r>
            <a:r>
              <a:rPr lang="en-US" altLang="zh-CN" dirty="0"/>
              <a:t>GCN</a:t>
            </a:r>
            <a:r>
              <a:rPr lang="zh-CN" altLang="en-US" dirty="0"/>
              <a:t>公式，去掉非线性激活</a:t>
            </a:r>
            <a:endParaRPr lang="en-US" altLang="zh-CN" dirty="0"/>
          </a:p>
          <a:p>
            <a:r>
              <a:rPr lang="zh-CN" altLang="en-US" dirty="0"/>
              <a:t>攻击的方式：</a:t>
            </a:r>
            <a:r>
              <a:rPr lang="en-US" altLang="zh-CN" dirty="0"/>
              <a:t>0/1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FBB001-B1B7-4ADC-A0DA-829777CA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26" y="1535492"/>
            <a:ext cx="5015623" cy="5397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4A56C5-54C9-4377-BA2B-719A6069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68" y="2343936"/>
            <a:ext cx="4796355" cy="33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5ECEA-9CE5-4324-9CCF-CB44D9DF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神经网络非常易受攻击，那图神经网络呢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70D5E3-C5B5-4FEE-9A49-5795AA10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063"/>
            <a:ext cx="9858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A0F21-F95C-4EC0-8EDE-0ED775CB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760150"/>
            <a:ext cx="10515600" cy="435133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NETTACK</a:t>
            </a:r>
          </a:p>
          <a:p>
            <a:r>
              <a:rPr lang="zh-CN" altLang="en-US" dirty="0"/>
              <a:t>贪心地攻击</a:t>
            </a:r>
            <a:r>
              <a:rPr lang="en-US" altLang="zh-CN" dirty="0"/>
              <a:t>Δ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每一次可以做特征</a:t>
            </a:r>
            <a:r>
              <a:rPr lang="en-US" altLang="zh-CN" dirty="0"/>
              <a:t>/</a:t>
            </a:r>
            <a:r>
              <a:rPr lang="zh-CN" altLang="en-US" dirty="0"/>
              <a:t>结构攻击</a:t>
            </a:r>
            <a:endParaRPr lang="en-US" altLang="zh-CN" dirty="0"/>
          </a:p>
          <a:p>
            <a:r>
              <a:rPr lang="zh-CN" altLang="en-US" dirty="0"/>
              <a:t>选取候选，计算得分，选最大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91BF0-D14A-41A7-8F4C-04AC1080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0150"/>
            <a:ext cx="46196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5F736-A9FB-4C4F-9622-36BD6C36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43"/>
            <a:ext cx="10515600" cy="5612420"/>
          </a:xfrm>
        </p:spPr>
        <p:txBody>
          <a:bodyPr/>
          <a:lstStyle/>
          <a:p>
            <a:r>
              <a:rPr lang="zh-CN" altLang="en-US" dirty="0"/>
              <a:t>目标是高效计算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的改变的影响</a:t>
            </a:r>
            <a:endParaRPr lang="en-US" altLang="zh-CN" dirty="0"/>
          </a:p>
          <a:p>
            <a:r>
              <a:rPr lang="zh-CN" altLang="en-US" dirty="0"/>
              <a:t>利用稀疏性，每次更改一个元素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D3DFB-14D6-4C44-B12E-DCEDC3F1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11" y="572495"/>
            <a:ext cx="927735" cy="498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3479DB-7557-4EBB-81AD-5A30A933D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69" y="2481467"/>
            <a:ext cx="6866283" cy="31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D0C5-AADA-466D-BF09-0B443DFC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接上页，证明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E628B1-EDB4-438E-8FD2-8AD629CA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70" y="1690688"/>
            <a:ext cx="5004766" cy="39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08BED-11D2-4B6B-A6EC-75B0E298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计算更新</a:t>
            </a:r>
            <a:r>
              <a:rPr lang="en-US" altLang="zh-CN" dirty="0"/>
              <a:t>X</a:t>
            </a:r>
            <a:r>
              <a:rPr lang="zh-CN" altLang="en-US" dirty="0"/>
              <a:t>的影响，使用梯度，对</a:t>
            </a:r>
            <a:r>
              <a:rPr lang="en-US" altLang="zh-CN" dirty="0"/>
              <a:t>X</a:t>
            </a:r>
            <a:r>
              <a:rPr lang="zh-CN" altLang="en-US" dirty="0"/>
              <a:t>求导</a:t>
            </a:r>
            <a:endParaRPr lang="en-US" altLang="zh-CN" dirty="0"/>
          </a:p>
          <a:p>
            <a:r>
              <a:rPr lang="zh-CN" altLang="en-US" dirty="0"/>
              <a:t>且</a:t>
            </a:r>
            <a:r>
              <a:rPr lang="en-US" altLang="zh-CN" dirty="0"/>
              <a:t>X</a:t>
            </a:r>
            <a:r>
              <a:rPr lang="zh-CN" altLang="en-US" dirty="0"/>
              <a:t>只能为</a:t>
            </a:r>
            <a:r>
              <a:rPr lang="en-US" altLang="zh-CN" dirty="0"/>
              <a:t>0/1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8968-E324-4387-BC62-1CE841B4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91" y="3485106"/>
            <a:ext cx="5055042" cy="1263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FB679E-D520-4813-A361-37958C4E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67" y="4919835"/>
            <a:ext cx="6245219" cy="9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68697-D849-4CAD-90F1-9012009C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374"/>
            <a:ext cx="10515600" cy="5421589"/>
          </a:xfrm>
        </p:spPr>
        <p:txBody>
          <a:bodyPr/>
          <a:lstStyle/>
          <a:p>
            <a:r>
              <a:rPr lang="zh-CN" altLang="en-US" dirty="0"/>
              <a:t>高效计算候选集合</a:t>
            </a:r>
            <a:endParaRPr lang="en-US" altLang="zh-CN" dirty="0"/>
          </a:p>
          <a:p>
            <a:r>
              <a:rPr lang="en-US" altLang="zh-CN" dirty="0"/>
              <a:t>Δ</a:t>
            </a:r>
            <a:r>
              <a:rPr lang="zh-CN" altLang="en-US" dirty="0"/>
              <a:t>的由贪心算法满足</a:t>
            </a:r>
            <a:endParaRPr lang="en-US" altLang="zh-CN" dirty="0"/>
          </a:p>
          <a:p>
            <a:r>
              <a:rPr lang="zh-CN" altLang="en-US" dirty="0"/>
              <a:t>特征可以预先算出哪些可以改变</a:t>
            </a:r>
            <a:endParaRPr lang="en-US" altLang="zh-CN" dirty="0"/>
          </a:p>
          <a:p>
            <a:r>
              <a:rPr lang="zh-CN" altLang="en-US" dirty="0"/>
              <a:t>关键在于计算图幂律分布的统计量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43A516-F33F-4551-B6B5-83B26A00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35" y="2779042"/>
            <a:ext cx="5374303" cy="1374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0B6142-949B-4ECE-A717-FAA44FD1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35" y="4470600"/>
            <a:ext cx="5243542" cy="16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481B-DE62-43E4-82FC-284417EA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接上页，证明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AFBD3D-153E-4AB8-A2E6-8FFFABAA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52" y="651438"/>
            <a:ext cx="5092357" cy="56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3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674-AAAC-4E23-8FFF-B44373A3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37550-85F5-489B-8D85-7A9DCBD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en-US" altLang="zh-CN" dirty="0"/>
          </a:p>
          <a:p>
            <a:r>
              <a:rPr lang="en-US" altLang="zh-CN" dirty="0"/>
              <a:t>Baseline </a:t>
            </a:r>
            <a:r>
              <a:rPr lang="zh-CN" altLang="en-US" dirty="0"/>
              <a:t>：</a:t>
            </a:r>
            <a:r>
              <a:rPr lang="en-US" altLang="zh-CN" b="0" i="0" u="none" strike="noStrike" baseline="0" dirty="0">
                <a:latin typeface="LinLibertineT"/>
              </a:rPr>
              <a:t> Fast Gradient Sign Method (FGSM)</a:t>
            </a:r>
            <a:r>
              <a:rPr lang="zh-CN" altLang="en-US" b="0" i="0" u="none" strike="noStrike" baseline="0" dirty="0">
                <a:latin typeface="LinLibertineT"/>
              </a:rPr>
              <a:t>， </a:t>
            </a:r>
            <a:r>
              <a:rPr lang="en-US" altLang="zh-CN" b="0" i="0" u="none" strike="noStrike" baseline="0" dirty="0">
                <a:latin typeface="LinLibertineT"/>
              </a:rPr>
              <a:t> </a:t>
            </a:r>
            <a:r>
              <a:rPr lang="en-US" altLang="zh-CN" b="0" i="0" u="none" strike="noStrike" baseline="0" dirty="0" err="1">
                <a:latin typeface="LinLibertineT"/>
              </a:rPr>
              <a:t>Rnd</a:t>
            </a:r>
            <a:endParaRPr lang="en-US" altLang="zh-CN" b="0" i="0" u="none" strike="noStrike" baseline="0" dirty="0">
              <a:latin typeface="LinLibertineT"/>
            </a:endParaRPr>
          </a:p>
          <a:p>
            <a:r>
              <a:rPr lang="en-US" altLang="zh-CN" sz="1800" dirty="0">
                <a:latin typeface="LinLibertineT"/>
              </a:rPr>
              <a:t>FGSM</a:t>
            </a:r>
            <a:r>
              <a:rPr lang="zh-CN" altLang="en-US" sz="1800" dirty="0">
                <a:latin typeface="LinLibertineT"/>
              </a:rPr>
              <a:t>：基于梯度的算法</a:t>
            </a:r>
            <a:endParaRPr lang="en-US" altLang="zh-CN" sz="1800" dirty="0">
              <a:latin typeface="LinLibertineT"/>
            </a:endParaRPr>
          </a:p>
          <a:p>
            <a:r>
              <a:rPr lang="en-US" altLang="zh-CN" sz="1800" dirty="0">
                <a:latin typeface="LinLibertineT"/>
              </a:rPr>
              <a:t>RND</a:t>
            </a:r>
            <a:r>
              <a:rPr lang="zh-CN" altLang="en-US" sz="1800" dirty="0">
                <a:latin typeface="LinLibertineT"/>
              </a:rPr>
              <a:t>：随机选择点，然后随机加边</a:t>
            </a:r>
            <a:endParaRPr lang="en-US" altLang="zh-CN" sz="1800" dirty="0">
              <a:latin typeface="LinLibertineT"/>
            </a:endParaRPr>
          </a:p>
          <a:p>
            <a:endParaRPr lang="en-US" altLang="zh-CN" sz="1800" dirty="0">
              <a:latin typeface="LinLibertineT"/>
            </a:endParaRPr>
          </a:p>
          <a:p>
            <a:r>
              <a:rPr lang="zh-CN" altLang="en-US" sz="1800" dirty="0">
                <a:latin typeface="LinLibertineT"/>
              </a:rPr>
              <a:t>攻击的网络：</a:t>
            </a:r>
            <a:r>
              <a:rPr lang="en-US" altLang="zh-CN" sz="1800" dirty="0">
                <a:latin typeface="LinLibertineT"/>
              </a:rPr>
              <a:t>GCN</a:t>
            </a:r>
            <a:r>
              <a:rPr lang="zh-CN" altLang="en-US" sz="1800" dirty="0">
                <a:latin typeface="LinLibertineT"/>
              </a:rPr>
              <a:t>，</a:t>
            </a:r>
            <a:r>
              <a:rPr lang="en-US" altLang="zh-CN" sz="1800" dirty="0">
                <a:latin typeface="LinLibertineT"/>
              </a:rPr>
              <a:t>CLN(AAAI 17)</a:t>
            </a:r>
            <a:r>
              <a:rPr lang="zh-CN" altLang="en-US" sz="1800" dirty="0">
                <a:latin typeface="LinLibertineT"/>
              </a:rPr>
              <a:t>，</a:t>
            </a:r>
            <a:r>
              <a:rPr lang="en-US" altLang="zh-CN" sz="1800" dirty="0">
                <a:latin typeface="LinLibertineT"/>
              </a:rPr>
              <a:t>DW(deep walk)</a:t>
            </a:r>
          </a:p>
          <a:p>
            <a:endParaRPr lang="en-US" altLang="zh-CN" dirty="0"/>
          </a:p>
          <a:p>
            <a:r>
              <a:rPr lang="zh-CN" altLang="en-US" dirty="0"/>
              <a:t>数据集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6563F-1CEE-4450-B427-9B2FDFFB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7" y="3429000"/>
            <a:ext cx="45434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1F804-84F1-4FB6-BA70-7C910ECA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zh-CN" altLang="en-US" dirty="0"/>
              <a:t>对比</a:t>
            </a:r>
            <a:endParaRPr lang="en-US" altLang="zh-CN" dirty="0"/>
          </a:p>
          <a:p>
            <a:r>
              <a:rPr lang="zh-CN" altLang="en-US" dirty="0"/>
              <a:t>数值表示正确分类的比率</a:t>
            </a:r>
            <a:endParaRPr lang="en-US" altLang="zh-CN" dirty="0"/>
          </a:p>
          <a:p>
            <a:r>
              <a:rPr lang="en-US" altLang="zh-CN" dirty="0"/>
              <a:t>Clean </a:t>
            </a:r>
            <a:r>
              <a:rPr lang="zh-CN" altLang="en-US" dirty="0"/>
              <a:t>原始</a:t>
            </a:r>
            <a:endParaRPr lang="en-US" altLang="zh-CN" dirty="0"/>
          </a:p>
          <a:p>
            <a:r>
              <a:rPr lang="en-US" altLang="zh-CN" dirty="0"/>
              <a:t>FGSM</a:t>
            </a:r>
            <a:r>
              <a:rPr lang="zh-CN" altLang="en-US" dirty="0"/>
              <a:t>，</a:t>
            </a:r>
            <a:r>
              <a:rPr lang="en-US" altLang="zh-CN" dirty="0"/>
              <a:t>RND</a:t>
            </a:r>
            <a:r>
              <a:rPr lang="zh-CN" altLang="en-US" dirty="0"/>
              <a:t>：</a:t>
            </a:r>
            <a:r>
              <a:rPr lang="en-US" altLang="zh-CN" dirty="0"/>
              <a:t>baseline</a:t>
            </a:r>
          </a:p>
          <a:p>
            <a:r>
              <a:rPr lang="en-US" altLang="zh-CN" dirty="0"/>
              <a:t>NETTACK-(IN)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BCFC8-E57F-4F38-99A4-0AABCD72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76" y="3121135"/>
            <a:ext cx="10434758" cy="28343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4105E-D122-43B0-8CC3-1894FA7B2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40" y="681037"/>
            <a:ext cx="5620232" cy="19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61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E2E13-98BB-434C-8F20-DD78F625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zh-CN" altLang="en-US" dirty="0"/>
              <a:t>证明了可迁移性，虽然只是近似方法但是效果很好</a:t>
            </a:r>
            <a:endParaRPr lang="en-US" altLang="zh-CN" dirty="0"/>
          </a:p>
          <a:p>
            <a:r>
              <a:rPr lang="zh-CN" altLang="en-US" dirty="0"/>
              <a:t>从投毒攻击到逃逸攻击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GCN</a:t>
            </a:r>
            <a:r>
              <a:rPr lang="zh-CN" altLang="en-US" dirty="0"/>
              <a:t>提出，对</a:t>
            </a:r>
            <a:r>
              <a:rPr lang="en-US" altLang="zh-CN" dirty="0" err="1"/>
              <a:t>deepwalk</a:t>
            </a:r>
            <a:r>
              <a:rPr lang="zh-CN" altLang="en-US" dirty="0"/>
              <a:t>等方法也适用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891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EF86C-8862-4F2F-8BC9-567B2F01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033"/>
            <a:ext cx="10515600" cy="5365930"/>
          </a:xfrm>
        </p:spPr>
        <p:txBody>
          <a:bodyPr/>
          <a:lstStyle/>
          <a:p>
            <a:r>
              <a:rPr lang="zh-CN" altLang="en-US" dirty="0"/>
              <a:t>其他实验</a:t>
            </a:r>
            <a:endParaRPr lang="en-US" altLang="zh-CN" dirty="0"/>
          </a:p>
          <a:p>
            <a:r>
              <a:rPr lang="zh-CN" altLang="en-US" dirty="0"/>
              <a:t>对于图结构的改变</a:t>
            </a:r>
            <a:endParaRPr lang="en-US" altLang="zh-CN" dirty="0"/>
          </a:p>
          <a:p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直接</a:t>
            </a:r>
            <a:r>
              <a:rPr lang="en-US" altLang="zh-CN" dirty="0"/>
              <a:t>/</a:t>
            </a:r>
            <a:r>
              <a:rPr lang="zh-CN" altLang="en-US" dirty="0"/>
              <a:t>间接攻击的对比</a:t>
            </a:r>
            <a:endParaRPr lang="en-US" altLang="zh-CN" dirty="0"/>
          </a:p>
          <a:p>
            <a:r>
              <a:rPr lang="zh-CN" altLang="en-US" dirty="0"/>
              <a:t>知识受限下的攻击（只知道一部分的图结构）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03B16-7AE0-4242-95DF-9C3B4DF6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667"/>
            <a:ext cx="10515600" cy="4351338"/>
          </a:xfrm>
        </p:spPr>
        <p:txBody>
          <a:bodyPr/>
          <a:lstStyle/>
          <a:p>
            <a:r>
              <a:rPr lang="zh-CN" altLang="en-US" dirty="0"/>
              <a:t>问题定义，半监督，节点分类任务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9F53E-4E35-4BD7-BDEE-431E0D26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40" y="1932995"/>
            <a:ext cx="100107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F8EB09-8F2D-47D8-BD1B-6393AC56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3" y="475836"/>
            <a:ext cx="11534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26013-4B26-4EA1-826E-2925571B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741"/>
            <a:ext cx="10515600" cy="5596517"/>
          </a:xfrm>
        </p:spPr>
        <p:txBody>
          <a:bodyPr/>
          <a:lstStyle/>
          <a:p>
            <a:r>
              <a:rPr lang="zh-CN" altLang="en-US" dirty="0"/>
              <a:t>问题定义 近似动态图匹配</a:t>
            </a:r>
            <a:endParaRPr lang="en-US" altLang="zh-CN" dirty="0"/>
          </a:p>
          <a:p>
            <a:r>
              <a:rPr lang="zh-CN" altLang="en-US" dirty="0"/>
              <a:t>图：带标签</a:t>
            </a:r>
            <a:r>
              <a:rPr lang="zh-CN" altLang="en-US"/>
              <a:t>的无向图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6664F-F0D6-4437-8CD7-3FA783F4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88" y="2077361"/>
            <a:ext cx="6000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4B5BB-7A36-4086-8DB5-747A2950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468"/>
            <a:ext cx="10515600" cy="5763495"/>
          </a:xfrm>
        </p:spPr>
        <p:txBody>
          <a:bodyPr/>
          <a:lstStyle/>
          <a:p>
            <a:r>
              <a:rPr lang="zh-CN" altLang="en-US" dirty="0"/>
              <a:t>辅助数据结构的形式</a:t>
            </a:r>
            <a:endParaRPr lang="en-US" altLang="zh-CN" dirty="0"/>
          </a:p>
          <a:p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en-US" altLang="zh-CN" dirty="0"/>
              <a:t>DAG</a:t>
            </a:r>
          </a:p>
          <a:p>
            <a:r>
              <a:rPr lang="zh-CN" altLang="en-US" dirty="0"/>
              <a:t>路径树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84DEC-10F4-4661-AC46-127D00F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459" y="1615729"/>
            <a:ext cx="58578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FF07F-7308-49F4-A94B-D012F1D5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zh-CN" altLang="en-US" dirty="0"/>
              <a:t>符号说明</a:t>
            </a:r>
            <a:endParaRPr lang="en-US" altLang="zh-CN" dirty="0"/>
          </a:p>
          <a:p>
            <a:r>
              <a:rPr lang="en-US" altLang="zh-CN" dirty="0"/>
              <a:t> g</a:t>
            </a:r>
            <a:r>
              <a:rPr lang="zh-CN" altLang="en-US" dirty="0"/>
              <a:t> 数据图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Δg</a:t>
            </a:r>
            <a:r>
              <a:rPr lang="en-US" altLang="zh-CN" dirty="0"/>
              <a:t> </a:t>
            </a:r>
            <a:r>
              <a:rPr lang="zh-CN" altLang="en-US" dirty="0"/>
              <a:t>数据图更新流</a:t>
            </a:r>
            <a:endParaRPr lang="en-US" altLang="zh-CN" dirty="0"/>
          </a:p>
          <a:p>
            <a:r>
              <a:rPr lang="en-US" altLang="zh-CN" dirty="0"/>
              <a:t> q</a:t>
            </a:r>
            <a:r>
              <a:rPr lang="zh-CN" altLang="en-US" dirty="0"/>
              <a:t> 查询图 </a:t>
            </a:r>
            <a:r>
              <a:rPr lang="en-US" altLang="zh-CN" dirty="0"/>
              <a:t>-&gt; DAG</a:t>
            </a:r>
          </a:p>
          <a:p>
            <a:r>
              <a:rPr lang="en-US" altLang="zh-CN" dirty="0"/>
              <a:t> C(u) </a:t>
            </a:r>
            <a:r>
              <a:rPr lang="zh-CN" altLang="en-US" dirty="0"/>
              <a:t>候选</a:t>
            </a:r>
            <a:endParaRPr lang="en-US" altLang="zh-CN" dirty="0"/>
          </a:p>
          <a:p>
            <a:r>
              <a:rPr lang="en-US" altLang="zh-CN" dirty="0"/>
              <a:t> M(u)</a:t>
            </a:r>
            <a:r>
              <a:rPr lang="zh-CN" altLang="en-US" dirty="0"/>
              <a:t> 映射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考虑映射的候选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Nbr</a:t>
            </a:r>
            <a:r>
              <a:rPr lang="en-US" altLang="zh-CN" dirty="0"/>
              <a:t> </a:t>
            </a:r>
            <a:r>
              <a:rPr lang="zh-CN" altLang="en-US" dirty="0"/>
              <a:t>邻居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C6FBD-6CD4-46C2-8FB6-53633E97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64" y="1000332"/>
            <a:ext cx="5553075" cy="3267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2BC66C-A42B-4923-A096-599E21BB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84" y="3505655"/>
            <a:ext cx="828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A0FE4-6844-42B5-B68E-50ACE28C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r>
              <a:rPr lang="zh-CN" altLang="en-US" dirty="0"/>
              <a:t>主函数 动态匹配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维护</a:t>
            </a:r>
            <a:r>
              <a:rPr lang="en-US" altLang="zh-CN" dirty="0"/>
              <a:t>DCS</a:t>
            </a:r>
          </a:p>
          <a:p>
            <a:r>
              <a:rPr lang="zh-CN" altLang="en-US" dirty="0"/>
              <a:t>更新</a:t>
            </a:r>
            <a:endParaRPr lang="en-US" altLang="zh-CN" dirty="0"/>
          </a:p>
          <a:p>
            <a:r>
              <a:rPr lang="zh-CN" altLang="en-US" dirty="0"/>
              <a:t>搜索匹配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加边：先更新后搜索</a:t>
            </a:r>
            <a:endParaRPr lang="en-US" altLang="zh-CN" dirty="0"/>
          </a:p>
          <a:p>
            <a:r>
              <a:rPr lang="zh-CN" altLang="en-US" dirty="0"/>
              <a:t>减边：先搜索后更新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3DE63-49A0-453D-8910-FB85C45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858" y="365760"/>
            <a:ext cx="60579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8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E53CB-7ED1-4800-A172-198F30E4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30" y="492981"/>
            <a:ext cx="10515600" cy="5715787"/>
          </a:xfrm>
        </p:spPr>
        <p:txBody>
          <a:bodyPr/>
          <a:lstStyle/>
          <a:p>
            <a:r>
              <a:rPr lang="zh-CN" altLang="en-US" dirty="0"/>
              <a:t>辅助数据结构</a:t>
            </a:r>
            <a:r>
              <a:rPr lang="en-US" altLang="zh-CN" dirty="0"/>
              <a:t>DCS</a:t>
            </a:r>
          </a:p>
          <a:p>
            <a:r>
              <a:rPr lang="zh-CN" altLang="en-US" dirty="0"/>
              <a:t>基于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DAG</a:t>
            </a:r>
            <a:r>
              <a:rPr lang="zh-CN" altLang="en-US" dirty="0"/>
              <a:t>分解</a:t>
            </a:r>
            <a:endParaRPr lang="en-US" altLang="zh-CN" dirty="0"/>
          </a:p>
          <a:p>
            <a:r>
              <a:rPr lang="en-US" altLang="zh-CN" dirty="0"/>
              <a:t>DCS</a:t>
            </a:r>
            <a:r>
              <a:rPr lang="zh-CN" altLang="en-US" dirty="0"/>
              <a:t>有边仅当 </a:t>
            </a:r>
            <a:r>
              <a:rPr lang="en-US" altLang="zh-CN" dirty="0"/>
              <a:t>q g </a:t>
            </a:r>
            <a:r>
              <a:rPr lang="zh-CN" altLang="en-US" dirty="0"/>
              <a:t>都有边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储存</a:t>
            </a:r>
            <a:r>
              <a:rPr lang="en-US" altLang="zh-CN" dirty="0"/>
              <a:t>D1 D2</a:t>
            </a:r>
            <a:r>
              <a:rPr lang="zh-CN" altLang="en-US" dirty="0"/>
              <a:t>来筛选</a:t>
            </a:r>
            <a:endParaRPr lang="en-US" altLang="zh-CN" dirty="0"/>
          </a:p>
          <a:p>
            <a:r>
              <a:rPr lang="en-US" altLang="zh-CN" dirty="0"/>
              <a:t>D1</a:t>
            </a:r>
            <a:r>
              <a:rPr lang="zh-CN" altLang="en-US" dirty="0"/>
              <a:t>表示祖先</a:t>
            </a:r>
            <a:r>
              <a:rPr lang="en-US" altLang="zh-CN" dirty="0"/>
              <a:t>D1</a:t>
            </a:r>
            <a:r>
              <a:rPr lang="zh-CN" altLang="en-US" dirty="0"/>
              <a:t>都</a:t>
            </a:r>
            <a:r>
              <a:rPr lang="en-US" altLang="zh-CN" dirty="0"/>
              <a:t>OK</a:t>
            </a:r>
          </a:p>
          <a:p>
            <a:r>
              <a:rPr lang="en-US" altLang="zh-CN" dirty="0"/>
              <a:t>D2</a:t>
            </a:r>
            <a:r>
              <a:rPr lang="zh-CN" altLang="en-US" dirty="0"/>
              <a:t>表示</a:t>
            </a:r>
            <a:r>
              <a:rPr lang="en-US" altLang="zh-CN" dirty="0"/>
              <a:t>D1OK</a:t>
            </a:r>
            <a:r>
              <a:rPr lang="zh-CN" altLang="en-US" dirty="0"/>
              <a:t>且孩子</a:t>
            </a:r>
            <a:r>
              <a:rPr lang="en-US" altLang="zh-CN" dirty="0"/>
              <a:t>D2</a:t>
            </a:r>
            <a:r>
              <a:rPr lang="zh-CN" altLang="en-US" dirty="0"/>
              <a:t>都</a:t>
            </a:r>
            <a:r>
              <a:rPr lang="en-US" altLang="zh-CN" dirty="0"/>
              <a:t>OK</a:t>
            </a:r>
          </a:p>
          <a:p>
            <a:endParaRPr lang="en-US" altLang="zh-CN" dirty="0"/>
          </a:p>
          <a:p>
            <a:r>
              <a:rPr lang="zh-CN" altLang="en-US" dirty="0"/>
              <a:t>最后剩下的可行域必须</a:t>
            </a:r>
            <a:r>
              <a:rPr lang="en-US" altLang="zh-CN" dirty="0"/>
              <a:t>D2=1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16F807-AC60-4F65-BBB1-AC468CB1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25" y="1579369"/>
            <a:ext cx="5829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49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90CFF-7B27-4E2F-AAA7-8C613F62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81"/>
            <a:ext cx="10515600" cy="5683982"/>
          </a:xfrm>
        </p:spPr>
        <p:txBody>
          <a:bodyPr/>
          <a:lstStyle/>
          <a:p>
            <a:r>
              <a:rPr lang="zh-CN" altLang="en-US" dirty="0"/>
              <a:t>动态维护</a:t>
            </a:r>
            <a:r>
              <a:rPr lang="en-US" altLang="zh-CN" dirty="0"/>
              <a:t>DCS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5EB8CD-F683-4D4C-A493-AFFBB3EC6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" y="1218040"/>
            <a:ext cx="8827273" cy="3658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C0029-E663-4E1B-ACF9-10C7F6D4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162" y="336819"/>
            <a:ext cx="2205328" cy="29981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4748C63-BED3-4DCC-A698-28067936D122}"/>
              </a:ext>
            </a:extLst>
          </p:cNvPr>
          <p:cNvSpPr/>
          <p:nvPr/>
        </p:nvSpPr>
        <p:spPr>
          <a:xfrm>
            <a:off x="1280160" y="2417197"/>
            <a:ext cx="238539" cy="1669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3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C6682-EF8C-482B-935F-B7AD038E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423"/>
            <a:ext cx="10515600" cy="5429540"/>
          </a:xfrm>
        </p:spPr>
        <p:txBody>
          <a:bodyPr/>
          <a:lstStyle/>
          <a:p>
            <a:r>
              <a:rPr lang="en-US" altLang="zh-CN" dirty="0"/>
              <a:t>DCS </a:t>
            </a:r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从上到下一次</a:t>
            </a:r>
            <a:endParaRPr lang="en-US" altLang="zh-CN" dirty="0"/>
          </a:p>
          <a:p>
            <a:r>
              <a:rPr lang="zh-CN" altLang="en-US" dirty="0"/>
              <a:t>从下到上一次</a:t>
            </a:r>
            <a:endParaRPr lang="en-US" altLang="zh-CN" dirty="0"/>
          </a:p>
          <a:p>
            <a:r>
              <a:rPr lang="zh-CN" altLang="en-US" dirty="0"/>
              <a:t>最坏复杂度就是</a:t>
            </a:r>
            <a:r>
              <a:rPr lang="en-US" altLang="zh-CN" dirty="0"/>
              <a:t>DCS</a:t>
            </a:r>
            <a:r>
              <a:rPr lang="zh-CN" altLang="en-US" dirty="0"/>
              <a:t>的边数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BD8C7-AE85-44D1-B7BB-6AD76583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07" y="747423"/>
            <a:ext cx="58388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42248-3E36-4AC5-8391-1123B29C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30"/>
            <a:ext cx="10515600" cy="5691933"/>
          </a:xfrm>
        </p:spPr>
        <p:txBody>
          <a:bodyPr/>
          <a:lstStyle/>
          <a:p>
            <a:r>
              <a:rPr lang="en-US" altLang="zh-CN" dirty="0"/>
              <a:t>DCS</a:t>
            </a:r>
            <a:r>
              <a:rPr lang="zh-CN" altLang="en-US" dirty="0"/>
              <a:t>动态更新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简单的想法</a:t>
            </a:r>
            <a:endParaRPr lang="en-US" altLang="zh-CN" dirty="0"/>
          </a:p>
          <a:p>
            <a:r>
              <a:rPr lang="zh-CN" altLang="en-US" dirty="0"/>
              <a:t>从上到下更新</a:t>
            </a:r>
            <a:endParaRPr lang="en-US" altLang="zh-CN" dirty="0"/>
          </a:p>
          <a:p>
            <a:r>
              <a:rPr lang="zh-CN" altLang="en-US" dirty="0"/>
              <a:t>从下到上更新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更新的条件是 </a:t>
            </a:r>
            <a:endParaRPr lang="en-US" altLang="zh-CN" dirty="0"/>
          </a:p>
          <a:p>
            <a:r>
              <a:rPr lang="zh-CN" altLang="en-US" dirty="0"/>
              <a:t>加边：有候选变为 </a:t>
            </a:r>
            <a:r>
              <a:rPr lang="en-US" altLang="zh-CN" dirty="0"/>
              <a:t>D1=1 -&gt; D2=1</a:t>
            </a:r>
          </a:p>
          <a:p>
            <a:r>
              <a:rPr lang="zh-CN" altLang="en-US" dirty="0"/>
              <a:t>减边</a:t>
            </a:r>
            <a:r>
              <a:rPr lang="en-US" altLang="zh-CN" dirty="0"/>
              <a:t>:   </a:t>
            </a:r>
            <a:r>
              <a:rPr lang="zh-CN" altLang="en-US" dirty="0"/>
              <a:t>有候选 </a:t>
            </a:r>
            <a:r>
              <a:rPr lang="en-US" altLang="zh-CN" dirty="0"/>
              <a:t>D2=0 -&gt; D1=0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2418C5-1B5F-4791-B5BE-C739E42E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31" y="681037"/>
            <a:ext cx="5724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0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7C0B-2ED8-42C8-8D51-B59BA7E29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73" y="222637"/>
            <a:ext cx="10515600" cy="5811203"/>
          </a:xfrm>
        </p:spPr>
        <p:txBody>
          <a:bodyPr/>
          <a:lstStyle/>
          <a:p>
            <a:r>
              <a:rPr lang="zh-CN" altLang="en-US" dirty="0"/>
              <a:t>下面以加边为例说明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cd1(u1,v1)</a:t>
            </a:r>
            <a:r>
              <a:rPr lang="zh-CN" altLang="en-US" dirty="0"/>
              <a:t>是祖先 </a:t>
            </a:r>
            <a:r>
              <a:rPr lang="en-US" altLang="zh-CN" dirty="0"/>
              <a:t>cd2(u2,v2)</a:t>
            </a:r>
            <a:r>
              <a:rPr lang="zh-CN" altLang="en-US" dirty="0"/>
              <a:t>是孩子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D1 D2</a:t>
            </a:r>
            <a:r>
              <a:rPr lang="zh-CN" altLang="en-US" dirty="0"/>
              <a:t>的更新顺序</a:t>
            </a:r>
            <a:endParaRPr lang="en-US" altLang="zh-CN" dirty="0"/>
          </a:p>
          <a:p>
            <a:r>
              <a:rPr lang="en-US" altLang="zh-CN" dirty="0"/>
              <a:t> 1. cd1(D1)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2. cd2(D1)</a:t>
            </a:r>
          </a:p>
          <a:p>
            <a:r>
              <a:rPr lang="en-US" altLang="zh-CN" dirty="0"/>
              <a:t> 3. cd2(D2)</a:t>
            </a:r>
          </a:p>
          <a:p>
            <a:r>
              <a:rPr lang="en-US" altLang="zh-CN" dirty="0"/>
              <a:t> 4. cd1(D2) </a:t>
            </a:r>
          </a:p>
          <a:p>
            <a:endParaRPr lang="en-US" altLang="zh-CN" dirty="0"/>
          </a:p>
          <a:p>
            <a:r>
              <a:rPr lang="zh-CN" altLang="en-US" dirty="0"/>
              <a:t>更新传播 用队列</a:t>
            </a:r>
            <a:r>
              <a:rPr lang="en-US" altLang="zh-CN" dirty="0"/>
              <a:t>Q1 Q2</a:t>
            </a:r>
            <a:r>
              <a:rPr lang="zh-CN" altLang="en-US" dirty="0"/>
              <a:t>记录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C9D1E8-9A50-4190-B6B4-B6A91CF2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347" y="320868"/>
            <a:ext cx="4836754" cy="535130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25B5534-559F-4768-A7B8-D93A72408272}"/>
              </a:ext>
            </a:extLst>
          </p:cNvPr>
          <p:cNvGrpSpPr/>
          <p:nvPr/>
        </p:nvGrpSpPr>
        <p:grpSpPr>
          <a:xfrm>
            <a:off x="5507604" y="2214180"/>
            <a:ext cx="588396" cy="1299836"/>
            <a:chOff x="3363403" y="2923632"/>
            <a:chExt cx="588396" cy="12998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F04A5E-A6C7-470E-A92F-6B5104D665B7}"/>
                </a:ext>
              </a:extLst>
            </p:cNvPr>
            <p:cNvSpPr/>
            <p:nvPr/>
          </p:nvSpPr>
          <p:spPr>
            <a:xfrm>
              <a:off x="3363403" y="3363402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D1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C2515E-9F98-4C21-B899-8AD7A47E20D1}"/>
                </a:ext>
              </a:extLst>
            </p:cNvPr>
            <p:cNvSpPr/>
            <p:nvPr/>
          </p:nvSpPr>
          <p:spPr>
            <a:xfrm>
              <a:off x="3363403" y="3802049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D2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3312FD-DCEE-4DA1-876A-9B586A44BFA3}"/>
                </a:ext>
              </a:extLst>
            </p:cNvPr>
            <p:cNvSpPr/>
            <p:nvPr/>
          </p:nvSpPr>
          <p:spPr>
            <a:xfrm>
              <a:off x="3363403" y="2923632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cd1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F9329C3-8331-47CC-A6DE-09829D5872EC}"/>
              </a:ext>
            </a:extLst>
          </p:cNvPr>
          <p:cNvGrpSpPr/>
          <p:nvPr/>
        </p:nvGrpSpPr>
        <p:grpSpPr>
          <a:xfrm>
            <a:off x="4491825" y="3622020"/>
            <a:ext cx="588396" cy="1299836"/>
            <a:chOff x="3363403" y="2923632"/>
            <a:chExt cx="588396" cy="129983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7789D9-A840-4E22-905D-1F5DA89B4669}"/>
                </a:ext>
              </a:extLst>
            </p:cNvPr>
            <p:cNvSpPr/>
            <p:nvPr/>
          </p:nvSpPr>
          <p:spPr>
            <a:xfrm>
              <a:off x="3363403" y="3363402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D1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BFF899-F497-40B1-B78D-E03FC7639CA7}"/>
                </a:ext>
              </a:extLst>
            </p:cNvPr>
            <p:cNvSpPr/>
            <p:nvPr/>
          </p:nvSpPr>
          <p:spPr>
            <a:xfrm>
              <a:off x="3363403" y="3802049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D2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A91AF0-7F90-4F86-8E57-C3C4660BC946}"/>
                </a:ext>
              </a:extLst>
            </p:cNvPr>
            <p:cNvSpPr/>
            <p:nvPr/>
          </p:nvSpPr>
          <p:spPr>
            <a:xfrm>
              <a:off x="3363403" y="2923632"/>
              <a:ext cx="588396" cy="421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cd2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32C22B-BE8D-498D-A836-EBE19CB5D5D5}"/>
              </a:ext>
            </a:extLst>
          </p:cNvPr>
          <p:cNvCxnSpPr>
            <a:stCxn id="7" idx="1"/>
            <a:endCxn id="13" idx="0"/>
          </p:cNvCxnSpPr>
          <p:nvPr/>
        </p:nvCxnSpPr>
        <p:spPr>
          <a:xfrm flipH="1">
            <a:off x="4786023" y="3303307"/>
            <a:ext cx="721581" cy="318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70D2C-EB29-490C-89F4-8A08CA98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7"/>
            <a:ext cx="10515600" cy="6009986"/>
          </a:xfrm>
        </p:spPr>
        <p:txBody>
          <a:bodyPr/>
          <a:lstStyle/>
          <a:p>
            <a:r>
              <a:rPr lang="zh-CN" altLang="en-US" dirty="0"/>
              <a:t>考虑如下两层</a:t>
            </a:r>
            <a:r>
              <a:rPr lang="en-US" altLang="zh-CN" dirty="0"/>
              <a:t>GCN</a:t>
            </a:r>
            <a:r>
              <a:rPr lang="zh-CN" altLang="en-US" dirty="0"/>
              <a:t>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393EA-F176-4EE8-BA1B-D72E6EB9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08" y="1027907"/>
            <a:ext cx="7919085" cy="47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9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C8795-C9D1-49F8-8C14-667D660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62" y="365758"/>
            <a:ext cx="10515600" cy="5739641"/>
          </a:xfrm>
        </p:spPr>
        <p:txBody>
          <a:bodyPr/>
          <a:lstStyle/>
          <a:p>
            <a:r>
              <a:rPr lang="zh-CN" altLang="en-US" dirty="0"/>
              <a:t>重复计算，反复更新的问题</a:t>
            </a:r>
            <a:endParaRPr lang="en-US" altLang="zh-CN" dirty="0"/>
          </a:p>
          <a:p>
            <a:r>
              <a:rPr lang="zh-CN" altLang="en-US" dirty="0"/>
              <a:t>引入计数</a:t>
            </a:r>
            <a:r>
              <a:rPr lang="en-US" altLang="zh-CN" dirty="0"/>
              <a:t>N1 N2</a:t>
            </a:r>
          </a:p>
          <a:p>
            <a:endParaRPr lang="en-US" altLang="zh-CN" dirty="0"/>
          </a:p>
          <a:p>
            <a:r>
              <a:rPr lang="en-US" altLang="zh-CN" dirty="0"/>
              <a:t>D1</a:t>
            </a:r>
            <a:r>
              <a:rPr lang="zh-CN" altLang="en-US" dirty="0"/>
              <a:t>什么时候才会更新呢？</a:t>
            </a:r>
            <a:endParaRPr lang="en-US" altLang="zh-CN" dirty="0"/>
          </a:p>
          <a:p>
            <a:r>
              <a:rPr lang="zh-CN" altLang="en-US" dirty="0"/>
              <a:t>当一个结点的边从无到有</a:t>
            </a:r>
            <a:endParaRPr lang="en-US" altLang="zh-CN" dirty="0"/>
          </a:p>
          <a:p>
            <a:r>
              <a:rPr lang="zh-CN" altLang="en-US" dirty="0"/>
              <a:t>当一个结点的祖先都满足</a:t>
            </a:r>
            <a:r>
              <a:rPr lang="en-US" altLang="zh-CN" dirty="0"/>
              <a:t>D1</a:t>
            </a:r>
            <a:r>
              <a:rPr lang="zh-CN" altLang="en-US" dirty="0"/>
              <a:t>条件</a:t>
            </a:r>
            <a:endParaRPr lang="en-US" altLang="zh-CN" dirty="0"/>
          </a:p>
          <a:p>
            <a:r>
              <a:rPr lang="zh-CN" altLang="en-US" dirty="0"/>
              <a:t>那就记录这两个计数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D1</a:t>
            </a:r>
            <a:r>
              <a:rPr lang="zh-CN" altLang="en-US" dirty="0"/>
              <a:t>计数</a:t>
            </a:r>
            <a:r>
              <a:rPr lang="en-US" altLang="zh-CN" dirty="0"/>
              <a:t>1</a:t>
            </a:r>
            <a:r>
              <a:rPr lang="zh-CN" altLang="en-US" dirty="0"/>
              <a:t>： 候选</a:t>
            </a:r>
            <a:r>
              <a:rPr lang="en-US" altLang="zh-CN" dirty="0"/>
              <a:t>(</a:t>
            </a:r>
            <a:r>
              <a:rPr lang="en-US" altLang="zh-CN" dirty="0" err="1"/>
              <a:t>uc,vc</a:t>
            </a:r>
            <a:r>
              <a:rPr lang="en-US" altLang="zh-CN" dirty="0"/>
              <a:t>)</a:t>
            </a:r>
            <a:r>
              <a:rPr lang="zh-CN" altLang="en-US" dirty="0"/>
              <a:t>是否连接到满足</a:t>
            </a:r>
            <a:r>
              <a:rPr lang="en-US" altLang="zh-CN" dirty="0"/>
              <a:t>D1</a:t>
            </a:r>
            <a:r>
              <a:rPr lang="zh-CN" altLang="en-US" dirty="0"/>
              <a:t>条件的另一结点</a:t>
            </a:r>
            <a:r>
              <a:rPr lang="en-US" altLang="zh-CN" dirty="0"/>
              <a:t>u</a:t>
            </a:r>
          </a:p>
          <a:p>
            <a:r>
              <a:rPr lang="en-US" altLang="zh-CN" dirty="0"/>
              <a:t>D1</a:t>
            </a:r>
            <a:r>
              <a:rPr lang="zh-CN" altLang="en-US" dirty="0"/>
              <a:t>计数</a:t>
            </a:r>
            <a:r>
              <a:rPr lang="en-US" altLang="zh-CN" dirty="0"/>
              <a:t>2</a:t>
            </a:r>
            <a:r>
              <a:rPr lang="zh-CN" altLang="en-US" dirty="0"/>
              <a:t>：满足</a:t>
            </a:r>
            <a:r>
              <a:rPr lang="en-US" altLang="zh-CN" dirty="0"/>
              <a:t>D1</a:t>
            </a:r>
            <a:r>
              <a:rPr lang="zh-CN" altLang="en-US" dirty="0"/>
              <a:t>条件的祖先数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442086-55DB-4FDB-8987-B455C290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16" y="365758"/>
            <a:ext cx="5563848" cy="3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78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E7969-8ACB-4A29-8B37-2831DCFF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4" y="421419"/>
            <a:ext cx="10515600" cy="5895136"/>
          </a:xfrm>
        </p:spPr>
        <p:txBody>
          <a:bodyPr/>
          <a:lstStyle/>
          <a:p>
            <a:r>
              <a:rPr lang="en-US" altLang="zh-CN" dirty="0"/>
              <a:t>D2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en-US" altLang="zh-CN" dirty="0"/>
              <a:t>D2</a:t>
            </a:r>
            <a:r>
              <a:rPr lang="zh-CN" altLang="en-US" dirty="0"/>
              <a:t>计数</a:t>
            </a:r>
            <a:r>
              <a:rPr lang="en-US" altLang="zh-CN" dirty="0"/>
              <a:t>1</a:t>
            </a:r>
            <a:r>
              <a:rPr lang="zh-CN" altLang="en-US" dirty="0"/>
              <a:t>：满足</a:t>
            </a:r>
            <a:r>
              <a:rPr lang="en-US" altLang="zh-CN" dirty="0"/>
              <a:t>D2</a:t>
            </a:r>
            <a:r>
              <a:rPr lang="zh-CN" altLang="en-US" dirty="0"/>
              <a:t>连接的邻居（邻居：匹配中用到）</a:t>
            </a:r>
            <a:endParaRPr lang="en-US" altLang="zh-CN" dirty="0"/>
          </a:p>
          <a:p>
            <a:r>
              <a:rPr lang="en-US" altLang="zh-CN" dirty="0"/>
              <a:t>D2</a:t>
            </a:r>
            <a:r>
              <a:rPr lang="zh-CN" altLang="en-US" dirty="0"/>
              <a:t>计数</a:t>
            </a:r>
            <a:r>
              <a:rPr lang="en-US" altLang="zh-CN" dirty="0"/>
              <a:t>2</a:t>
            </a:r>
            <a:r>
              <a:rPr lang="zh-CN" altLang="en-US" dirty="0"/>
              <a:t>：满足</a:t>
            </a:r>
            <a:r>
              <a:rPr lang="en-US" altLang="zh-CN" dirty="0"/>
              <a:t>D2</a:t>
            </a:r>
            <a:r>
              <a:rPr lang="zh-CN" altLang="en-US" dirty="0"/>
              <a:t>的孩子个数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A4D6A-B32C-465F-9103-86AA4EAF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36" y="1628445"/>
            <a:ext cx="5734050" cy="2524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54F68F-7389-4F3B-BA49-4D6DE7C3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36" y="4607121"/>
            <a:ext cx="5553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6CCFE-9EDD-4B78-9F15-B173D20B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54"/>
            <a:ext cx="10515600" cy="5238709"/>
          </a:xfrm>
        </p:spPr>
        <p:txBody>
          <a:bodyPr/>
          <a:lstStyle/>
          <a:p>
            <a:r>
              <a:rPr lang="zh-CN" altLang="en-US" dirty="0"/>
              <a:t>回顾更新过程</a:t>
            </a:r>
            <a:endParaRPr lang="en-US" altLang="zh-CN" dirty="0"/>
          </a:p>
          <a:p>
            <a:r>
              <a:rPr lang="zh-CN" altLang="en-US" dirty="0"/>
              <a:t>为了满足</a:t>
            </a:r>
            <a:r>
              <a:rPr lang="en-US" altLang="zh-CN" dirty="0"/>
              <a:t>D2</a:t>
            </a:r>
            <a:r>
              <a:rPr lang="zh-CN" altLang="en-US" dirty="0"/>
              <a:t>计数的定义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2B7260-8B3D-4258-8FA0-AED63C3F1559}"/>
              </a:ext>
            </a:extLst>
          </p:cNvPr>
          <p:cNvGrpSpPr/>
          <p:nvPr/>
        </p:nvGrpSpPr>
        <p:grpSpPr>
          <a:xfrm>
            <a:off x="5068997" y="352425"/>
            <a:ext cx="5838825" cy="6505575"/>
            <a:chOff x="5068997" y="352425"/>
            <a:chExt cx="5838825" cy="65055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75439C-AE39-45AD-B21E-B5DB284C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8997" y="352425"/>
              <a:ext cx="5838825" cy="65055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C7D6A0-C6B8-40B6-8631-916C280FA835}"/>
                </a:ext>
              </a:extLst>
            </p:cNvPr>
            <p:cNvSpPr/>
            <p:nvPr/>
          </p:nvSpPr>
          <p:spPr>
            <a:xfrm>
              <a:off x="5756743" y="3045349"/>
              <a:ext cx="4023359" cy="63610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E4BF218-2028-4073-859E-C9B8ECD4972F}"/>
                </a:ext>
              </a:extLst>
            </p:cNvPr>
            <p:cNvSpPr/>
            <p:nvPr/>
          </p:nvSpPr>
          <p:spPr>
            <a:xfrm>
              <a:off x="6020462" y="5855888"/>
              <a:ext cx="3759641" cy="63610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07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623FB-3227-48F4-9D2B-F2E3E30A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445"/>
            <a:ext cx="10515600" cy="5596518"/>
          </a:xfrm>
        </p:spPr>
        <p:txBody>
          <a:bodyPr/>
          <a:lstStyle/>
          <a:p>
            <a:r>
              <a:rPr lang="zh-CN" altLang="en-US" dirty="0"/>
              <a:t>筛选</a:t>
            </a:r>
            <a:endParaRPr lang="en-US" altLang="zh-CN" dirty="0"/>
          </a:p>
          <a:p>
            <a:r>
              <a:rPr lang="zh-CN" altLang="en-US" dirty="0"/>
              <a:t>满足</a:t>
            </a:r>
            <a:r>
              <a:rPr lang="en-US" altLang="zh-CN" dirty="0"/>
              <a:t>D2</a:t>
            </a:r>
            <a:r>
              <a:rPr lang="zh-CN" altLang="en-US" dirty="0"/>
              <a:t>条件</a:t>
            </a:r>
            <a:endParaRPr lang="en-US" altLang="zh-CN" dirty="0"/>
          </a:p>
          <a:p>
            <a:r>
              <a:rPr lang="zh-CN" altLang="en-US" dirty="0"/>
              <a:t>匹配的过程中满足同构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F6EB7-F0BE-436E-B191-29259388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837786"/>
            <a:ext cx="5886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6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67F16-CD03-4296-B60B-1E5D3C77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/>
          <a:lstStyle/>
          <a:p>
            <a:r>
              <a:rPr lang="zh-CN" altLang="en-US" dirty="0"/>
              <a:t>搜索匹配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只搜索更新边</a:t>
            </a:r>
            <a:endParaRPr lang="en-US" altLang="zh-CN" dirty="0"/>
          </a:p>
          <a:p>
            <a:r>
              <a:rPr lang="zh-CN" altLang="en-US" dirty="0"/>
              <a:t>动态维护</a:t>
            </a:r>
            <a:r>
              <a:rPr lang="en-US" altLang="zh-CN" dirty="0"/>
              <a:t>CM(u),</a:t>
            </a:r>
            <a:r>
              <a:rPr lang="zh-CN" altLang="en-US" dirty="0"/>
              <a:t>继承</a:t>
            </a:r>
            <a:r>
              <a:rPr lang="en-US" altLang="zh-CN" dirty="0"/>
              <a:t>C(u)</a:t>
            </a:r>
          </a:p>
          <a:p>
            <a:r>
              <a:rPr lang="zh-CN" altLang="en-US" dirty="0"/>
              <a:t>匹配顺序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617BFE-5FF5-4C75-863D-81E411BF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558" y="289475"/>
            <a:ext cx="5250096" cy="58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68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DCA62-496E-4D8D-842D-285967EA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匹配顺序，启发式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D2</a:t>
            </a:r>
            <a:r>
              <a:rPr lang="zh-CN" altLang="en-US" dirty="0"/>
              <a:t>邻居计数</a:t>
            </a:r>
            <a:r>
              <a:rPr lang="en-US" altLang="zh-CN" dirty="0"/>
              <a:t>1</a:t>
            </a:r>
            <a:r>
              <a:rPr lang="zh-CN" altLang="en-US" dirty="0"/>
              <a:t>决定</a:t>
            </a:r>
            <a:endParaRPr lang="en-US" altLang="zh-CN" dirty="0"/>
          </a:p>
          <a:p>
            <a:r>
              <a:rPr lang="zh-CN" altLang="en-US" dirty="0"/>
              <a:t>是一个可扩展候选集个数的估计（详见下面分析）</a:t>
            </a:r>
            <a:endParaRPr lang="en-US" altLang="zh-CN" dirty="0"/>
          </a:p>
          <a:p>
            <a:r>
              <a:rPr lang="zh-CN" altLang="en-US" dirty="0"/>
              <a:t>先找小的，可以有利于剪枝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99A4CB-ADAF-47D8-A9DF-BAF6AA56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65" y="1904419"/>
            <a:ext cx="31337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1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2BC19-3D0F-4C20-AF6F-530B68A9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19"/>
            <a:ext cx="10515600" cy="5755544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CM(u)</a:t>
            </a:r>
          </a:p>
          <a:p>
            <a:r>
              <a:rPr lang="zh-CN" altLang="en-US" dirty="0"/>
              <a:t>暴力枚举所有满足</a:t>
            </a:r>
            <a:r>
              <a:rPr lang="en-US" altLang="zh-CN" dirty="0"/>
              <a:t>D2</a:t>
            </a:r>
            <a:r>
              <a:rPr lang="zh-CN" altLang="en-US" dirty="0"/>
              <a:t>的集合消耗太大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u’</a:t>
            </a:r>
            <a:r>
              <a:rPr lang="zh-CN" altLang="en-US" dirty="0"/>
              <a:t>是匹配中所有的点，且</a:t>
            </a:r>
            <a:r>
              <a:rPr lang="en-US" altLang="zh-CN" dirty="0"/>
              <a:t>u</a:t>
            </a:r>
            <a:r>
              <a:rPr lang="zh-CN" altLang="en-US" dirty="0"/>
              <a:t>‘与</a:t>
            </a:r>
            <a:r>
              <a:rPr lang="en-US" altLang="zh-CN" dirty="0"/>
              <a:t>u</a:t>
            </a:r>
            <a:r>
              <a:rPr lang="zh-CN" altLang="en-US" dirty="0"/>
              <a:t>相邻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u</a:t>
            </a:r>
            <a:r>
              <a:rPr lang="zh-CN" altLang="en-US" dirty="0"/>
              <a:t>‘决定了一个集合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目的是寻找最小的</a:t>
            </a:r>
            <a:r>
              <a:rPr lang="en-US" altLang="zh-CN" dirty="0"/>
              <a:t>S </a:t>
            </a:r>
            <a:r>
              <a:rPr lang="en-US" altLang="zh-CN" dirty="0" err="1"/>
              <a:t>Smin</a:t>
            </a:r>
            <a:endParaRPr lang="en-US" altLang="zh-CN" dirty="0"/>
          </a:p>
          <a:p>
            <a:r>
              <a:rPr lang="en-US" altLang="zh-CN" dirty="0" err="1"/>
              <a:t>Smin</a:t>
            </a:r>
            <a:r>
              <a:rPr lang="zh-CN" altLang="en-US" dirty="0"/>
              <a:t>大小正是</a:t>
            </a:r>
            <a:r>
              <a:rPr lang="en-US" altLang="zh-CN" dirty="0"/>
              <a:t>D2</a:t>
            </a:r>
            <a:r>
              <a:rPr lang="zh-CN" altLang="en-US" dirty="0"/>
              <a:t>计数</a:t>
            </a:r>
            <a:r>
              <a:rPr lang="en-US" altLang="zh-CN" dirty="0"/>
              <a:t>1</a:t>
            </a:r>
            <a:r>
              <a:rPr lang="zh-CN" altLang="en-US" dirty="0"/>
              <a:t>的定义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BB15D4-F7A8-4E7F-B64B-65313BE5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76" y="421419"/>
            <a:ext cx="5257800" cy="428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16D946-7271-4B98-BB23-E22CCC1C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3611"/>
            <a:ext cx="5800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94C5B-F17E-4FEB-9ADA-497E01D1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254"/>
            <a:ext cx="10515600" cy="5238709"/>
          </a:xfrm>
        </p:spPr>
        <p:txBody>
          <a:bodyPr/>
          <a:lstStyle/>
          <a:p>
            <a:r>
              <a:rPr lang="zh-CN" altLang="en-US" dirty="0"/>
              <a:t>孤立结点：所有的邻居都匹配过了</a:t>
            </a:r>
            <a:endParaRPr lang="en-US" altLang="zh-CN" dirty="0"/>
          </a:p>
          <a:p>
            <a:r>
              <a:rPr lang="zh-CN" altLang="en-US" dirty="0"/>
              <a:t>没有任何信息，不要先匹配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5ECFF-E799-4FEB-82BF-BDAFE855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25" y="2761214"/>
            <a:ext cx="5657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4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EDE15-EAB4-421F-A2CC-07C4AC68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r>
              <a:rPr lang="zh-CN" altLang="en-US" dirty="0"/>
              <a:t>原文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0D65FA-E7B8-417E-A704-4A2E566E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1" y="1538578"/>
            <a:ext cx="5791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098D3-A90F-41E3-A9E0-0976AA42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793C72-2E8F-4E1B-97F3-D3C34619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92311"/>
            <a:ext cx="5257800" cy="480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6CBB39-BE25-43C4-ADEA-A31E3DD1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5" y="839339"/>
            <a:ext cx="57435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6C6F3-0158-4A99-8B10-2286DCA3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75"/>
            <a:ext cx="10515600" cy="5771446"/>
          </a:xfrm>
        </p:spPr>
        <p:txBody>
          <a:bodyPr/>
          <a:lstStyle/>
          <a:p>
            <a:r>
              <a:rPr lang="zh-CN" altLang="en-US" dirty="0"/>
              <a:t>攻击的类型：</a:t>
            </a:r>
            <a:endParaRPr lang="en-US" altLang="zh-CN" dirty="0"/>
          </a:p>
          <a:p>
            <a:r>
              <a:rPr lang="zh-CN" altLang="en-US" dirty="0"/>
              <a:t>直接</a:t>
            </a:r>
            <a:r>
              <a:rPr lang="en-US" altLang="zh-CN" dirty="0"/>
              <a:t>/</a:t>
            </a:r>
            <a:r>
              <a:rPr lang="zh-CN" altLang="en-US" dirty="0"/>
              <a:t>间接，（结点）特征</a:t>
            </a:r>
            <a:r>
              <a:rPr lang="en-US" altLang="zh-CN" dirty="0"/>
              <a:t>/</a:t>
            </a:r>
            <a:r>
              <a:rPr lang="zh-CN" altLang="en-US" dirty="0"/>
              <a:t>（边）结构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1CC285-AA8E-4BAF-83CD-F630D2C8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65" y="1301240"/>
            <a:ext cx="7809464" cy="48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6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03F17-3279-4854-8FE1-1247326B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81"/>
            <a:ext cx="10515600" cy="5683982"/>
          </a:xfrm>
        </p:spPr>
        <p:txBody>
          <a:bodyPr/>
          <a:lstStyle/>
          <a:p>
            <a:r>
              <a:rPr lang="zh-CN" altLang="en-US" dirty="0"/>
              <a:t>结点攻击的任务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72F748-83C4-4926-9FF7-56497808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14413"/>
            <a:ext cx="10184063" cy="48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0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5595F-BE3C-453D-950C-78A36414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04"/>
            <a:ext cx="10515600" cy="5850960"/>
          </a:xfrm>
        </p:spPr>
        <p:txBody>
          <a:bodyPr/>
          <a:lstStyle/>
          <a:p>
            <a:r>
              <a:rPr lang="zh-CN" altLang="en-US" dirty="0"/>
              <a:t>问题的难点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8FA0B9-68A9-4022-879E-40E26249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93913"/>
            <a:ext cx="9953625" cy="56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E2297-B716-4D30-9909-3324523B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14"/>
            <a:ext cx="10515600" cy="5787349"/>
          </a:xfrm>
        </p:spPr>
        <p:txBody>
          <a:bodyPr/>
          <a:lstStyle/>
          <a:p>
            <a:r>
              <a:rPr lang="zh-CN" altLang="en-US" dirty="0"/>
              <a:t>采用近似策略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C84845-67DD-4068-86CD-3194229B5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938212"/>
            <a:ext cx="96869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27829-D968-453D-ADF9-5527B7D1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主要解决以下问题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42DC1-1223-4957-8238-3ECAC8B1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计算出候选扰动：满足不易察觉性</a:t>
            </a:r>
            <a:endParaRPr lang="en-US" altLang="zh-CN" dirty="0"/>
          </a:p>
          <a:p>
            <a:r>
              <a:rPr lang="zh-CN" altLang="en-US" dirty="0"/>
              <a:t>计算出扰动的影响（</a:t>
            </a:r>
            <a:r>
              <a:rPr lang="en-US" altLang="zh-CN" dirty="0"/>
              <a:t>i.e.</a:t>
            </a:r>
            <a:r>
              <a:rPr lang="zh-CN" altLang="en-US" dirty="0"/>
              <a:t>得分</a:t>
            </a:r>
            <a:r>
              <a:rPr lang="en-US" altLang="zh-CN" dirty="0"/>
              <a:t>/</a:t>
            </a:r>
            <a:r>
              <a:rPr lang="zh-CN" altLang="en-US" dirty="0"/>
              <a:t>损失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计算必须是高效的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65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1115</Words>
  <Application>Microsoft Office PowerPoint</Application>
  <PresentationFormat>宽屏</PresentationFormat>
  <Paragraphs>195</Paragraphs>
  <Slides>49</Slides>
  <Notes>0</Notes>
  <HiddenSlides>13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CMBX10</vt:lpstr>
      <vt:lpstr>CMBX12</vt:lpstr>
      <vt:lpstr>LinLibertineT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主要解决以下问题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HONOR</dc:creator>
  <cp:lastModifiedBy>HONOR</cp:lastModifiedBy>
  <cp:revision>33</cp:revision>
  <dcterms:created xsi:type="dcterms:W3CDTF">2021-04-20T03:22:48Z</dcterms:created>
  <dcterms:modified xsi:type="dcterms:W3CDTF">2021-11-29T14:55:42Z</dcterms:modified>
</cp:coreProperties>
</file>