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2" r:id="rId28"/>
    <p:sldId id="283" r:id="rId29"/>
    <p:sldId id="284" r:id="rId30"/>
    <p:sldId id="30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5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4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9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8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11E403-63CD-46F6-9004-D13A7974F5A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76968-9CB5-456B-8AEE-BECF08D6FB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C1EBF-AC59-4BBD-850B-8125FE4FF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Worst-case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754A63-8B58-4C69-A10E-8549C84AE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张志杰 </a:t>
            </a:r>
            <a:r>
              <a:rPr lang="en-US" altLang="zh-CN" dirty="0"/>
              <a:t>2021/11/25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81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00F3B-72FC-446A-8E1A-C4281E1C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join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CCC0FB-42C1-4A40-99BE-FC713B774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en-US" altLang="zh-CN" sz="2400" dirty="0"/>
                  <a:t>Hashing the small table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then, scan the large table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CCC0FB-42C1-4A40-99BE-FC713B774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F30F96A-AA58-48A3-B106-E78E8AD5A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22" y="2246422"/>
            <a:ext cx="1746943" cy="32655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899D4B-EAA9-4D58-B691-9A0A9F920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02" y="1933886"/>
            <a:ext cx="2032325" cy="27996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5BD166C-BAAD-487D-A0C6-A39A140150D2}"/>
              </a:ext>
            </a:extLst>
          </p:cNvPr>
          <p:cNvCxnSpPr>
            <a:cxnSpLocks/>
          </p:cNvCxnSpPr>
          <p:nvPr/>
        </p:nvCxnSpPr>
        <p:spPr>
          <a:xfrm>
            <a:off x="6400799" y="2982897"/>
            <a:ext cx="8957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42D267-EBC1-48DC-A5FC-3E9BF1F9AF39}"/>
              </a:ext>
            </a:extLst>
          </p:cNvPr>
          <p:cNvCxnSpPr>
            <a:cxnSpLocks/>
          </p:cNvCxnSpPr>
          <p:nvPr/>
        </p:nvCxnSpPr>
        <p:spPr>
          <a:xfrm>
            <a:off x="6400799" y="3401627"/>
            <a:ext cx="8957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CADB19-511A-4DE7-B6BA-F09CB970AF0F}"/>
              </a:ext>
            </a:extLst>
          </p:cNvPr>
          <p:cNvCxnSpPr>
            <a:cxnSpLocks/>
          </p:cNvCxnSpPr>
          <p:nvPr/>
        </p:nvCxnSpPr>
        <p:spPr>
          <a:xfrm flipV="1">
            <a:off x="6400799" y="3479396"/>
            <a:ext cx="895702" cy="420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D973358-2575-4C79-BC7D-543D26D31C44}"/>
              </a:ext>
            </a:extLst>
          </p:cNvPr>
          <p:cNvCxnSpPr>
            <a:cxnSpLocks/>
          </p:cNvCxnSpPr>
          <p:nvPr/>
        </p:nvCxnSpPr>
        <p:spPr>
          <a:xfrm flipV="1">
            <a:off x="6400799" y="3932831"/>
            <a:ext cx="875983" cy="368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7F7A08-F544-4213-A788-BF3271C9D91B}"/>
              </a:ext>
            </a:extLst>
          </p:cNvPr>
          <p:cNvCxnSpPr>
            <a:cxnSpLocks/>
          </p:cNvCxnSpPr>
          <p:nvPr/>
        </p:nvCxnSpPr>
        <p:spPr>
          <a:xfrm flipV="1">
            <a:off x="6415595" y="4008632"/>
            <a:ext cx="861187" cy="793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2620D87-FB11-4C61-8425-7D76D3CB8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09" y="2309226"/>
            <a:ext cx="1646650" cy="23394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21DB67-EFFB-4890-A072-6EF393EDE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429" y="1951150"/>
            <a:ext cx="2032325" cy="358076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30BB3B6-2EF1-420C-B90C-6E53A2E64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30629"/>
              </p:ext>
            </p:extLst>
          </p:nvPr>
        </p:nvGraphicFramePr>
        <p:xfrm>
          <a:off x="7311297" y="2474527"/>
          <a:ext cx="12877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87700">
                  <a:extLst>
                    <a:ext uri="{9D8B030D-6E8A-4147-A177-3AD203B41FA5}">
                      <a16:colId xmlns:a16="http://schemas.microsoft.com/office/drawing/2014/main" val="27529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2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95306"/>
                  </a:ext>
                </a:extLst>
              </a:tr>
            </a:tbl>
          </a:graphicData>
        </a:graphic>
      </p:graphicFrame>
      <p:sp>
        <p:nvSpPr>
          <p:cNvPr id="21" name="箭头: 左 20">
            <a:extLst>
              <a:ext uri="{FF2B5EF4-FFF2-40B4-BE49-F238E27FC236}">
                <a16:creationId xmlns:a16="http://schemas.microsoft.com/office/drawing/2014/main" id="{9947E537-EBB1-48D2-BCBA-488577CB5B93}"/>
              </a:ext>
            </a:extLst>
          </p:cNvPr>
          <p:cNvSpPr/>
          <p:nvPr/>
        </p:nvSpPr>
        <p:spPr>
          <a:xfrm>
            <a:off x="8805877" y="3249227"/>
            <a:ext cx="624552" cy="2301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C75051-7442-4D4F-B2B6-4FC78C9274DA}"/>
              </a:ext>
            </a:extLst>
          </p:cNvPr>
          <p:cNvSpPr txBox="1"/>
          <p:nvPr/>
        </p:nvSpPr>
        <p:spPr>
          <a:xfrm>
            <a:off x="8756709" y="2895648"/>
            <a:ext cx="72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Hash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8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B78C-1EA8-48D9-A226-D5B693A8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WCOJ is needed?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83793-6363-4470-8056-0C438C11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 The complexity of </a:t>
            </a:r>
            <a:r>
              <a:rPr lang="en-US" altLang="zh-CN" sz="2800" b="1" dirty="0"/>
              <a:t>Hash Join </a:t>
            </a:r>
            <a:r>
              <a:rPr lang="en-US" altLang="zh-CN" sz="2800" dirty="0"/>
              <a:t>is linear!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 But join is still </a:t>
            </a:r>
            <a:r>
              <a:rPr lang="en-US" altLang="zh-CN" sz="2800" b="1" dirty="0"/>
              <a:t>expensive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35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7F565-3EE0-407E-BF8F-A50A405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Expensive Join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22020B-2379-49E8-8A09-A3B045786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22020B-2379-49E8-8A09-A3B045786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2000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A659271-F12D-474C-9D6B-5C461034BD2D}"/>
              </a:ext>
            </a:extLst>
          </p:cNvPr>
          <p:cNvSpPr/>
          <p:nvPr/>
        </p:nvSpPr>
        <p:spPr>
          <a:xfrm>
            <a:off x="2888798" y="2581553"/>
            <a:ext cx="550416" cy="270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E81C02-3E3F-4300-84E5-4F7B31E8D10E}"/>
              </a:ext>
            </a:extLst>
          </p:cNvPr>
          <p:cNvSpPr/>
          <p:nvPr/>
        </p:nvSpPr>
        <p:spPr>
          <a:xfrm>
            <a:off x="2986452" y="2729368"/>
            <a:ext cx="355107" cy="3551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5DB0DDD-8A5D-407A-8199-01B3A7A5A929}"/>
              </a:ext>
            </a:extLst>
          </p:cNvPr>
          <p:cNvSpPr/>
          <p:nvPr/>
        </p:nvSpPr>
        <p:spPr>
          <a:xfrm>
            <a:off x="2986451" y="3232288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69A7067-69F9-4608-BC43-86E733677F75}"/>
              </a:ext>
            </a:extLst>
          </p:cNvPr>
          <p:cNvSpPr/>
          <p:nvPr/>
        </p:nvSpPr>
        <p:spPr>
          <a:xfrm>
            <a:off x="2986450" y="3734765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1A6A029-955F-406A-BD59-010443B29DBB}"/>
              </a:ext>
            </a:extLst>
          </p:cNvPr>
          <p:cNvSpPr/>
          <p:nvPr/>
        </p:nvSpPr>
        <p:spPr>
          <a:xfrm>
            <a:off x="2986449" y="424012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4CBFB6-5B4D-437F-8671-6AD8100D3C41}"/>
              </a:ext>
            </a:extLst>
          </p:cNvPr>
          <p:cNvSpPr/>
          <p:nvPr/>
        </p:nvSpPr>
        <p:spPr>
          <a:xfrm>
            <a:off x="2986448" y="4740162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CD0323-1C20-4452-B908-C6697143936D}"/>
              </a:ext>
            </a:extLst>
          </p:cNvPr>
          <p:cNvSpPr/>
          <p:nvPr/>
        </p:nvSpPr>
        <p:spPr>
          <a:xfrm>
            <a:off x="4144574" y="2581553"/>
            <a:ext cx="550416" cy="270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EFC89B-49D2-4186-B925-04391B2CA906}"/>
              </a:ext>
            </a:extLst>
          </p:cNvPr>
          <p:cNvSpPr/>
          <p:nvPr/>
        </p:nvSpPr>
        <p:spPr>
          <a:xfrm>
            <a:off x="4242228" y="2729368"/>
            <a:ext cx="355107" cy="3551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037E07-55BF-448C-B49C-C022312611AD}"/>
              </a:ext>
            </a:extLst>
          </p:cNvPr>
          <p:cNvSpPr/>
          <p:nvPr/>
        </p:nvSpPr>
        <p:spPr>
          <a:xfrm>
            <a:off x="4242227" y="3232288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CE8F59C-09E5-40D1-8928-B53BA562B6F7}"/>
              </a:ext>
            </a:extLst>
          </p:cNvPr>
          <p:cNvSpPr/>
          <p:nvPr/>
        </p:nvSpPr>
        <p:spPr>
          <a:xfrm>
            <a:off x="4242226" y="3734765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C3168D-1053-4097-A1F4-419CD83B780F}"/>
              </a:ext>
            </a:extLst>
          </p:cNvPr>
          <p:cNvSpPr/>
          <p:nvPr/>
        </p:nvSpPr>
        <p:spPr>
          <a:xfrm>
            <a:off x="4242225" y="424012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94DADA2-CB21-4358-B2BB-94B2376F00BD}"/>
              </a:ext>
            </a:extLst>
          </p:cNvPr>
          <p:cNvSpPr/>
          <p:nvPr/>
        </p:nvSpPr>
        <p:spPr>
          <a:xfrm>
            <a:off x="4242224" y="4740162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CEBA8B-197C-45FC-8D8E-C246C5B45F38}"/>
              </a:ext>
            </a:extLst>
          </p:cNvPr>
          <p:cNvSpPr/>
          <p:nvPr/>
        </p:nvSpPr>
        <p:spPr>
          <a:xfrm>
            <a:off x="5400350" y="2581553"/>
            <a:ext cx="550416" cy="270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895F08-EB4A-4B51-A554-33A16B472B32}"/>
              </a:ext>
            </a:extLst>
          </p:cNvPr>
          <p:cNvSpPr/>
          <p:nvPr/>
        </p:nvSpPr>
        <p:spPr>
          <a:xfrm>
            <a:off x="5498004" y="2729368"/>
            <a:ext cx="355107" cy="3551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A938ACE-1A1C-41FE-8C13-8315774EA7F3}"/>
              </a:ext>
            </a:extLst>
          </p:cNvPr>
          <p:cNvSpPr/>
          <p:nvPr/>
        </p:nvSpPr>
        <p:spPr>
          <a:xfrm>
            <a:off x="5498003" y="3232288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1252F1F-3F0E-4FAF-8F60-5A71F8E585E6}"/>
              </a:ext>
            </a:extLst>
          </p:cNvPr>
          <p:cNvSpPr/>
          <p:nvPr/>
        </p:nvSpPr>
        <p:spPr>
          <a:xfrm>
            <a:off x="5498002" y="3734765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F43EB79-D96B-4212-963E-96885D3DCE7B}"/>
              </a:ext>
            </a:extLst>
          </p:cNvPr>
          <p:cNvSpPr/>
          <p:nvPr/>
        </p:nvSpPr>
        <p:spPr>
          <a:xfrm>
            <a:off x="5498001" y="424012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A7172E2-2B6C-4813-A355-3A932A6682AB}"/>
              </a:ext>
            </a:extLst>
          </p:cNvPr>
          <p:cNvSpPr/>
          <p:nvPr/>
        </p:nvSpPr>
        <p:spPr>
          <a:xfrm>
            <a:off x="5498000" y="4740162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81EDDE-27AA-4164-A222-7E63D4D9FB67}"/>
              </a:ext>
            </a:extLst>
          </p:cNvPr>
          <p:cNvSpPr/>
          <p:nvPr/>
        </p:nvSpPr>
        <p:spPr>
          <a:xfrm>
            <a:off x="8146491" y="2581553"/>
            <a:ext cx="550416" cy="270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E4FCF9D-9D5A-4C28-B270-80A7724399FF}"/>
              </a:ext>
            </a:extLst>
          </p:cNvPr>
          <p:cNvSpPr/>
          <p:nvPr/>
        </p:nvSpPr>
        <p:spPr>
          <a:xfrm>
            <a:off x="8244145" y="2729368"/>
            <a:ext cx="355107" cy="3551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E713FF0-0007-4022-A57E-B5BF574418A9}"/>
              </a:ext>
            </a:extLst>
          </p:cNvPr>
          <p:cNvSpPr/>
          <p:nvPr/>
        </p:nvSpPr>
        <p:spPr>
          <a:xfrm>
            <a:off x="8244144" y="3232288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498EE26-B852-4572-A5FE-1239C41F0EDF}"/>
              </a:ext>
            </a:extLst>
          </p:cNvPr>
          <p:cNvSpPr/>
          <p:nvPr/>
        </p:nvSpPr>
        <p:spPr>
          <a:xfrm>
            <a:off x="8244143" y="3734765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A76AF91-453E-4FBB-A5CD-1790FA54B37A}"/>
              </a:ext>
            </a:extLst>
          </p:cNvPr>
          <p:cNvSpPr/>
          <p:nvPr/>
        </p:nvSpPr>
        <p:spPr>
          <a:xfrm>
            <a:off x="8244142" y="424012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9E598B3-B1E9-4FEF-B569-06A256A14076}"/>
              </a:ext>
            </a:extLst>
          </p:cNvPr>
          <p:cNvSpPr/>
          <p:nvPr/>
        </p:nvSpPr>
        <p:spPr>
          <a:xfrm>
            <a:off x="8244141" y="4740162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3BE8AE9-D17D-4C09-9DE2-B485FBA62516}"/>
                  </a:ext>
                </a:extLst>
              </p:cNvPr>
              <p:cNvSpPr/>
              <p:nvPr/>
            </p:nvSpPr>
            <p:spPr>
              <a:xfrm>
                <a:off x="3462645" y="3587393"/>
                <a:ext cx="6174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3BE8AE9-D17D-4C09-9DE2-B485FBA62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645" y="3587393"/>
                <a:ext cx="61747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2E54DE5-FDD3-4A54-83A9-DED44284F06D}"/>
                  </a:ext>
                </a:extLst>
              </p:cNvPr>
              <p:cNvSpPr/>
              <p:nvPr/>
            </p:nvSpPr>
            <p:spPr>
              <a:xfrm>
                <a:off x="4734046" y="3587393"/>
                <a:ext cx="6174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2E54DE5-FDD3-4A54-83A9-DED44284F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46" y="3587393"/>
                <a:ext cx="6174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FE4F10-408E-4A09-A829-FE56C683999A}"/>
                  </a:ext>
                </a:extLst>
              </p:cNvPr>
              <p:cNvSpPr/>
              <p:nvPr/>
            </p:nvSpPr>
            <p:spPr>
              <a:xfrm>
                <a:off x="6029614" y="3587393"/>
                <a:ext cx="6174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FE4F10-408E-4A09-A829-FE56C6839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14" y="3587393"/>
                <a:ext cx="6174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7921A7D6-BED9-4C1C-B1F8-685451E0546B}"/>
              </a:ext>
            </a:extLst>
          </p:cNvPr>
          <p:cNvSpPr txBox="1"/>
          <p:nvPr/>
        </p:nvSpPr>
        <p:spPr>
          <a:xfrm>
            <a:off x="6585273" y="3663668"/>
            <a:ext cx="5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0B5492-E13E-4CC0-906D-6D4A5A1C37BF}"/>
              </a:ext>
            </a:extLst>
          </p:cNvPr>
          <p:cNvSpPr txBox="1"/>
          <p:nvPr/>
        </p:nvSpPr>
        <p:spPr>
          <a:xfrm>
            <a:off x="7089153" y="3663668"/>
            <a:ext cx="5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2C269A2-F05F-438C-BE26-472069A6BADA}"/>
                  </a:ext>
                </a:extLst>
              </p:cNvPr>
              <p:cNvSpPr/>
              <p:nvPr/>
            </p:nvSpPr>
            <p:spPr>
              <a:xfrm>
                <a:off x="7470630" y="3587393"/>
                <a:ext cx="6174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2C269A2-F05F-438C-BE26-472069A6B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30" y="3587393"/>
                <a:ext cx="6174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AF715BF-2063-4A89-A60C-F96B86EA510F}"/>
                  </a:ext>
                </a:extLst>
              </p:cNvPr>
              <p:cNvSpPr txBox="1"/>
              <p:nvPr/>
            </p:nvSpPr>
            <p:spPr>
              <a:xfrm>
                <a:off x="3043140" y="2229425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AF715BF-2063-4A89-A60C-F96B86EA5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40" y="2229425"/>
                <a:ext cx="298415" cy="276999"/>
              </a:xfrm>
              <a:prstGeom prst="rect">
                <a:avLst/>
              </a:prstGeom>
              <a:blipFill>
                <a:blip r:embed="rId7"/>
                <a:stretch>
                  <a:fillRect l="-18367" r="-61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022340-5D9E-4084-A2E6-CDBA3EA75411}"/>
                  </a:ext>
                </a:extLst>
              </p:cNvPr>
              <p:cNvSpPr txBox="1"/>
              <p:nvPr/>
            </p:nvSpPr>
            <p:spPr>
              <a:xfrm>
                <a:off x="4299364" y="222942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022340-5D9E-4084-A2E6-CDBA3EA75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364" y="2229425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8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2360989-EBEA-46C4-AEB8-2AFD47089C57}"/>
                  </a:ext>
                </a:extLst>
              </p:cNvPr>
              <p:cNvSpPr txBox="1"/>
              <p:nvPr/>
            </p:nvSpPr>
            <p:spPr>
              <a:xfrm>
                <a:off x="5549371" y="222395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2360989-EBEA-46C4-AEB8-2AFD4708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71" y="2223950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18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CED8F8B-0007-40EF-9716-F85E0586DA78}"/>
                  </a:ext>
                </a:extLst>
              </p:cNvPr>
              <p:cNvSpPr txBox="1"/>
              <p:nvPr/>
            </p:nvSpPr>
            <p:spPr>
              <a:xfrm>
                <a:off x="8146491" y="2238741"/>
                <a:ext cx="537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CED8F8B-0007-40EF-9716-F85E0586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91" y="2238741"/>
                <a:ext cx="537455" cy="276999"/>
              </a:xfrm>
              <a:prstGeom prst="rect">
                <a:avLst/>
              </a:prstGeom>
              <a:blipFill>
                <a:blip r:embed="rId10"/>
                <a:stretch>
                  <a:fillRect l="-8989" r="-337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993C2933-8FA4-453C-915A-83BDE32D3DEC}"/>
              </a:ext>
            </a:extLst>
          </p:cNvPr>
          <p:cNvSpPr/>
          <p:nvPr/>
        </p:nvSpPr>
        <p:spPr>
          <a:xfrm>
            <a:off x="9366322" y="2581553"/>
            <a:ext cx="550416" cy="270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62FE4D6-0E07-46B6-AF56-B8CADC5F8B88}"/>
              </a:ext>
            </a:extLst>
          </p:cNvPr>
          <p:cNvSpPr/>
          <p:nvPr/>
        </p:nvSpPr>
        <p:spPr>
          <a:xfrm>
            <a:off x="9463976" y="2729368"/>
            <a:ext cx="355107" cy="3551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EE8E8C5-B81A-440C-A1DB-00D0252BF338}"/>
              </a:ext>
            </a:extLst>
          </p:cNvPr>
          <p:cNvSpPr/>
          <p:nvPr/>
        </p:nvSpPr>
        <p:spPr>
          <a:xfrm>
            <a:off x="9463975" y="3232288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1E0DE43-205B-4C5C-AB29-2586696BB02A}"/>
              </a:ext>
            </a:extLst>
          </p:cNvPr>
          <p:cNvSpPr/>
          <p:nvPr/>
        </p:nvSpPr>
        <p:spPr>
          <a:xfrm>
            <a:off x="9463974" y="3734765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121D36C-B574-4437-B99A-1C691FE70F9B}"/>
              </a:ext>
            </a:extLst>
          </p:cNvPr>
          <p:cNvSpPr/>
          <p:nvPr/>
        </p:nvSpPr>
        <p:spPr>
          <a:xfrm>
            <a:off x="9463973" y="424012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0DFAED2-E4C5-498A-9E38-20213E38F2B0}"/>
              </a:ext>
            </a:extLst>
          </p:cNvPr>
          <p:cNvSpPr/>
          <p:nvPr/>
        </p:nvSpPr>
        <p:spPr>
          <a:xfrm>
            <a:off x="9463972" y="4740162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F10E71C-2B0D-452C-B815-A8D277687B5A}"/>
                  </a:ext>
                </a:extLst>
              </p:cNvPr>
              <p:cNvSpPr txBox="1"/>
              <p:nvPr/>
            </p:nvSpPr>
            <p:spPr>
              <a:xfrm>
                <a:off x="9463972" y="2238741"/>
                <a:ext cx="31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F10E71C-2B0D-452C-B815-A8D27768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972" y="2238741"/>
                <a:ext cx="317844" cy="276999"/>
              </a:xfrm>
              <a:prstGeom prst="rect">
                <a:avLst/>
              </a:prstGeom>
              <a:blipFill>
                <a:blip r:embed="rId11"/>
                <a:stretch>
                  <a:fillRect l="-15094" r="-188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1326B70-A574-4EC3-8012-5BD504B7613D}"/>
                  </a:ext>
                </a:extLst>
              </p:cNvPr>
              <p:cNvSpPr/>
              <p:nvPr/>
            </p:nvSpPr>
            <p:spPr>
              <a:xfrm>
                <a:off x="8703820" y="3587375"/>
                <a:ext cx="6174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1326B70-A574-4EC3-8012-5BD504B76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820" y="3587375"/>
                <a:ext cx="61747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3785FC65-E9D1-468A-A30F-73759762C676}"/>
              </a:ext>
            </a:extLst>
          </p:cNvPr>
          <p:cNvSpPr/>
          <p:nvPr/>
        </p:nvSpPr>
        <p:spPr>
          <a:xfrm>
            <a:off x="2553857" y="2581553"/>
            <a:ext cx="219325" cy="2704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230C9E3D-1D3E-46AF-92D9-4D4975A28267}"/>
              </a:ext>
            </a:extLst>
          </p:cNvPr>
          <p:cNvSpPr/>
          <p:nvPr/>
        </p:nvSpPr>
        <p:spPr>
          <a:xfrm rot="16200000">
            <a:off x="3728228" y="4727428"/>
            <a:ext cx="136303" cy="15541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73482E0B-35DE-428D-9D9D-E46B25ECF9D8}"/>
              </a:ext>
            </a:extLst>
          </p:cNvPr>
          <p:cNvSpPr/>
          <p:nvPr/>
        </p:nvSpPr>
        <p:spPr>
          <a:xfrm rot="16200000">
            <a:off x="4381990" y="3935747"/>
            <a:ext cx="206071" cy="2931482"/>
          </a:xfrm>
          <a:prstGeom prst="leftBrace">
            <a:avLst>
              <a:gd name="adj1" fmla="val 8333"/>
              <a:gd name="adj2" fmla="val 63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7304F4-1393-492F-94C7-B6AD271927B0}"/>
                  </a:ext>
                </a:extLst>
              </p:cNvPr>
              <p:cNvSpPr txBox="1"/>
              <p:nvPr/>
            </p:nvSpPr>
            <p:spPr>
              <a:xfrm>
                <a:off x="2159662" y="3749178"/>
                <a:ext cx="37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7304F4-1393-492F-94C7-B6AD2719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62" y="3749178"/>
                <a:ext cx="37076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3748DFA-3EDD-4E75-AC8E-95DF19A73C38}"/>
                  </a:ext>
                </a:extLst>
              </p:cNvPr>
              <p:cNvSpPr txBox="1"/>
              <p:nvPr/>
            </p:nvSpPr>
            <p:spPr>
              <a:xfrm>
                <a:off x="3585999" y="5531944"/>
                <a:ext cx="412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3748DFA-3EDD-4E75-AC8E-95DF19A7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9" y="5531944"/>
                <a:ext cx="412603" cy="369332"/>
              </a:xfrm>
              <a:prstGeom prst="rect">
                <a:avLst/>
              </a:prstGeom>
              <a:blipFill>
                <a:blip r:embed="rId14"/>
                <a:stretch>
                  <a:fillRect r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EAFA00F-3471-48B1-9FD3-79463FCB6DF8}"/>
                  </a:ext>
                </a:extLst>
              </p:cNvPr>
              <p:cNvSpPr txBox="1"/>
              <p:nvPr/>
            </p:nvSpPr>
            <p:spPr>
              <a:xfrm>
                <a:off x="4667320" y="5537952"/>
                <a:ext cx="412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EAFA00F-3471-48B1-9FD3-79463FCB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20" y="5537952"/>
                <a:ext cx="412603" cy="369332"/>
              </a:xfrm>
              <a:prstGeom prst="rect">
                <a:avLst/>
              </a:prstGeom>
              <a:blipFill>
                <a:blip r:embed="rId15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220D2EC-2C99-4523-9C70-9C781CAA200F}"/>
                  </a:ext>
                </a:extLst>
              </p:cNvPr>
              <p:cNvSpPr txBox="1"/>
              <p:nvPr/>
            </p:nvSpPr>
            <p:spPr>
              <a:xfrm>
                <a:off x="8208916" y="5536142"/>
                <a:ext cx="66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220D2EC-2C99-4523-9C70-9C781CAA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916" y="5536142"/>
                <a:ext cx="66648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37575785-C317-4C5B-9F5E-34F0BCB6BAB4}"/>
              </a:ext>
            </a:extLst>
          </p:cNvPr>
          <p:cNvSpPr txBox="1"/>
          <p:nvPr/>
        </p:nvSpPr>
        <p:spPr>
          <a:xfrm>
            <a:off x="6371883" y="5531908"/>
            <a:ext cx="5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87860EA-5958-4C3E-8BFB-829014FDA06B}"/>
              </a:ext>
            </a:extLst>
          </p:cNvPr>
          <p:cNvSpPr txBox="1"/>
          <p:nvPr/>
        </p:nvSpPr>
        <p:spPr>
          <a:xfrm>
            <a:off x="7470630" y="1821282"/>
            <a:ext cx="345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Increasing exponentially!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6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50901-6D11-40BE-94E4-C14AC9C9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optimal join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449E4-62E2-4315-9028-6745360C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optimal join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join algorithm evaluating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conjunctive query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time that is proportional to 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output size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query”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3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56B1-C1CB-40AC-BD0D-9AD93219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Full conjunctive query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E19BD9-F6AC-4653-9487-C59036460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full conjunctive query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conjunctive query where every variable in the body appears in the head.”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attributes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each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E19BD9-F6AC-4653-9487-C59036460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1EFD86D-9BCE-4D69-A03A-FCBB0BF67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79" y="2691230"/>
            <a:ext cx="6194979" cy="219136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2D1B164-15C5-4192-9C89-FBC238907A0B}"/>
              </a:ext>
            </a:extLst>
          </p:cNvPr>
          <p:cNvSpPr/>
          <p:nvPr/>
        </p:nvSpPr>
        <p:spPr>
          <a:xfrm>
            <a:off x="5404133" y="2691230"/>
            <a:ext cx="3797808" cy="2270618"/>
          </a:xfrm>
          <a:prstGeom prst="roundRect">
            <a:avLst>
              <a:gd name="adj" fmla="val 566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7E4D2D-E6B8-47CB-B77C-4BA631B2BFB7}"/>
                  </a:ext>
                </a:extLst>
              </p:cNvPr>
              <p:cNvSpPr/>
              <p:nvPr/>
            </p:nvSpPr>
            <p:spPr>
              <a:xfrm>
                <a:off x="6119005" y="5070222"/>
                <a:ext cx="288732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𝐸𝑚𝑝𝑙𝑜𝑦𝑒𝑒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𝐸𝑚𝑝𝑙𝑜𝑦𝑒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7E4D2D-E6B8-47CB-B77C-4BA631B2B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005" y="5070222"/>
                <a:ext cx="2887329" cy="391261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10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62901-9DEC-4DDE-A021-A02A9F88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output size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BDF16-DC31-4B24-A4B8-EBE8B4B0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Given output size bound (rarely)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/>
              <a:t>Computed output size bound (AGM bound – usually)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712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A594-02E4-443D-BB41-71BCE901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AGM bound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E0760-0880-4CFD-953D-DF9D7EF0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 err="1"/>
              <a:t>Atserias</a:t>
            </a:r>
            <a:r>
              <a:rPr lang="en-US" altLang="zh-CN" sz="2400" dirty="0"/>
              <a:t>, Grohe, &amp; Marx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4"/>
                </a:solidFill>
              </a:rPr>
              <a:t>A. </a:t>
            </a:r>
            <a:r>
              <a:rPr lang="en-US" altLang="zh-CN" sz="2400" dirty="0" err="1">
                <a:solidFill>
                  <a:schemeClr val="accent4"/>
                </a:solidFill>
              </a:rPr>
              <a:t>Atserias</a:t>
            </a:r>
            <a:r>
              <a:rPr lang="en-US" altLang="zh-CN" sz="2400" dirty="0">
                <a:solidFill>
                  <a:schemeClr val="accent4"/>
                </a:solidFill>
              </a:rPr>
              <a:t>, M. Grohe, and D. Marx. Size bounds and query plans for relational joins. In FOCS, pages 739–748. IEEE, 2008.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0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52B7E3C-195C-460F-A7E4-EB90BDA91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3584" y="1845734"/>
                <a:ext cx="9912096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The join query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modeled as a hypergraph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denote the set of attributes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for each hyperedge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, there is a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on attribute set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52B7E3C-195C-460F-A7E4-EB90BDA91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3584" y="1845734"/>
                <a:ext cx="9912096" cy="4023360"/>
              </a:xfrm>
              <a:blipFill>
                <a:blip r:embed="rId2"/>
                <a:stretch>
                  <a:fillRect l="-172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9">
            <a:extLst>
              <a:ext uri="{FF2B5EF4-FFF2-40B4-BE49-F238E27FC236}">
                <a16:creationId xmlns:a16="http://schemas.microsoft.com/office/drawing/2014/main" id="{464FBAE8-AD10-4161-85C6-9924DA6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as hypergraph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67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52B7E3C-195C-460F-A7E4-EB90BDA91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3584" y="1845734"/>
                <a:ext cx="326136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52B7E3C-195C-460F-A7E4-EB90BDA91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3584" y="1845734"/>
                <a:ext cx="3261360" cy="4023360"/>
              </a:xfrm>
              <a:blipFill>
                <a:blip r:embed="rId2"/>
                <a:stretch>
                  <a:fillRect l="-5234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2B06B07-F741-4544-A803-F13FE6133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51" y="1845734"/>
            <a:ext cx="4236477" cy="3974967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464FBAE8-AD10-4161-85C6-9924DA6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as hypergraph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11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34542-C398-4DCF-B551-DA8ADB37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as hypergraph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749BE-EA75-469B-AB63-BBD622640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7621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749BE-EA75-469B-AB63-BBD622640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76214"/>
                <a:ext cx="10058400" cy="4023360"/>
              </a:xfrm>
              <a:blipFill>
                <a:blip r:embed="rId2"/>
                <a:stretch>
                  <a:fillRect l="-1455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4FF0118-4541-4EC9-B631-F9C97FC4A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1"/>
          <a:stretch/>
        </p:blipFill>
        <p:spPr>
          <a:xfrm>
            <a:off x="5306419" y="1915448"/>
            <a:ext cx="3444538" cy="41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7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B172-3985-48D6-84E8-D3145F73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</a:t>
            </a:r>
            <a:r>
              <a:rPr lang="en-US" altLang="zh-CN" b="1" dirty="0"/>
              <a:t>Join</a:t>
            </a:r>
            <a:r>
              <a:rPr lang="en-US" altLang="zh-CN" dirty="0"/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7EBCB9-F83A-43F1-8B2E-9331D9DF2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 One of the most important operator in relational database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 Retrieve data from two or more tables based on logical relationships between the tables.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7EBCB9-F83A-43F1-8B2E-9331D9DF2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576" r="-2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9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25D36-1CC4-46F8-9913-7298D7B8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as hypergraph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84E00-10B8-477E-B262-89A60A4C2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84E00-10B8-477E-B262-89A60A4C2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3C1B09A-24E6-4A3F-A714-A8D8EFF2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54" y="1845734"/>
            <a:ext cx="3293526" cy="3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C9A8D-7CC8-43AD-BE11-3BBBB1B7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Fractional Edge Cover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97E246-6FD2-4F80-8C6B-4663F3EFA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The fractional edge cover polytope by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the set of all points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,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97E246-6FD2-4F80-8C6B-4663F3EFA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97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4F79C-464C-472B-9733-9ECE27E9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Fractional Edge Cover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C4F5E4-9521-44F7-957A-A6DBC5A3F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67" y="1844704"/>
            <a:ext cx="9406865" cy="3562448"/>
          </a:xfrm>
        </p:spPr>
      </p:pic>
    </p:spTree>
    <p:extLst>
      <p:ext uri="{BB962C8B-B14F-4D97-AF65-F5344CB8AC3E}">
        <p14:creationId xmlns:p14="http://schemas.microsoft.com/office/powerpoint/2010/main" val="340667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A936E-103A-4F32-804C-174B6D33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AGM bound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56478D-3B51-46C7-A699-711D6949C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For any Fractional Edge Cover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, AGM’s inequality states that the </a:t>
                </a:r>
                <a:r>
                  <a:rPr lang="en-US" altLang="zh-CN" sz="2400" b="1" dirty="0"/>
                  <a:t>join size </a:t>
                </a:r>
                <a:r>
                  <a:rPr lang="en-US" altLang="zh-CN" sz="2400" dirty="0"/>
                  <a:t>can be bounded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⋈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56478D-3B51-46C7-A699-711D6949C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465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09C5E-D1FE-423A-8A1F-F8C7193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output size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8A92B-CC81-4E5B-B137-AA80EE6D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Solve the optimization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Subject to</a:t>
                </a:r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8A92B-CC81-4E5B-B137-AA80EE6D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9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03FF-C957-4D5A-ABCC-87555FF7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 counting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C5670-2A92-4D06-8B3A-3738F6919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Subject to</a:t>
                </a:r>
                <a:endParaRPr lang="en-US" altLang="zh-CN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C5670-2A92-4D06-8B3A-3738F6919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818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858D8BF5-9386-4319-8524-0FE6DA44A3E1}"/>
              </a:ext>
            </a:extLst>
          </p:cNvPr>
          <p:cNvSpPr/>
          <p:nvPr/>
        </p:nvSpPr>
        <p:spPr>
          <a:xfrm>
            <a:off x="9391947" y="2026807"/>
            <a:ext cx="672957" cy="67295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337F9D-B387-4A32-B7DF-6501E415A0AF}"/>
              </a:ext>
            </a:extLst>
          </p:cNvPr>
          <p:cNvSpPr/>
          <p:nvPr/>
        </p:nvSpPr>
        <p:spPr>
          <a:xfrm>
            <a:off x="8530090" y="3478977"/>
            <a:ext cx="672957" cy="67295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17CCBA-F06F-4082-B60E-8FB6C1784685}"/>
              </a:ext>
            </a:extLst>
          </p:cNvPr>
          <p:cNvSpPr/>
          <p:nvPr/>
        </p:nvSpPr>
        <p:spPr>
          <a:xfrm>
            <a:off x="10301029" y="3478977"/>
            <a:ext cx="672957" cy="67295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D4754-EB39-4F75-9458-B316CCE22E47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8866568" y="2601212"/>
            <a:ext cx="623931" cy="877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00B5BB-71BB-4EEA-AEFD-E90BDFE5A67E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9966352" y="2601212"/>
            <a:ext cx="671156" cy="877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5B90122-D426-44DF-BC92-2001BACC53D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9203047" y="3815456"/>
            <a:ext cx="1097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6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03FF-C957-4D5A-ABCC-87555FF7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 counting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C5670-2A92-4D06-8B3A-3738F6919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解得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C5670-2A92-4D06-8B3A-3738F6919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697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858D8BF5-9386-4319-8524-0FE6DA44A3E1}"/>
              </a:ext>
            </a:extLst>
          </p:cNvPr>
          <p:cNvSpPr/>
          <p:nvPr/>
        </p:nvSpPr>
        <p:spPr>
          <a:xfrm>
            <a:off x="9391947" y="2026807"/>
            <a:ext cx="672957" cy="67295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337F9D-B387-4A32-B7DF-6501E415A0AF}"/>
              </a:ext>
            </a:extLst>
          </p:cNvPr>
          <p:cNvSpPr/>
          <p:nvPr/>
        </p:nvSpPr>
        <p:spPr>
          <a:xfrm>
            <a:off x="8530090" y="3478977"/>
            <a:ext cx="672957" cy="67295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17CCBA-F06F-4082-B60E-8FB6C1784685}"/>
              </a:ext>
            </a:extLst>
          </p:cNvPr>
          <p:cNvSpPr/>
          <p:nvPr/>
        </p:nvSpPr>
        <p:spPr>
          <a:xfrm>
            <a:off x="10301029" y="3478977"/>
            <a:ext cx="672957" cy="67295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1D4754-EB39-4F75-9458-B316CCE22E47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8866568" y="2601212"/>
            <a:ext cx="623931" cy="877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00B5BB-71BB-4EEA-AEFD-E90BDFE5A67E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9966352" y="2601212"/>
            <a:ext cx="671156" cy="877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5B90122-D426-44DF-BC92-2001BACC53D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9203047" y="3815456"/>
            <a:ext cx="1097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204D373-90A5-4055-A61E-8542D9BFD326}"/>
              </a:ext>
            </a:extLst>
          </p:cNvPr>
          <p:cNvSpPr txBox="1"/>
          <p:nvPr/>
        </p:nvSpPr>
        <p:spPr>
          <a:xfrm>
            <a:off x="8380520" y="2601212"/>
            <a:ext cx="8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0.5</a:t>
            </a:r>
            <a:endParaRPr lang="zh-CN" altLang="en-US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725DAB-231F-4C95-9637-1380C1891FD9}"/>
              </a:ext>
            </a:extLst>
          </p:cNvPr>
          <p:cNvSpPr txBox="1"/>
          <p:nvPr/>
        </p:nvSpPr>
        <p:spPr>
          <a:xfrm>
            <a:off x="9484501" y="3865123"/>
            <a:ext cx="8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0.5</a:t>
            </a:r>
            <a:endParaRPr lang="zh-CN" altLang="en-US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5C1014-660A-4C24-8A5C-DDE41E406627}"/>
              </a:ext>
            </a:extLst>
          </p:cNvPr>
          <p:cNvSpPr txBox="1"/>
          <p:nvPr/>
        </p:nvSpPr>
        <p:spPr>
          <a:xfrm>
            <a:off x="10353839" y="2601212"/>
            <a:ext cx="8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0.5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866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A77A-FEC2-4A14-AD23-12DAEA05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E3C52C-C941-4A09-9529-3D45E5809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The dual problem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E3C52C-C941-4A09-9529-3D45E5809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21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C8A38-0F69-4AFA-8A87-6D37C0ED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F1ED7D-C793-4218-9219-8CA550D14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2424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直观理解</a:t>
                </a: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l-GR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l-GR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]×[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l-GR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l-GR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]×[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l-GR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/>
                  <a:t> can be interpreted as the average number of bits to represent variables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F1ED7D-C793-4218-9219-8CA550D14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24247"/>
              </a:xfrm>
              <a:blipFill>
                <a:blip r:embed="rId2"/>
                <a:stretch>
                  <a:fillRect l="-1697" t="-2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4B1308C-C62E-4825-9544-029CF07C2578}"/>
              </a:ext>
            </a:extLst>
          </p:cNvPr>
          <p:cNvCxnSpPr>
            <a:cxnSpLocks/>
          </p:cNvCxnSpPr>
          <p:nvPr/>
        </p:nvCxnSpPr>
        <p:spPr>
          <a:xfrm flipV="1">
            <a:off x="7892249" y="3429000"/>
            <a:ext cx="0" cy="122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57C7593-F972-4286-BFE3-B9573BFBF549}"/>
              </a:ext>
            </a:extLst>
          </p:cNvPr>
          <p:cNvCxnSpPr>
            <a:cxnSpLocks/>
          </p:cNvCxnSpPr>
          <p:nvPr/>
        </p:nvCxnSpPr>
        <p:spPr>
          <a:xfrm flipV="1">
            <a:off x="7892249" y="4651899"/>
            <a:ext cx="174890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8A629D-7373-4E44-AE36-C6D1AE458A39}"/>
              </a:ext>
            </a:extLst>
          </p:cNvPr>
          <p:cNvCxnSpPr>
            <a:cxnSpLocks/>
          </p:cNvCxnSpPr>
          <p:nvPr/>
        </p:nvCxnSpPr>
        <p:spPr>
          <a:xfrm flipH="1">
            <a:off x="7022237" y="4651899"/>
            <a:ext cx="870013" cy="79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748AC82-9730-4539-8D87-3B8E61EC0780}"/>
              </a:ext>
            </a:extLst>
          </p:cNvPr>
          <p:cNvSpPr txBox="1"/>
          <p:nvPr/>
        </p:nvSpPr>
        <p:spPr>
          <a:xfrm>
            <a:off x="7683623" y="3044619"/>
            <a:ext cx="41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A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588A55-E8C4-413E-AD18-5ACC874BD133}"/>
              </a:ext>
            </a:extLst>
          </p:cNvPr>
          <p:cNvSpPr txBox="1"/>
          <p:nvPr/>
        </p:nvSpPr>
        <p:spPr>
          <a:xfrm>
            <a:off x="6729273" y="5328430"/>
            <a:ext cx="41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B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6F8BA6-8B78-4DAB-84F4-BE72237D775F}"/>
              </a:ext>
            </a:extLst>
          </p:cNvPr>
          <p:cNvSpPr txBox="1"/>
          <p:nvPr/>
        </p:nvSpPr>
        <p:spPr>
          <a:xfrm>
            <a:off x="9641150" y="4421066"/>
            <a:ext cx="41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C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0FCC92F-8C03-4FA5-81C9-E12485C3CB3A}"/>
              </a:ext>
            </a:extLst>
          </p:cNvPr>
          <p:cNvSpPr/>
          <p:nvPr/>
        </p:nvSpPr>
        <p:spPr>
          <a:xfrm>
            <a:off x="8664616" y="3750613"/>
            <a:ext cx="97646" cy="97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956735-4EFA-484A-8FC3-0433FD2CE5DD}"/>
              </a:ext>
            </a:extLst>
          </p:cNvPr>
          <p:cNvSpPr txBox="1"/>
          <p:nvPr/>
        </p:nvSpPr>
        <p:spPr>
          <a:xfrm>
            <a:off x="8677920" y="3409676"/>
            <a:ext cx="3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5989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CA86-6708-4371-A3DD-03377A88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6E896E-3975-4DCD-8066-2C4A48F20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解得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6E896E-3975-4DCD-8066-2C4A48F20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D667AA7-A16C-4BA3-A051-949BD24C921A}"/>
              </a:ext>
            </a:extLst>
          </p:cNvPr>
          <p:cNvCxnSpPr>
            <a:cxnSpLocks/>
          </p:cNvCxnSpPr>
          <p:nvPr/>
        </p:nvCxnSpPr>
        <p:spPr>
          <a:xfrm flipV="1">
            <a:off x="7696941" y="2683276"/>
            <a:ext cx="0" cy="122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FED3732-4BE0-4136-B492-6D88DAF910BD}"/>
              </a:ext>
            </a:extLst>
          </p:cNvPr>
          <p:cNvCxnSpPr>
            <a:cxnSpLocks/>
          </p:cNvCxnSpPr>
          <p:nvPr/>
        </p:nvCxnSpPr>
        <p:spPr>
          <a:xfrm flipV="1">
            <a:off x="7696941" y="3906175"/>
            <a:ext cx="174890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F3A06A1-BFEE-498B-A7A8-2D4E06AB2628}"/>
              </a:ext>
            </a:extLst>
          </p:cNvPr>
          <p:cNvCxnSpPr>
            <a:cxnSpLocks/>
          </p:cNvCxnSpPr>
          <p:nvPr/>
        </p:nvCxnSpPr>
        <p:spPr>
          <a:xfrm flipH="1">
            <a:off x="6826929" y="3906175"/>
            <a:ext cx="870013" cy="79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0F348E6-F570-4AB2-BB5B-6E255F356045}"/>
              </a:ext>
            </a:extLst>
          </p:cNvPr>
          <p:cNvSpPr txBox="1"/>
          <p:nvPr/>
        </p:nvSpPr>
        <p:spPr>
          <a:xfrm>
            <a:off x="7488315" y="2298895"/>
            <a:ext cx="41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A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0BD806-7C17-4521-A8BD-FBB05390B2F6}"/>
              </a:ext>
            </a:extLst>
          </p:cNvPr>
          <p:cNvSpPr txBox="1"/>
          <p:nvPr/>
        </p:nvSpPr>
        <p:spPr>
          <a:xfrm>
            <a:off x="6533965" y="4582706"/>
            <a:ext cx="41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B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C10039-9888-486E-A842-EF6DA4E27454}"/>
              </a:ext>
            </a:extLst>
          </p:cNvPr>
          <p:cNvSpPr txBox="1"/>
          <p:nvPr/>
        </p:nvSpPr>
        <p:spPr>
          <a:xfrm>
            <a:off x="9445842" y="3675342"/>
            <a:ext cx="41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C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D54B3E-1E04-4DB2-A5AC-BEC5FF6DA9BD}"/>
              </a:ext>
            </a:extLst>
          </p:cNvPr>
          <p:cNvSpPr/>
          <p:nvPr/>
        </p:nvSpPr>
        <p:spPr>
          <a:xfrm>
            <a:off x="8469308" y="3004889"/>
            <a:ext cx="97646" cy="97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EA0021-CCFC-4089-B612-3A26939E81BC}"/>
              </a:ext>
            </a:extLst>
          </p:cNvPr>
          <p:cNvSpPr txBox="1"/>
          <p:nvPr/>
        </p:nvSpPr>
        <p:spPr>
          <a:xfrm>
            <a:off x="8482612" y="2663952"/>
            <a:ext cx="3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686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484-5646-4244-B11E-272F81B0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45" y="230897"/>
            <a:ext cx="10058400" cy="1450757"/>
          </a:xfrm>
        </p:spPr>
        <p:txBody>
          <a:bodyPr/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4A7936-227E-4DFD-AE8C-958598F131F2}"/>
              </a:ext>
            </a:extLst>
          </p:cNvPr>
          <p:cNvSpPr/>
          <p:nvPr/>
        </p:nvSpPr>
        <p:spPr>
          <a:xfrm>
            <a:off x="2432482" y="2316405"/>
            <a:ext cx="550416" cy="270458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9D91A24-7953-4FFA-BAB0-31C078FEC48E}"/>
              </a:ext>
            </a:extLst>
          </p:cNvPr>
          <p:cNvSpPr/>
          <p:nvPr/>
        </p:nvSpPr>
        <p:spPr>
          <a:xfrm>
            <a:off x="2530132" y="2462778"/>
            <a:ext cx="355107" cy="35510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4DBBBB-B8DC-4A79-AC13-79AF1BE35C50}"/>
              </a:ext>
            </a:extLst>
          </p:cNvPr>
          <p:cNvSpPr/>
          <p:nvPr/>
        </p:nvSpPr>
        <p:spPr>
          <a:xfrm>
            <a:off x="2530135" y="2967140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B5E8EE-C059-42D7-9361-19015BBB41A7}"/>
              </a:ext>
            </a:extLst>
          </p:cNvPr>
          <p:cNvSpPr/>
          <p:nvPr/>
        </p:nvSpPr>
        <p:spPr>
          <a:xfrm>
            <a:off x="2530134" y="346961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7FF55A-F914-4A4A-81D4-E845338CA9F3}"/>
              </a:ext>
            </a:extLst>
          </p:cNvPr>
          <p:cNvSpPr/>
          <p:nvPr/>
        </p:nvSpPr>
        <p:spPr>
          <a:xfrm>
            <a:off x="2530133" y="3974979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A37814-F4C7-4732-9279-40CBC32D8ABE}"/>
              </a:ext>
            </a:extLst>
          </p:cNvPr>
          <p:cNvSpPr/>
          <p:nvPr/>
        </p:nvSpPr>
        <p:spPr>
          <a:xfrm>
            <a:off x="2530132" y="4475014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BB2280-5810-4C2B-859B-D2D072A33B2A}"/>
              </a:ext>
            </a:extLst>
          </p:cNvPr>
          <p:cNvSpPr/>
          <p:nvPr/>
        </p:nvSpPr>
        <p:spPr>
          <a:xfrm>
            <a:off x="4595678" y="2316405"/>
            <a:ext cx="550416" cy="270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B5D4CD-F573-4A00-80F6-42C66C349FAF}"/>
              </a:ext>
            </a:extLst>
          </p:cNvPr>
          <p:cNvSpPr/>
          <p:nvPr/>
        </p:nvSpPr>
        <p:spPr>
          <a:xfrm>
            <a:off x="4693332" y="2464220"/>
            <a:ext cx="355107" cy="3551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EF2CDCB-AAEE-47FE-B69C-14E3D95B453F}"/>
              </a:ext>
            </a:extLst>
          </p:cNvPr>
          <p:cNvSpPr/>
          <p:nvPr/>
        </p:nvSpPr>
        <p:spPr>
          <a:xfrm>
            <a:off x="4693331" y="2967140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15B091E-86CC-4CA0-94AB-2725EFE8FBC4}"/>
              </a:ext>
            </a:extLst>
          </p:cNvPr>
          <p:cNvSpPr/>
          <p:nvPr/>
        </p:nvSpPr>
        <p:spPr>
          <a:xfrm>
            <a:off x="4693330" y="346961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198D66B-776A-487C-9E74-3DE8A7A02AF2}"/>
              </a:ext>
            </a:extLst>
          </p:cNvPr>
          <p:cNvSpPr/>
          <p:nvPr/>
        </p:nvSpPr>
        <p:spPr>
          <a:xfrm>
            <a:off x="4693329" y="3974979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C4573C0-8F94-435A-AD70-A487AFB1889F}"/>
              </a:ext>
            </a:extLst>
          </p:cNvPr>
          <p:cNvSpPr/>
          <p:nvPr/>
        </p:nvSpPr>
        <p:spPr>
          <a:xfrm>
            <a:off x="4693328" y="4475014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2C80E76-B6B9-4528-B4EE-72D9133DA4C4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2885239" y="2640331"/>
            <a:ext cx="1808093" cy="144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A2017A4-A1FF-4B67-AE36-7C02B69EA1AE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2885239" y="2640331"/>
            <a:ext cx="1808092" cy="50436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953A6D8-BA22-4D0D-86C5-E2777DA6031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2885239" y="2640331"/>
            <a:ext cx="1808091" cy="10068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969DA4C-EB5A-417B-9FCC-CC3BFF6E1BAA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2885239" y="2640331"/>
            <a:ext cx="1808090" cy="151220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F3B2391-9695-4150-B64C-25B20DB45BB2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2885239" y="2640331"/>
            <a:ext cx="1808089" cy="20122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0E709C5-A0FF-4C1B-9E08-5BA884DAD097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885242" y="2641773"/>
            <a:ext cx="1808090" cy="502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F1AFA32-5AC1-48A6-9ACA-17C65C69DFC0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2885241" y="2641773"/>
            <a:ext cx="1808091" cy="100539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FC4B41A-47B6-444C-97E7-72373473F4A8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885240" y="2641773"/>
            <a:ext cx="1808092" cy="15107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49B2A6-44A6-43E1-BA38-106DD5209E5F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2885239" y="2641773"/>
            <a:ext cx="1808093" cy="20107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DBD9231-FC38-4C67-8F9C-CA3FA1C423F0}"/>
                  </a:ext>
                </a:extLst>
              </p:cNvPr>
              <p:cNvSpPr/>
              <p:nvPr/>
            </p:nvSpPr>
            <p:spPr>
              <a:xfrm>
                <a:off x="5635898" y="2906714"/>
                <a:ext cx="72732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DBD9231-FC38-4C67-8F9C-CA3FA1C4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898" y="2906714"/>
                <a:ext cx="72732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箭头: 右 34">
            <a:extLst>
              <a:ext uri="{FF2B5EF4-FFF2-40B4-BE49-F238E27FC236}">
                <a16:creationId xmlns:a16="http://schemas.microsoft.com/office/drawing/2014/main" id="{052EDB51-097D-4320-A437-BCF06E96167E}"/>
              </a:ext>
            </a:extLst>
          </p:cNvPr>
          <p:cNvSpPr/>
          <p:nvPr/>
        </p:nvSpPr>
        <p:spPr>
          <a:xfrm>
            <a:off x="5388703" y="3517057"/>
            <a:ext cx="1216786" cy="17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D1FB13-5B65-441A-8790-9CB9849F31F6}"/>
              </a:ext>
            </a:extLst>
          </p:cNvPr>
          <p:cNvSpPr/>
          <p:nvPr/>
        </p:nvSpPr>
        <p:spPr>
          <a:xfrm>
            <a:off x="6995604" y="2316405"/>
            <a:ext cx="1216787" cy="270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0617235-BD4E-4A62-865F-32A01A1815D9}"/>
              </a:ext>
            </a:extLst>
          </p:cNvPr>
          <p:cNvSpPr/>
          <p:nvPr/>
        </p:nvSpPr>
        <p:spPr>
          <a:xfrm>
            <a:off x="7177548" y="2464888"/>
            <a:ext cx="355107" cy="35510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19507AE-90A5-4562-B421-18ECA2DB203D}"/>
              </a:ext>
            </a:extLst>
          </p:cNvPr>
          <p:cNvSpPr/>
          <p:nvPr/>
        </p:nvSpPr>
        <p:spPr>
          <a:xfrm>
            <a:off x="7177548" y="2964764"/>
            <a:ext cx="355107" cy="35510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94DD244-2A45-459D-9C84-A49693CA4697}"/>
              </a:ext>
            </a:extLst>
          </p:cNvPr>
          <p:cNvSpPr/>
          <p:nvPr/>
        </p:nvSpPr>
        <p:spPr>
          <a:xfrm>
            <a:off x="7177548" y="3470284"/>
            <a:ext cx="355107" cy="35510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AF84DE9-D480-401E-883C-3DDB3DE00065}"/>
              </a:ext>
            </a:extLst>
          </p:cNvPr>
          <p:cNvSpPr/>
          <p:nvPr/>
        </p:nvSpPr>
        <p:spPr>
          <a:xfrm>
            <a:off x="7177548" y="3975646"/>
            <a:ext cx="355107" cy="35510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DD380AF-46AA-4A94-8F05-5F596725187C}"/>
              </a:ext>
            </a:extLst>
          </p:cNvPr>
          <p:cNvSpPr/>
          <p:nvPr/>
        </p:nvSpPr>
        <p:spPr>
          <a:xfrm>
            <a:off x="7690981" y="2464888"/>
            <a:ext cx="355107" cy="3551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FD30C5B-426B-4294-93D4-2148466F55B5}"/>
              </a:ext>
            </a:extLst>
          </p:cNvPr>
          <p:cNvSpPr/>
          <p:nvPr/>
        </p:nvSpPr>
        <p:spPr>
          <a:xfrm>
            <a:off x="7690980" y="2967808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21D69F0-8C6E-45A9-8190-202FE4B0147E}"/>
              </a:ext>
            </a:extLst>
          </p:cNvPr>
          <p:cNvSpPr/>
          <p:nvPr/>
        </p:nvSpPr>
        <p:spPr>
          <a:xfrm>
            <a:off x="7690979" y="3470285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F69A5C8-9AE6-4F66-820D-F194767421C2}"/>
              </a:ext>
            </a:extLst>
          </p:cNvPr>
          <p:cNvSpPr/>
          <p:nvPr/>
        </p:nvSpPr>
        <p:spPr>
          <a:xfrm>
            <a:off x="7690978" y="397564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7C1500C-C81B-4797-9F4E-2E7EC87FA8AE}"/>
              </a:ext>
            </a:extLst>
          </p:cNvPr>
          <p:cNvSpPr/>
          <p:nvPr/>
        </p:nvSpPr>
        <p:spPr>
          <a:xfrm>
            <a:off x="7690977" y="4475682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AF83631-F9BE-4173-9E9D-BEE75B0E35DA}"/>
              </a:ext>
            </a:extLst>
          </p:cNvPr>
          <p:cNvSpPr/>
          <p:nvPr/>
        </p:nvSpPr>
        <p:spPr>
          <a:xfrm>
            <a:off x="7171633" y="4475681"/>
            <a:ext cx="355107" cy="35510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6F339C2-B23C-4D74-82DA-6D811CA3A3B2}"/>
              </a:ext>
            </a:extLst>
          </p:cNvPr>
          <p:cNvSpPr/>
          <p:nvPr/>
        </p:nvSpPr>
        <p:spPr>
          <a:xfrm>
            <a:off x="8591833" y="2817883"/>
            <a:ext cx="1216787" cy="220310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3946368E-6E2B-4CCC-A906-5E853C43D6BC}"/>
              </a:ext>
            </a:extLst>
          </p:cNvPr>
          <p:cNvSpPr/>
          <p:nvPr/>
        </p:nvSpPr>
        <p:spPr>
          <a:xfrm>
            <a:off x="8770172" y="2967140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EA06A24-630E-4238-8320-CF4CE4A985FE}"/>
              </a:ext>
            </a:extLst>
          </p:cNvPr>
          <p:cNvSpPr/>
          <p:nvPr/>
        </p:nvSpPr>
        <p:spPr>
          <a:xfrm>
            <a:off x="8770171" y="3469617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611C478-83D1-4A95-901C-4D598F93420D}"/>
              </a:ext>
            </a:extLst>
          </p:cNvPr>
          <p:cNvSpPr/>
          <p:nvPr/>
        </p:nvSpPr>
        <p:spPr>
          <a:xfrm>
            <a:off x="8770170" y="3974979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1B19350-C594-4D37-A3EA-3395877D127B}"/>
              </a:ext>
            </a:extLst>
          </p:cNvPr>
          <p:cNvSpPr/>
          <p:nvPr/>
        </p:nvSpPr>
        <p:spPr>
          <a:xfrm>
            <a:off x="8770169" y="4475014"/>
            <a:ext cx="355107" cy="3551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A139373-D715-4E5A-AF21-2874C06521DD}"/>
              </a:ext>
            </a:extLst>
          </p:cNvPr>
          <p:cNvSpPr/>
          <p:nvPr/>
        </p:nvSpPr>
        <p:spPr>
          <a:xfrm>
            <a:off x="9285056" y="2967140"/>
            <a:ext cx="355107" cy="35510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E3D849-4931-4845-AC22-E2C40C3DDBBE}"/>
              </a:ext>
            </a:extLst>
          </p:cNvPr>
          <p:cNvSpPr/>
          <p:nvPr/>
        </p:nvSpPr>
        <p:spPr>
          <a:xfrm>
            <a:off x="9285055" y="3469617"/>
            <a:ext cx="355107" cy="35510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9E758A71-03AF-4ED1-8A5A-7DDDDEB80632}"/>
              </a:ext>
            </a:extLst>
          </p:cNvPr>
          <p:cNvSpPr/>
          <p:nvPr/>
        </p:nvSpPr>
        <p:spPr>
          <a:xfrm>
            <a:off x="9285054" y="3974979"/>
            <a:ext cx="355107" cy="35510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6983815-3C93-42FD-B611-7BBA96784EB9}"/>
              </a:ext>
            </a:extLst>
          </p:cNvPr>
          <p:cNvSpPr/>
          <p:nvPr/>
        </p:nvSpPr>
        <p:spPr>
          <a:xfrm>
            <a:off x="9285053" y="4475014"/>
            <a:ext cx="355107" cy="35510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95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FB6C9-B38E-4895-9B66-748D2A80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WCOJ problem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28984E-8139-4BEB-87D0-27C696BC1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81" y="1864312"/>
            <a:ext cx="8364438" cy="2376904"/>
          </a:xfrm>
        </p:spPr>
      </p:pic>
    </p:spTree>
    <p:extLst>
      <p:ext uri="{BB962C8B-B14F-4D97-AF65-F5344CB8AC3E}">
        <p14:creationId xmlns:p14="http://schemas.microsoft.com/office/powerpoint/2010/main" val="2191778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F4D3-DBDF-4967-9AEF-ECDC0C2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Join-only is suboptimal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364FBA-8DAE-40B7-971F-268455784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Three pair-wise join plans for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364FBA-8DAE-40B7-971F-268455784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455C03-EE58-49BD-A1D1-557B61699543}"/>
                  </a:ext>
                </a:extLst>
              </p:cNvPr>
              <p:cNvSpPr txBox="1"/>
              <p:nvPr/>
            </p:nvSpPr>
            <p:spPr>
              <a:xfrm>
                <a:off x="3321637" y="3139572"/>
                <a:ext cx="932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455C03-EE58-49BD-A1D1-557B6169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37" y="3139572"/>
                <a:ext cx="9321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C1AABE-DE2C-4B34-B826-7E275BB6C5B1}"/>
                  </a:ext>
                </a:extLst>
              </p:cNvPr>
              <p:cNvSpPr txBox="1"/>
              <p:nvPr/>
            </p:nvSpPr>
            <p:spPr>
              <a:xfrm>
                <a:off x="2855559" y="3771166"/>
                <a:ext cx="932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C1AABE-DE2C-4B34-B826-7E275BB6C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559" y="3771166"/>
                <a:ext cx="9321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24258D-EAA3-4A5A-BBEB-1AC5F269155A}"/>
              </a:ext>
            </a:extLst>
          </p:cNvPr>
          <p:cNvCxnSpPr/>
          <p:nvPr/>
        </p:nvCxnSpPr>
        <p:spPr>
          <a:xfrm flipH="1">
            <a:off x="3330515" y="3591801"/>
            <a:ext cx="275207" cy="341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E8DC8-6867-4C67-95B9-E3A91A7B623D}"/>
              </a:ext>
            </a:extLst>
          </p:cNvPr>
          <p:cNvCxnSpPr>
            <a:cxnSpLocks/>
          </p:cNvCxnSpPr>
          <p:nvPr/>
        </p:nvCxnSpPr>
        <p:spPr>
          <a:xfrm flipH="1">
            <a:off x="2855559" y="4239871"/>
            <a:ext cx="306280" cy="42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404563-F3C0-44CA-8856-0DA95ED70F9B}"/>
              </a:ext>
            </a:extLst>
          </p:cNvPr>
          <p:cNvCxnSpPr/>
          <p:nvPr/>
        </p:nvCxnSpPr>
        <p:spPr>
          <a:xfrm>
            <a:off x="3468118" y="4239871"/>
            <a:ext cx="328474" cy="42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244CD61-1048-4D31-A6A2-F79DD2930E0F}"/>
              </a:ext>
            </a:extLst>
          </p:cNvPr>
          <p:cNvCxnSpPr>
            <a:cxnSpLocks/>
          </p:cNvCxnSpPr>
          <p:nvPr/>
        </p:nvCxnSpPr>
        <p:spPr>
          <a:xfrm>
            <a:off x="3960829" y="3591801"/>
            <a:ext cx="292963" cy="3906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B067A5-5394-40FA-99FF-7DFFDA7D85F7}"/>
              </a:ext>
            </a:extLst>
          </p:cNvPr>
          <p:cNvSpPr txBox="1"/>
          <p:nvPr/>
        </p:nvSpPr>
        <p:spPr>
          <a:xfrm>
            <a:off x="2658030" y="466599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R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B8BAE0-1BA8-469E-A1B6-A9019716F6F9}"/>
              </a:ext>
            </a:extLst>
          </p:cNvPr>
          <p:cNvSpPr txBox="1"/>
          <p:nvPr/>
        </p:nvSpPr>
        <p:spPr>
          <a:xfrm>
            <a:off x="3622368" y="466599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T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E799A0-8FE1-4861-9493-3065068DEA8B}"/>
              </a:ext>
            </a:extLst>
          </p:cNvPr>
          <p:cNvSpPr txBox="1"/>
          <p:nvPr/>
        </p:nvSpPr>
        <p:spPr>
          <a:xfrm>
            <a:off x="4093993" y="394088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93D12D3-768B-4D49-B65C-050287E8C6FB}"/>
                  </a:ext>
                </a:extLst>
              </p:cNvPr>
              <p:cNvSpPr txBox="1"/>
              <p:nvPr/>
            </p:nvSpPr>
            <p:spPr>
              <a:xfrm>
                <a:off x="5725432" y="3139572"/>
                <a:ext cx="932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93D12D3-768B-4D49-B65C-050287E8C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32" y="3139572"/>
                <a:ext cx="93215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EEF57DA-0152-429F-9809-17FC432DE34B}"/>
                  </a:ext>
                </a:extLst>
              </p:cNvPr>
              <p:cNvSpPr txBox="1"/>
              <p:nvPr/>
            </p:nvSpPr>
            <p:spPr>
              <a:xfrm>
                <a:off x="5259354" y="3771166"/>
                <a:ext cx="932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EEF57DA-0152-429F-9809-17FC432D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54" y="3771166"/>
                <a:ext cx="93215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B2547F3-CAE5-496B-8E2C-B83A14CFE0D9}"/>
              </a:ext>
            </a:extLst>
          </p:cNvPr>
          <p:cNvCxnSpPr/>
          <p:nvPr/>
        </p:nvCxnSpPr>
        <p:spPr>
          <a:xfrm flipH="1">
            <a:off x="5734310" y="3591801"/>
            <a:ext cx="275207" cy="341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9F2460-BDAB-4301-BFA2-248EF8545B75}"/>
              </a:ext>
            </a:extLst>
          </p:cNvPr>
          <p:cNvCxnSpPr>
            <a:cxnSpLocks/>
          </p:cNvCxnSpPr>
          <p:nvPr/>
        </p:nvCxnSpPr>
        <p:spPr>
          <a:xfrm flipH="1">
            <a:off x="5259354" y="4239871"/>
            <a:ext cx="306280" cy="42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AC45826-87AF-4E43-AFBF-27E7C5DE1A1F}"/>
              </a:ext>
            </a:extLst>
          </p:cNvPr>
          <p:cNvCxnSpPr/>
          <p:nvPr/>
        </p:nvCxnSpPr>
        <p:spPr>
          <a:xfrm>
            <a:off x="5871913" y="4239871"/>
            <a:ext cx="328474" cy="42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955B7C9-6631-4553-9956-6B289C043135}"/>
              </a:ext>
            </a:extLst>
          </p:cNvPr>
          <p:cNvCxnSpPr>
            <a:cxnSpLocks/>
          </p:cNvCxnSpPr>
          <p:nvPr/>
        </p:nvCxnSpPr>
        <p:spPr>
          <a:xfrm>
            <a:off x="6364624" y="3591801"/>
            <a:ext cx="292963" cy="3906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5CAD103-83F4-48B2-9D44-E2CE81C092C0}"/>
              </a:ext>
            </a:extLst>
          </p:cNvPr>
          <p:cNvSpPr txBox="1"/>
          <p:nvPr/>
        </p:nvSpPr>
        <p:spPr>
          <a:xfrm>
            <a:off x="5061825" y="466599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R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5251C1-6FF1-4888-802E-D9ACCF348B0A}"/>
              </a:ext>
            </a:extLst>
          </p:cNvPr>
          <p:cNvSpPr txBox="1"/>
          <p:nvPr/>
        </p:nvSpPr>
        <p:spPr>
          <a:xfrm>
            <a:off x="6026163" y="466599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EEB75BB-7D63-4285-B2DD-2A666A711E0A}"/>
              </a:ext>
            </a:extLst>
          </p:cNvPr>
          <p:cNvSpPr txBox="1"/>
          <p:nvPr/>
        </p:nvSpPr>
        <p:spPr>
          <a:xfrm>
            <a:off x="6497788" y="394088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T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62BCF88-286B-404C-937E-1212E353A2A6}"/>
                  </a:ext>
                </a:extLst>
              </p:cNvPr>
              <p:cNvSpPr txBox="1"/>
              <p:nvPr/>
            </p:nvSpPr>
            <p:spPr>
              <a:xfrm>
                <a:off x="8197974" y="3139572"/>
                <a:ext cx="932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62BCF88-286B-404C-937E-1212E353A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974" y="3139572"/>
                <a:ext cx="932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08CFA5-A7E4-423C-9030-0E6FC40A84E8}"/>
                  </a:ext>
                </a:extLst>
              </p:cNvPr>
              <p:cNvSpPr txBox="1"/>
              <p:nvPr/>
            </p:nvSpPr>
            <p:spPr>
              <a:xfrm>
                <a:off x="7731896" y="3771166"/>
                <a:ext cx="932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08CFA5-A7E4-423C-9030-0E6FC40A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96" y="3771166"/>
                <a:ext cx="9321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C8A00F-DE12-4368-8D74-4089C4BE1B8D}"/>
              </a:ext>
            </a:extLst>
          </p:cNvPr>
          <p:cNvCxnSpPr/>
          <p:nvPr/>
        </p:nvCxnSpPr>
        <p:spPr>
          <a:xfrm flipH="1">
            <a:off x="8206852" y="3591801"/>
            <a:ext cx="275207" cy="341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26E5EDE-4511-4522-AF96-1CA58AB4636A}"/>
              </a:ext>
            </a:extLst>
          </p:cNvPr>
          <p:cNvCxnSpPr>
            <a:cxnSpLocks/>
          </p:cNvCxnSpPr>
          <p:nvPr/>
        </p:nvCxnSpPr>
        <p:spPr>
          <a:xfrm flipH="1">
            <a:off x="7731896" y="4239871"/>
            <a:ext cx="306280" cy="42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F3CE347-52BE-4B7A-AE23-B8C17DCB91EF}"/>
              </a:ext>
            </a:extLst>
          </p:cNvPr>
          <p:cNvCxnSpPr/>
          <p:nvPr/>
        </p:nvCxnSpPr>
        <p:spPr>
          <a:xfrm>
            <a:off x="8344455" y="4239871"/>
            <a:ext cx="328474" cy="42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571694B-8933-4BD9-BE4F-0F14546BE2C9}"/>
              </a:ext>
            </a:extLst>
          </p:cNvPr>
          <p:cNvCxnSpPr>
            <a:cxnSpLocks/>
          </p:cNvCxnSpPr>
          <p:nvPr/>
        </p:nvCxnSpPr>
        <p:spPr>
          <a:xfrm>
            <a:off x="8837166" y="3591801"/>
            <a:ext cx="292963" cy="3906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9186A01-9C64-448A-B186-DB389FE90253}"/>
              </a:ext>
            </a:extLst>
          </p:cNvPr>
          <p:cNvSpPr txBox="1"/>
          <p:nvPr/>
        </p:nvSpPr>
        <p:spPr>
          <a:xfrm>
            <a:off x="7534367" y="466599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D81BF7B-1E47-4CA1-BDFD-787CBA9CFC2B}"/>
              </a:ext>
            </a:extLst>
          </p:cNvPr>
          <p:cNvSpPr txBox="1"/>
          <p:nvPr/>
        </p:nvSpPr>
        <p:spPr>
          <a:xfrm>
            <a:off x="8498705" y="466599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T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D1476C6-C4BF-4D87-AA55-776AE84C48B9}"/>
              </a:ext>
            </a:extLst>
          </p:cNvPr>
          <p:cNvSpPr txBox="1"/>
          <p:nvPr/>
        </p:nvSpPr>
        <p:spPr>
          <a:xfrm>
            <a:off x="8970330" y="3940889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R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8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75DFA-0C61-4880-8AD7-6A3E6082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8E00E-2585-4E66-A3D0-8B346B2AD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consider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8E00E-2585-4E66-A3D0-8B346B2AD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505C3B0-E7E4-45E1-B7D3-D6B7669B1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59" y="2200275"/>
            <a:ext cx="4896421" cy="28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49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89594-647B-456E-BCE7-7C79D0A4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92BC33-3706-4E86-B769-A71A1A60F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However, any pair-wise join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which is larger than worst-case bound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92BC33-3706-4E86-B769-A71A1A60F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73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C786B-CBB8-4A39-9623-3B479044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D709AB-549A-4D99-B90D-6A0FC270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Why so large intermediate results?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with </a:t>
                </a:r>
                <a:r>
                  <a:rPr lang="en-US" altLang="zh-CN" sz="2400" b="1" dirty="0"/>
                  <a:t>too large degree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2.  the generated intermediate result </a:t>
                </a:r>
                <a:r>
                  <a:rPr lang="en-US" altLang="zh-CN" sz="2400" b="1" dirty="0"/>
                  <a:t>would be invalidated </a:t>
                </a:r>
                <a:r>
                  <a:rPr lang="en-US" altLang="zh-CN" sz="2400" dirty="0"/>
                  <a:t>under other constraints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D709AB-549A-4D99-B90D-6A0FC270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63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3A8D-AB4F-4783-93D1-EC4B1C6E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A1: Two choices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391809-99F5-41A9-89D1-92EA6F33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</a:t>
                </a:r>
                <a:r>
                  <a:rPr lang="en-US" altLang="zh-CN" b="1" dirty="0"/>
                  <a:t>too large degree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占</a:t>
                </a:r>
                <a:r>
                  <a:rPr lang="zh-CN" altLang="en-US" u="sng" dirty="0"/>
                  <a:t>最终结果</a:t>
                </a:r>
                <a:r>
                  <a:rPr lang="zh-CN" altLang="en-US" dirty="0"/>
                  <a:t>的数目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|≔|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占</a:t>
                </a:r>
                <a:r>
                  <a:rPr lang="zh-CN" altLang="en-US" u="sng" dirty="0"/>
                  <a:t>中间结果</a:t>
                </a:r>
                <a:r>
                  <a:rPr lang="zh-CN" altLang="en-US" dirty="0"/>
                  <a:t>的数目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，是我们不希望看到的</a:t>
                </a: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但</a:t>
                </a:r>
                <a:r>
                  <a:rPr lang="en-US" altLang="zh-CN" dirty="0"/>
                  <a:t>——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是未知的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391809-99F5-41A9-89D1-92EA6F33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8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D1149-DAAA-4C97-BD55-FC679C66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choices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43E10-ADAE-4459-A9B5-7D7EFF922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108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设置阈值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400" dirty="0"/>
                  <a:t>，将</a:t>
                </a:r>
                <a:r>
                  <a:rPr lang="en-US" altLang="zh-CN" sz="2400" dirty="0"/>
                  <a:t>join keys</a:t>
                </a:r>
                <a:r>
                  <a:rPr lang="zh-CN" altLang="en-US" sz="2400" dirty="0"/>
                  <a:t>分为“</a:t>
                </a:r>
                <a:r>
                  <a:rPr lang="en-US" altLang="zh-CN" sz="2400" dirty="0"/>
                  <a:t>heavy</a:t>
                </a:r>
                <a:r>
                  <a:rPr lang="zh-CN" altLang="en-US" sz="2400" dirty="0"/>
                  <a:t>”和“</a:t>
                </a:r>
                <a:r>
                  <a:rPr lang="en-US" altLang="zh-CN" sz="2400" dirty="0"/>
                  <a:t>light</a:t>
                </a:r>
                <a:r>
                  <a:rPr lang="zh-CN" altLang="en-US" sz="2400" dirty="0"/>
                  <a:t>”</a:t>
                </a: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Heavy join keys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Light join keys: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43E10-ADAE-4459-A9B5-7D7EFF922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10800" cy="4023360"/>
              </a:xfrm>
              <a:blipFill>
                <a:blip r:embed="rId2"/>
                <a:stretch>
                  <a:fillRect l="-1672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609C39A-C03E-4C01-A8CC-EC5F60177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411" y="2639187"/>
            <a:ext cx="4896421" cy="282945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7E9D0C-D7E1-4944-A241-366C91C39C2D}"/>
              </a:ext>
            </a:extLst>
          </p:cNvPr>
          <p:cNvCxnSpPr/>
          <p:nvPr/>
        </p:nvCxnSpPr>
        <p:spPr>
          <a:xfrm flipH="1">
            <a:off x="8887968" y="2511552"/>
            <a:ext cx="524256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683E60C-6BCC-45DE-A0A9-0ACDD3946F2C}"/>
              </a:ext>
            </a:extLst>
          </p:cNvPr>
          <p:cNvSpPr txBox="1"/>
          <p:nvPr/>
        </p:nvSpPr>
        <p:spPr>
          <a:xfrm>
            <a:off x="9412224" y="227269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Heavy join keys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04E765-2D67-405E-BAB5-7AA851E5900E}"/>
              </a:ext>
            </a:extLst>
          </p:cNvPr>
          <p:cNvCxnSpPr>
            <a:cxnSpLocks/>
          </p:cNvCxnSpPr>
          <p:nvPr/>
        </p:nvCxnSpPr>
        <p:spPr>
          <a:xfrm flipH="1">
            <a:off x="8948928" y="3008519"/>
            <a:ext cx="865632" cy="47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22071B8-4D0B-4771-A8D6-76919C590DBA}"/>
              </a:ext>
            </a:extLst>
          </p:cNvPr>
          <p:cNvSpPr txBox="1"/>
          <p:nvPr/>
        </p:nvSpPr>
        <p:spPr>
          <a:xfrm>
            <a:off x="9814560" y="2791778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Light join keys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05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6628B-2883-48D6-BAE9-C757C4B0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choices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D569B-F271-4DDC-9975-2138A21AF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根据划分，分类讨论</a:t>
                </a: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For heavy join keys,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For light join keys,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Let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dirty="0"/>
                  <a:t>, the time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D569B-F271-4DDC-9975-2138A21AF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05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C1B88-DFD5-48B8-902F-9D6460CA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NPRR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4AE94-59F6-4A82-B5E9-6505284F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Ngo-</a:t>
            </a:r>
            <a:r>
              <a:rPr lang="en-US" altLang="zh-CN" sz="2400" dirty="0" err="1"/>
              <a:t>Porat</a:t>
            </a:r>
            <a:r>
              <a:rPr lang="en-US" altLang="zh-CN" sz="2400" dirty="0"/>
              <a:t>-</a:t>
            </a:r>
            <a:r>
              <a:rPr lang="en-US" altLang="zh-CN" sz="2400" dirty="0" err="1"/>
              <a:t>Ré</a:t>
            </a:r>
            <a:r>
              <a:rPr lang="en-US" altLang="zh-CN" sz="2400" dirty="0"/>
              <a:t>-Rudra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Ngo, H. Q., </a:t>
            </a:r>
            <a:r>
              <a:rPr lang="en-US" altLang="zh-CN" sz="2400" dirty="0" err="1">
                <a:solidFill>
                  <a:schemeClr val="accent2"/>
                </a:solidFill>
              </a:rPr>
              <a:t>Porat</a:t>
            </a:r>
            <a:r>
              <a:rPr lang="en-US" altLang="zh-CN" sz="2400" dirty="0">
                <a:solidFill>
                  <a:schemeClr val="accent2"/>
                </a:solidFill>
              </a:rPr>
              <a:t>, E., Re´, C., and Rudra, A. Worst-case optimal join algorithms: [extended abstract]. In PODS (2012), pp. 37–48.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最早的</a:t>
            </a:r>
            <a:r>
              <a:rPr lang="en-US" altLang="zh-CN" sz="2400" dirty="0">
                <a:solidFill>
                  <a:schemeClr val="tx1"/>
                </a:solidFill>
              </a:rPr>
              <a:t>WCOJ</a:t>
            </a:r>
            <a:r>
              <a:rPr lang="zh-CN" altLang="en-US" sz="2400" dirty="0">
                <a:solidFill>
                  <a:schemeClr val="tx1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95959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E9DBD-47D4-4135-AC1D-BEFE0111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LW inequality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EA9E9A-CEBB-4C97-B512-7F4BF48B6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首先考虑一种特殊的情形</a:t>
                </a: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LW instance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边集为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size</a:t>
                </a:r>
                <a:r>
                  <a:rPr lang="zh-CN" altLang="en-US" dirty="0"/>
                  <a:t>的超边，</a:t>
                </a:r>
                <a:r>
                  <a:rPr lang="en-US" altLang="zh-CN" dirty="0"/>
                  <a:t>i.e.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EA9E9A-CEBB-4C97-B512-7F4BF48B6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E7351-56A7-47B0-98F9-022C4074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8BC06AB-E6E0-44B3-A796-A9A588177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Inner join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𝐸𝑚𝑝𝑙𝑜𝑦𝑒𝑒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𝐷𝑒𝑝𝑎𝑟𝑡𝑚𝑒𝑛𝑡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8BC06AB-E6E0-44B3-A796-A9A588177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D9592C72-D648-4B40-935A-42F3EBB66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>
          <a:xfrm>
            <a:off x="3093202" y="2791293"/>
            <a:ext cx="2743274" cy="31374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E3F20C-3520-464E-AFDE-6947C68D5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74" y="2791293"/>
            <a:ext cx="3246266" cy="23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75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F7C40-C93D-4204-A4B2-83DC4151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583D0-EB4F-4E37-BDF7-7410BF8A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Two-stage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First we compute a tuple set </a:t>
            </a:r>
            <a:r>
              <a:rPr lang="en-US" altLang="zh-CN" dirty="0">
                <a:solidFill>
                  <a:srgbClr val="C00000"/>
                </a:solidFill>
              </a:rPr>
              <a:t>(candidate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set) </a:t>
            </a:r>
            <a:r>
              <a:rPr lang="en-US" altLang="zh-CN" dirty="0"/>
              <a:t>C(u) containing the output J such that C(u) has a relatively </a:t>
            </a:r>
            <a:r>
              <a:rPr lang="en-US" altLang="zh-CN" dirty="0">
                <a:solidFill>
                  <a:srgbClr val="C00000"/>
                </a:solidFill>
              </a:rPr>
              <a:t>small size </a:t>
            </a:r>
            <a:r>
              <a:rPr lang="en-US" altLang="zh-CN" dirty="0"/>
              <a:t>(at most the size bound times 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Second, we </a:t>
            </a:r>
            <a:r>
              <a:rPr lang="en-US" altLang="zh-CN" dirty="0">
                <a:solidFill>
                  <a:srgbClr val="C00000"/>
                </a:solidFill>
              </a:rPr>
              <a:t>prune</a:t>
            </a:r>
            <a:r>
              <a:rPr lang="en-US" altLang="zh-CN" dirty="0"/>
              <a:t> those tuples that cannot participate in the join (which takes only linear time in the size of C(u)).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03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8C78E-5262-4A52-9CBF-70EC6F67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BAFBE6-09E2-4781-AB86-9CDA95A04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For leaves,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LABEL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For inner node,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LABEL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LABEL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LABEL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BAFBE6-09E2-4781-AB86-9CDA95A04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D3FC26-6280-4930-B199-B5A9BAD3946A}"/>
                  </a:ext>
                </a:extLst>
              </p:cNvPr>
              <p:cNvSpPr txBox="1"/>
              <p:nvPr/>
            </p:nvSpPr>
            <p:spPr>
              <a:xfrm>
                <a:off x="2889329" y="2013010"/>
                <a:ext cx="932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D3FC26-6280-4930-B199-B5A9BAD3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329" y="2013010"/>
                <a:ext cx="9321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691A63-C1D8-499F-9CBF-1AEA38891C63}"/>
                  </a:ext>
                </a:extLst>
              </p:cNvPr>
              <p:cNvSpPr txBox="1"/>
              <p:nvPr/>
            </p:nvSpPr>
            <p:spPr>
              <a:xfrm>
                <a:off x="2423251" y="2644604"/>
                <a:ext cx="932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691A63-C1D8-499F-9CBF-1AEA38891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251" y="2644604"/>
                <a:ext cx="9321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DABA47-02A0-4DA2-AA36-D714567B85A5}"/>
              </a:ext>
            </a:extLst>
          </p:cNvPr>
          <p:cNvCxnSpPr/>
          <p:nvPr/>
        </p:nvCxnSpPr>
        <p:spPr>
          <a:xfrm flipH="1">
            <a:off x="2898207" y="2465239"/>
            <a:ext cx="275207" cy="341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D14715-C79C-4C4F-88C9-FB3C5CC53280}"/>
              </a:ext>
            </a:extLst>
          </p:cNvPr>
          <p:cNvCxnSpPr>
            <a:cxnSpLocks/>
          </p:cNvCxnSpPr>
          <p:nvPr/>
        </p:nvCxnSpPr>
        <p:spPr>
          <a:xfrm flipH="1">
            <a:off x="2423251" y="3113309"/>
            <a:ext cx="306280" cy="42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13CFEE-C9B9-4235-80D1-FB68CABB6F82}"/>
              </a:ext>
            </a:extLst>
          </p:cNvPr>
          <p:cNvCxnSpPr/>
          <p:nvPr/>
        </p:nvCxnSpPr>
        <p:spPr>
          <a:xfrm>
            <a:off x="3035810" y="3113309"/>
            <a:ext cx="328474" cy="42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3EA0315-920C-4D9D-8AC9-851D6221D48C}"/>
              </a:ext>
            </a:extLst>
          </p:cNvPr>
          <p:cNvCxnSpPr>
            <a:cxnSpLocks/>
          </p:cNvCxnSpPr>
          <p:nvPr/>
        </p:nvCxnSpPr>
        <p:spPr>
          <a:xfrm>
            <a:off x="3528521" y="2465239"/>
            <a:ext cx="292963" cy="3906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335060D-35A9-4B57-8DDC-3E9D84A69D74}"/>
              </a:ext>
            </a:extLst>
          </p:cNvPr>
          <p:cNvSpPr txBox="1"/>
          <p:nvPr/>
        </p:nvSpPr>
        <p:spPr>
          <a:xfrm>
            <a:off x="2225722" y="3539437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R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8DD133-A0C3-4ED4-8824-D02D3FBD92CD}"/>
              </a:ext>
            </a:extLst>
          </p:cNvPr>
          <p:cNvSpPr txBox="1"/>
          <p:nvPr/>
        </p:nvSpPr>
        <p:spPr>
          <a:xfrm>
            <a:off x="3190060" y="3539437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T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1A23F2-654B-4101-9A25-A619FCAAE7B0}"/>
              </a:ext>
            </a:extLst>
          </p:cNvPr>
          <p:cNvSpPr txBox="1"/>
          <p:nvPr/>
        </p:nvSpPr>
        <p:spPr>
          <a:xfrm>
            <a:off x="3661685" y="2814327"/>
            <a:ext cx="3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0951E0F-00C3-4743-B581-C311F440989A}"/>
              </a:ext>
            </a:extLst>
          </p:cNvPr>
          <p:cNvSpPr/>
          <p:nvPr/>
        </p:nvSpPr>
        <p:spPr>
          <a:xfrm>
            <a:off x="4566880" y="2838614"/>
            <a:ext cx="859536" cy="202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6C9AF9A-DA8D-4928-8846-1D936DE4E8B0}"/>
              </a:ext>
            </a:extLst>
          </p:cNvPr>
          <p:cNvSpPr/>
          <p:nvPr/>
        </p:nvSpPr>
        <p:spPr>
          <a:xfrm>
            <a:off x="6428948" y="2772078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48A9EFD-17DF-4B44-9CF9-BD00C99C39CC}"/>
              </a:ext>
            </a:extLst>
          </p:cNvPr>
          <p:cNvSpPr/>
          <p:nvPr/>
        </p:nvSpPr>
        <p:spPr>
          <a:xfrm>
            <a:off x="5924834" y="3564574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55AF2B-5D38-4693-903D-2245BCCFDB74}"/>
              </a:ext>
            </a:extLst>
          </p:cNvPr>
          <p:cNvSpPr/>
          <p:nvPr/>
        </p:nvSpPr>
        <p:spPr>
          <a:xfrm>
            <a:off x="6990625" y="3564458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76A19C-A06B-4615-9CD6-B9C9B177AD84}"/>
              </a:ext>
            </a:extLst>
          </p:cNvPr>
          <p:cNvCxnSpPr>
            <a:cxnSpLocks/>
            <a:stCxn id="15" idx="0"/>
            <a:endCxn id="14" idx="3"/>
          </p:cNvCxnSpPr>
          <p:nvPr/>
        </p:nvCxnSpPr>
        <p:spPr>
          <a:xfrm flipV="1">
            <a:off x="6122032" y="3108716"/>
            <a:ext cx="364674" cy="4558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165EB1-0351-4652-8ED4-05ACCD751A68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6765586" y="3108716"/>
            <a:ext cx="422237" cy="455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372C9724-160F-44AF-925D-205E2F024D3A}"/>
              </a:ext>
            </a:extLst>
          </p:cNvPr>
          <p:cNvSpPr/>
          <p:nvPr/>
        </p:nvSpPr>
        <p:spPr>
          <a:xfrm>
            <a:off x="7044748" y="2021228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0040FC5-DCB6-491E-9C80-11254375ECB4}"/>
              </a:ext>
            </a:extLst>
          </p:cNvPr>
          <p:cNvSpPr/>
          <p:nvPr/>
        </p:nvSpPr>
        <p:spPr>
          <a:xfrm>
            <a:off x="7606425" y="2813608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7AA93E-E6C7-4E7E-8A46-402FBD8C1C94}"/>
              </a:ext>
            </a:extLst>
          </p:cNvPr>
          <p:cNvCxnSpPr>
            <a:cxnSpLocks/>
            <a:stCxn id="14" idx="7"/>
            <a:endCxn id="25" idx="3"/>
          </p:cNvCxnSpPr>
          <p:nvPr/>
        </p:nvCxnSpPr>
        <p:spPr>
          <a:xfrm flipV="1">
            <a:off x="6765586" y="2357866"/>
            <a:ext cx="336920" cy="4719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001BF31-39BE-4CC6-BC13-55F1EFEBE758}"/>
              </a:ext>
            </a:extLst>
          </p:cNvPr>
          <p:cNvCxnSpPr>
            <a:cxnSpLocks/>
            <a:stCxn id="25" idx="5"/>
            <a:endCxn id="26" idx="0"/>
          </p:cNvCxnSpPr>
          <p:nvPr/>
        </p:nvCxnSpPr>
        <p:spPr>
          <a:xfrm>
            <a:off x="7381386" y="2357866"/>
            <a:ext cx="422237" cy="455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24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E8D20-62EC-41D0-A2A4-C7EAA751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CB163CF-B40E-46B5-83C1-69E9E3D78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248" y="1845734"/>
                <a:ext cx="4218432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Core idea: two choice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heavy keys – keep it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dirty="0"/>
                  <a:t>light keys – join together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(since it would not exceed the bound)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where 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CB163CF-B40E-46B5-83C1-69E9E3D78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248" y="1845734"/>
                <a:ext cx="4218432" cy="4023360"/>
              </a:xfrm>
              <a:blipFill>
                <a:blip r:embed="rId2"/>
                <a:stretch>
                  <a:fillRect l="-3468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E942AE79-6720-40C9-9170-FE533FED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5157216" cy="42592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26469C-FF7B-4F3B-B725-19396C88F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5"/>
          <a:stretch/>
        </p:blipFill>
        <p:spPr>
          <a:xfrm>
            <a:off x="7821724" y="3995318"/>
            <a:ext cx="2194750" cy="2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7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BACC0-D7EA-4996-8787-1C62E4DB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F6486-3B28-4BA2-A137-EC07DCEB2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LW4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4/3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F6486-3B28-4BA2-A137-EC07DCEB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A4AE5E-58D3-4141-8BFF-19E8CF92C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54" y="2126060"/>
            <a:ext cx="3293526" cy="3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06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A061B-CA12-43A3-A60B-6505516A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CEFCC-0C47-43DD-B9BF-17A5233B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Init the leaf nodes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8D8DE8F-74A8-45B2-B299-D1E393900464}"/>
              </a:ext>
            </a:extLst>
          </p:cNvPr>
          <p:cNvSpPr/>
          <p:nvPr/>
        </p:nvSpPr>
        <p:spPr>
          <a:xfrm>
            <a:off x="2638183" y="3340249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EB0268-6692-4BD0-811D-05126546C8CA}"/>
              </a:ext>
            </a:extLst>
          </p:cNvPr>
          <p:cNvSpPr/>
          <p:nvPr/>
        </p:nvSpPr>
        <p:spPr>
          <a:xfrm>
            <a:off x="2134069" y="4132745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917447-D3D0-4490-97B2-64A09EF539D8}"/>
              </a:ext>
            </a:extLst>
          </p:cNvPr>
          <p:cNvSpPr/>
          <p:nvPr/>
        </p:nvSpPr>
        <p:spPr>
          <a:xfrm>
            <a:off x="2859587" y="4143698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19538C-B275-4DB0-BF0F-56F4ECCCF34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331267" y="3676887"/>
            <a:ext cx="364674" cy="4558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F0207BE-8E57-4ED3-8037-E396FFF8FC10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974821" y="3676887"/>
            <a:ext cx="81964" cy="466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28EB064-E3BB-41FE-9E88-18AEE8D2F9FD}"/>
              </a:ext>
            </a:extLst>
          </p:cNvPr>
          <p:cNvSpPr/>
          <p:nvPr/>
        </p:nvSpPr>
        <p:spPr>
          <a:xfrm>
            <a:off x="3253983" y="2589399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7501A43-25F7-4189-A5E7-4AEC92839E2B}"/>
              </a:ext>
            </a:extLst>
          </p:cNvPr>
          <p:cNvCxnSpPr>
            <a:cxnSpLocks/>
            <a:stCxn id="4" idx="7"/>
            <a:endCxn id="9" idx="3"/>
          </p:cNvCxnSpPr>
          <p:nvPr/>
        </p:nvCxnSpPr>
        <p:spPr>
          <a:xfrm flipV="1">
            <a:off x="2974821" y="2926037"/>
            <a:ext cx="336920" cy="4719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9E24B5-AE48-4BC7-B5B5-21117D68D11D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3590621" y="2926037"/>
            <a:ext cx="339307" cy="414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30246967-D3B8-4AA8-9843-E0E7458BB73A}"/>
              </a:ext>
            </a:extLst>
          </p:cNvPr>
          <p:cNvSpPr/>
          <p:nvPr/>
        </p:nvSpPr>
        <p:spPr>
          <a:xfrm>
            <a:off x="3732730" y="3340249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F20F3D9-D9D7-4897-A4E3-6FC4B49278CA}"/>
              </a:ext>
            </a:extLst>
          </p:cNvPr>
          <p:cNvSpPr/>
          <p:nvPr/>
        </p:nvSpPr>
        <p:spPr>
          <a:xfrm>
            <a:off x="3490120" y="4148857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FD190FE-9DE0-4738-BFBD-959C0793E3B1}"/>
              </a:ext>
            </a:extLst>
          </p:cNvPr>
          <p:cNvSpPr/>
          <p:nvPr/>
        </p:nvSpPr>
        <p:spPr>
          <a:xfrm>
            <a:off x="4290772" y="4143698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</a:t>
            </a:r>
            <a:endParaRPr lang="zh-CN" altLang="en-US" sz="24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1E2E2C6-DD0B-4685-A2E9-60A1FB201E90}"/>
              </a:ext>
            </a:extLst>
          </p:cNvPr>
          <p:cNvCxnSpPr>
            <a:cxnSpLocks/>
            <a:stCxn id="15" idx="0"/>
            <a:endCxn id="14" idx="3"/>
          </p:cNvCxnSpPr>
          <p:nvPr/>
        </p:nvCxnSpPr>
        <p:spPr>
          <a:xfrm flipV="1">
            <a:off x="3687318" y="3676887"/>
            <a:ext cx="103170" cy="4719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42C589-5419-4A1E-9D97-DE84BCAC71C4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4069368" y="3676887"/>
            <a:ext cx="418602" cy="466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BCD1C819-10C1-4822-9798-245FCE65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54" y="2126060"/>
            <a:ext cx="3293526" cy="38514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F2C18E4-E201-49BF-9D12-05D1306C2150}"/>
                  </a:ext>
                </a:extLst>
              </p:cNvPr>
              <p:cNvSpPr txBox="1"/>
              <p:nvPr/>
            </p:nvSpPr>
            <p:spPr>
              <a:xfrm>
                <a:off x="118910" y="4132745"/>
                <a:ext cx="2181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F2C18E4-E201-49BF-9D12-05D1306C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0" y="4132745"/>
                <a:ext cx="2181741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6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3BAFA-D804-4ED0-BD2E-09873882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2FC01-BA6E-45B6-9D46-64AEB0D2C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499928" cy="435975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Recursively update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of inner product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2FC01-BA6E-45B6-9D46-64AEB0D2C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499928" cy="4359757"/>
              </a:xfrm>
              <a:blipFill>
                <a:blip r:embed="rId2"/>
                <a:stretch>
                  <a:fillRect l="-1626" t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BF14AA3A-F563-4287-B34E-76CA4918B5DE}"/>
              </a:ext>
            </a:extLst>
          </p:cNvPr>
          <p:cNvSpPr/>
          <p:nvPr/>
        </p:nvSpPr>
        <p:spPr>
          <a:xfrm>
            <a:off x="3898812" y="3144940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8F427A7-94F5-41DB-A633-3FA4DD6C1F88}"/>
              </a:ext>
            </a:extLst>
          </p:cNvPr>
          <p:cNvSpPr/>
          <p:nvPr/>
        </p:nvSpPr>
        <p:spPr>
          <a:xfrm>
            <a:off x="3181634" y="4331832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E4568A-FBFD-44B9-867A-CC6437CFD368}"/>
              </a:ext>
            </a:extLst>
          </p:cNvPr>
          <p:cNvSpPr/>
          <p:nvPr/>
        </p:nvSpPr>
        <p:spPr>
          <a:xfrm>
            <a:off x="4715020" y="4331832"/>
            <a:ext cx="394396" cy="39439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C5176F9-234A-46F5-A511-6E4F580A9AA3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3378832" y="3481578"/>
            <a:ext cx="577738" cy="850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94E3C1-3DAA-4EA9-884E-62D4ACE44F30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235450" y="3481578"/>
            <a:ext cx="676768" cy="850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37D5DD7-3E3B-44B3-9E7D-54CECA82DF8D}"/>
                  </a:ext>
                </a:extLst>
              </p:cNvPr>
              <p:cNvSpPr txBox="1"/>
              <p:nvPr/>
            </p:nvSpPr>
            <p:spPr>
              <a:xfrm>
                <a:off x="1394289" y="4636267"/>
                <a:ext cx="2181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37D5DD7-3E3B-44B3-9E7D-54CECA82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89" y="4636267"/>
                <a:ext cx="2181741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BBA854-B8CA-4B4A-8954-B083C5CB8B8E}"/>
                  </a:ext>
                </a:extLst>
              </p:cNvPr>
              <p:cNvSpPr txBox="1"/>
              <p:nvPr/>
            </p:nvSpPr>
            <p:spPr>
              <a:xfrm>
                <a:off x="4812588" y="4636266"/>
                <a:ext cx="2181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BBA854-B8CA-4B4A-8954-B083C5CB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588" y="4636266"/>
                <a:ext cx="2181741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F65433-2EDF-4A64-B3E3-D44D02A86B42}"/>
                  </a:ext>
                </a:extLst>
              </p:cNvPr>
              <p:cNvSpPr txBox="1"/>
              <p:nvPr/>
            </p:nvSpPr>
            <p:spPr>
              <a:xfrm>
                <a:off x="6829035" y="3129629"/>
                <a:ext cx="484662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F65433-2EDF-4A64-B3E3-D44D02A8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35" y="3129629"/>
                <a:ext cx="4846625" cy="477888"/>
              </a:xfrm>
              <a:prstGeom prst="rect">
                <a:avLst/>
              </a:prstGeom>
              <a:blipFill>
                <a:blip r:embed="rId5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3C89A47A-7CF9-452A-8CCF-97ADF94AE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29" y="2823118"/>
            <a:ext cx="4602879" cy="3962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F4EBF78-CCA9-4CFD-B8FB-0EA4E7F566DE}"/>
              </a:ext>
            </a:extLst>
          </p:cNvPr>
          <p:cNvSpPr txBox="1"/>
          <p:nvPr/>
        </p:nvSpPr>
        <p:spPr>
          <a:xfrm>
            <a:off x="6915877" y="372307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en-US" altLang="zh-CN" sz="2400" dirty="0">
                <a:solidFill>
                  <a:srgbClr val="C00000"/>
                </a:solidFill>
              </a:rPr>
              <a:t>Select G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45A7AE-DD47-4655-AEA1-0C803FDE78A9}"/>
              </a:ext>
            </a:extLst>
          </p:cNvPr>
          <p:cNvSpPr txBox="1"/>
          <p:nvPr/>
        </p:nvSpPr>
        <p:spPr>
          <a:xfrm>
            <a:off x="6915877" y="2361453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Compute F</a:t>
            </a:r>
            <a:endParaRPr lang="zh-CN" altLang="en-US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2C1173D-CBE2-4DCA-B14B-485059CF5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426" y="4264029"/>
            <a:ext cx="4429452" cy="37133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D594306-3EC8-4689-9C93-B4AE1D822200}"/>
              </a:ext>
            </a:extLst>
          </p:cNvPr>
          <p:cNvSpPr txBox="1"/>
          <p:nvPr/>
        </p:nvSpPr>
        <p:spPr>
          <a:xfrm>
            <a:off x="6915877" y="4861927"/>
            <a:ext cx="19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 Two choices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FFA2CA8-537C-4552-880A-B567A61DA2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77" y="5311731"/>
            <a:ext cx="4035058" cy="7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8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53130-7A39-402C-B6A1-41EB2946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BA1310-4DF8-4E89-8728-884AE979F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To the root node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Join all the left result together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Prune</a:t>
                </a:r>
                <a:r>
                  <a:rPr lang="en-US" altLang="zh-CN" sz="2400" dirty="0"/>
                  <a:t>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/>
                  <a:t> and return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(the pruning step takes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time)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BA1310-4DF8-4E89-8728-884AE979F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5830ECD-B6F7-4A69-8D9D-BCAB20D3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90812"/>
            <a:ext cx="4023709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CA935-2A67-4814-A7D9-FCCA2AC6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BCD02-A55C-4216-99DA-52341825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Worst-case optimal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could be extended to </a:t>
            </a:r>
            <a:r>
              <a:rPr lang="en-US" altLang="zh-CN" sz="2400" dirty="0">
                <a:solidFill>
                  <a:srgbClr val="C00000"/>
                </a:solidFill>
              </a:rPr>
              <a:t>arbitrary</a:t>
            </a:r>
            <a:r>
              <a:rPr lang="en-US" altLang="zh-CN" sz="2400" dirty="0"/>
              <a:t> full conjunctive query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6114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7C1F-ABF9-440B-A28F-1250412F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A2: Delay 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579DA-EE8D-4786-BEB1-44D1385E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Exploration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Directly consider all join keys as </a:t>
            </a:r>
            <a:r>
              <a:rPr lang="en-US" altLang="zh-CN" sz="2400" dirty="0">
                <a:solidFill>
                  <a:srgbClr val="C00000"/>
                </a:solidFill>
              </a:rPr>
              <a:t>“heavy”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 Check attributes one by one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04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0674-1338-4566-BA80-2AA38EC1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 counting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7BCB8-419C-4EAD-B3AE-736A0D310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7BCB8-419C-4EAD-B3AE-736A0D310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DAC0330-3ECF-4CC1-9D2D-9F15A8234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3" y="1845734"/>
            <a:ext cx="4896421" cy="28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53CBC-59A6-4913-8ED9-6D120195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AC06-E748-45E5-8A8C-7ACA5F2BC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Inner join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𝐸𝑚𝑝𝑙𝑜𝑦𝑒𝑒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𝐷𝑒𝑝𝑎𝑟𝑡𝑚𝑒𝑛𝑡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AC06-E748-45E5-8A8C-7ACA5F2BC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41A07EE-3BFC-46BE-B8B5-7F0CD9A4D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4" y="2743582"/>
            <a:ext cx="7644151" cy="27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4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0674-1338-4566-BA80-2AA38EC1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 counting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7BCB8-419C-4EAD-B3AE-736A0D310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For specific a, select b values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7BCB8-419C-4EAD-B3AE-736A0D310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E63855B-3272-420A-8E8F-4BEF4CCE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3" y="1845734"/>
            <a:ext cx="4896421" cy="28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9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0674-1338-4566-BA80-2AA38EC1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 counting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7BCB8-419C-4EAD-B3AE-736A0D310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For specific a, b, select c values</a:t>
                </a:r>
              </a:p>
              <a:p>
                <a:pPr marL="0" indent="0">
                  <a:buNone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7BCB8-419C-4EAD-B3AE-736A0D310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E63855B-3272-420A-8E8F-4BEF4CCE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3" y="1845734"/>
            <a:ext cx="4896421" cy="28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41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081D3-AC4F-4BD4-93C9-D05D4F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Leapfrog triejoin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0DCBE-7D69-4CB4-A26F-8BFC1A0C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 err="1"/>
              <a:t>Veldhuizen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</a:rPr>
              <a:t>Veldhuizen</a:t>
            </a:r>
            <a:r>
              <a:rPr lang="en-US" altLang="zh-CN" sz="2400" dirty="0">
                <a:solidFill>
                  <a:schemeClr val="accent2"/>
                </a:solidFill>
              </a:rPr>
              <a:t>, T. L. Leapfrog Triejoin: a worst-case optimal join algorithm. In ICDT (2014)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5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0525-4499-452C-8686-1E809DCA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Unary Leapfrog Join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A20AC-78F4-4BB9-9D8F-8DBF3A0C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sz="2400" dirty="0"/>
              <a:t>Consider Unary 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i.e. intersection of multiple 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unary relations could be presented as </a:t>
            </a:r>
            <a:r>
              <a:rPr lang="en-US" altLang="zh-CN" sz="2400" dirty="0">
                <a:solidFill>
                  <a:schemeClr val="accent2"/>
                </a:solidFill>
              </a:rPr>
              <a:t>linear iterator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05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8C20-3C0D-406C-A129-66D39BF3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iterator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12E2EA-0591-41F8-8DEC-FB1BCF2B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2,4,5,8,9</m:t>
                        </m:r>
                      </m:e>
                    </m:d>
                  </m:oMath>
                </a14:m>
                <a:endParaRPr lang="en-US" altLang="zh-CN" sz="2400" b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b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key()=2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 </a:t>
                </a:r>
                <a:r>
                  <a:rPr lang="en-US" altLang="zh-CN" sz="2400" b="0" dirty="0" err="1"/>
                  <a:t>atEnd</a:t>
                </a:r>
                <a:r>
                  <a:rPr lang="en-US" altLang="zh-CN" sz="2400" b="0" dirty="0"/>
                  <a:t>()=false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12E2EA-0591-41F8-8DEC-FB1BCF2B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E695133-E3F7-49B3-9E8A-23F5DE183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10" y="1845734"/>
            <a:ext cx="5698677" cy="2637622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BC57F99-636D-4649-ACFA-8AD5F804A201}"/>
              </a:ext>
            </a:extLst>
          </p:cNvPr>
          <p:cNvSpPr/>
          <p:nvPr/>
        </p:nvSpPr>
        <p:spPr>
          <a:xfrm>
            <a:off x="2039648" y="2743200"/>
            <a:ext cx="372862" cy="3728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D940AB-2094-43EA-A157-7769AC5679A2}"/>
              </a:ext>
            </a:extLst>
          </p:cNvPr>
          <p:cNvSpPr/>
          <p:nvPr/>
        </p:nvSpPr>
        <p:spPr>
          <a:xfrm>
            <a:off x="2692899" y="2743200"/>
            <a:ext cx="372862" cy="3728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F06A5A-8F6E-4779-AA66-CE870DAFBD91}"/>
              </a:ext>
            </a:extLst>
          </p:cNvPr>
          <p:cNvSpPr/>
          <p:nvPr/>
        </p:nvSpPr>
        <p:spPr>
          <a:xfrm>
            <a:off x="3346150" y="2743200"/>
            <a:ext cx="372862" cy="3728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A40C4-E295-430A-93A4-6943A34A2882}"/>
              </a:ext>
            </a:extLst>
          </p:cNvPr>
          <p:cNvSpPr/>
          <p:nvPr/>
        </p:nvSpPr>
        <p:spPr>
          <a:xfrm>
            <a:off x="3999401" y="2743200"/>
            <a:ext cx="372862" cy="3728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465EE9-EFDA-4FBF-88A2-810EB82C5A2F}"/>
              </a:ext>
            </a:extLst>
          </p:cNvPr>
          <p:cNvSpPr/>
          <p:nvPr/>
        </p:nvSpPr>
        <p:spPr>
          <a:xfrm>
            <a:off x="4652652" y="2743200"/>
            <a:ext cx="372862" cy="3728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B93305-2127-4635-BC55-D4DF1D3E8226}"/>
              </a:ext>
            </a:extLst>
          </p:cNvPr>
          <p:cNvCxnSpPr>
            <a:endCxn id="8" idx="4"/>
          </p:cNvCxnSpPr>
          <p:nvPr/>
        </p:nvCxnSpPr>
        <p:spPr>
          <a:xfrm flipH="1" flipV="1">
            <a:off x="2226079" y="3116062"/>
            <a:ext cx="2216" cy="47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A52C2BB-BEC8-49B7-80CA-167563BF224A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2879330" y="3116062"/>
            <a:ext cx="0" cy="74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C64DA70-A9F2-4CCF-8B0F-E59E3CFFF3FD}"/>
              </a:ext>
            </a:extLst>
          </p:cNvPr>
          <p:cNvCxnSpPr>
            <a:cxnSpLocks/>
          </p:cNvCxnSpPr>
          <p:nvPr/>
        </p:nvCxnSpPr>
        <p:spPr>
          <a:xfrm flipV="1">
            <a:off x="4185827" y="3116062"/>
            <a:ext cx="0" cy="47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C244A56-7677-4DE8-B6C5-3C1EF075B137}"/>
              </a:ext>
            </a:extLst>
          </p:cNvPr>
          <p:cNvSpPr txBox="1"/>
          <p:nvPr/>
        </p:nvSpPr>
        <p:spPr>
          <a:xfrm>
            <a:off x="1799945" y="3569232"/>
            <a:ext cx="98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current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2E0990-9AD2-4112-AF00-B9EDE9C8543F}"/>
              </a:ext>
            </a:extLst>
          </p:cNvPr>
          <p:cNvSpPr txBox="1"/>
          <p:nvPr/>
        </p:nvSpPr>
        <p:spPr>
          <a:xfrm>
            <a:off x="2596017" y="3813473"/>
            <a:ext cx="77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next()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2AFD6B-A7E9-407C-BFC6-66B6373016B3}"/>
              </a:ext>
            </a:extLst>
          </p:cNvPr>
          <p:cNvSpPr txBox="1"/>
          <p:nvPr/>
        </p:nvSpPr>
        <p:spPr>
          <a:xfrm>
            <a:off x="3872669" y="3557273"/>
            <a:ext cx="986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seek(6)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3634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81283-0575-4CCA-80C2-2987816A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Unary Leapfrog Join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282A-2238-4C53-9C88-6FC560FD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sz="2400" dirty="0"/>
              <a:t>Tracking the </a:t>
            </a:r>
            <a:r>
              <a:rPr lang="en-US" altLang="zh-CN" sz="2400" dirty="0">
                <a:solidFill>
                  <a:schemeClr val="accent2"/>
                </a:solidFill>
              </a:rPr>
              <a:t>smallest &amp; largest iterator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Process in turn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7D96A1-A221-4013-B656-336C5BAF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40" y="2858610"/>
            <a:ext cx="10185320" cy="31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4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77E8D-7853-4295-B102-358C754C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A8840E-E9B7-46D9-8811-C32AE6538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The running time of unary leapfrog join is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accelerate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intersection</a:t>
                </a:r>
                <a:r>
                  <a:rPr lang="en-US" altLang="zh-CN" sz="2400" dirty="0"/>
                  <a:t> of multiple sets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A8840E-E9B7-46D9-8811-C32AE653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306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4311C-673B-4F76-A996-C7826A1E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91A71C-5003-4634-A543-EE98AC3FD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:r>
                  <a:rPr lang="pt-BR" altLang="zh-CN" sz="2400" dirty="0"/>
                  <a:t>A, B, C where A = {0, · · · , 2n − 1}, B = {n, · · · , 3n − 1},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altLang="zh-CN" sz="2400" dirty="0"/>
                  <a:t> and C = {0, · · · , n − 1, 2n, . . . , 3n − 1}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altLang="zh-CN" sz="2400" dirty="0"/>
                  <a:t> pairwise has </a:t>
                </a:r>
                <a:r>
                  <a:rPr lang="pt-BR" altLang="zh-CN" sz="2400" dirty="0">
                    <a:solidFill>
                      <a:schemeClr val="accent2"/>
                    </a:solidFill>
                  </a:rPr>
                  <a:t>n</a:t>
                </a:r>
                <a:r>
                  <a:rPr lang="pt-BR" altLang="zh-CN" sz="2400" dirty="0"/>
                  <a:t> results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altLang="zh-CN" sz="2400" dirty="0"/>
                  <a:t> however,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91A71C-5003-4634-A543-EE98AC3FD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88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F8E3-85AA-4C49-859D-4DA90BF4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en-US" altLang="zh-CN" dirty="0"/>
              <a:t> iterator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65747-DEC1-45EE-BF2F-C281FD25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Relations could be presented as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operator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14C24B-4211-4D7C-A672-DAFDF29D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0" y="2272684"/>
            <a:ext cx="5623038" cy="3351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3514AE-3E82-4C39-BB7F-47B870F4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53005"/>
            <a:ext cx="5544761" cy="11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99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78ED1-3736-414C-9617-DE1B89B8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Leapfrog triejoin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944EB-C04C-4475-B852-9105CA12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triangle counting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AF4FD-1D97-4A62-84A4-004E470B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6" y="2769834"/>
            <a:ext cx="5672690" cy="1914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272A77-3B9B-4B62-B780-C2577CCF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65" y="2769833"/>
            <a:ext cx="6002704" cy="19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61382-F2E2-4D6B-8118-143A0711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BEDB06-7744-4EFF-98AA-D15EB16C2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𝑎𝑡𝑡𝑟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𝑡𝑎𝑏𝑙𝑒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𝐷𝑒𝑝𝑎𝑟𝑡𝑚𝑒𝑛𝑡𝐼𝐷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𝐸𝑚𝑝𝑙𝑜𝑦𝑒𝑒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BEDB06-7744-4EFF-98AA-D15EB16C2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71DAB29-89FD-4878-8A3F-ADE3D7954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>
          <a:xfrm>
            <a:off x="3556498" y="2734735"/>
            <a:ext cx="2743274" cy="313740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5C8143F-2764-49C0-BB1B-F769459A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61100"/>
              </p:ext>
            </p:extLst>
          </p:nvPr>
        </p:nvGraphicFramePr>
        <p:xfrm>
          <a:off x="6957729" y="3115734"/>
          <a:ext cx="12877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87700">
                  <a:extLst>
                    <a:ext uri="{9D8B030D-6E8A-4147-A177-3AD203B41FA5}">
                      <a16:colId xmlns:a16="http://schemas.microsoft.com/office/drawing/2014/main" val="27529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2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9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55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DA73A-07B2-4378-8260-E895623A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92536-CA8B-4021-BD93-C4EAF221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C00000"/>
                </a:solidFill>
              </a:rPr>
              <a:t>Worst-case optimal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 Easier to understand and implement (than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NPRR)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  Exploration-like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54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1135B-62E0-40F8-A44C-999E5793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2BCC1-A18C-45FE-A7B1-BCD9E97B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Join: </a:t>
            </a:r>
            <a:r>
              <a:rPr lang="zh-CN" altLang="en-US" sz="2400" dirty="0"/>
              <a:t>作为方法的</a:t>
            </a:r>
            <a:r>
              <a:rPr lang="en-US" altLang="zh-CN" sz="2400" dirty="0"/>
              <a:t>Join (exploration-based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join-based)</a:t>
            </a:r>
            <a:r>
              <a:rPr lang="zh-CN" altLang="en-US" sz="2400" dirty="0"/>
              <a:t> 和作为问题的</a:t>
            </a:r>
            <a:r>
              <a:rPr lang="en-US" altLang="zh-CN" sz="2400" dirty="0"/>
              <a:t>Join (join operator)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AGM bound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Institution to achieve </a:t>
            </a:r>
            <a:r>
              <a:rPr lang="en-US" altLang="zh-CN" sz="2400" dirty="0">
                <a:solidFill>
                  <a:schemeClr val="accent2"/>
                </a:solidFill>
              </a:rPr>
              <a:t>WCO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Two choices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Delay computation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01004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91ED-5F9D-4D83-8CBB-8763E4D4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D444A-60AB-404B-86AB-09541230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Worst-case Optimal Join on </a:t>
            </a:r>
            <a:r>
              <a:rPr lang="en-US" altLang="zh-CN" sz="2400" dirty="0">
                <a:solidFill>
                  <a:schemeClr val="accent2"/>
                </a:solidFill>
              </a:rPr>
              <a:t>graph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Less cost to guarantee worst-case optimal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Hybrid</a:t>
            </a:r>
            <a:r>
              <a:rPr lang="en-US" altLang="zh-CN" sz="2400" dirty="0"/>
              <a:t>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Worst-case Optimal Join with </a:t>
            </a:r>
            <a:r>
              <a:rPr lang="en-US" altLang="zh-CN" sz="2400" dirty="0">
                <a:solidFill>
                  <a:schemeClr val="accent2"/>
                </a:solidFill>
              </a:rPr>
              <a:t>no space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296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AEBD80-4172-477A-B56D-916FB3FD7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605A08E-C063-4ACD-96CA-F6CAA31A0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 U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51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557D-2B77-498C-84BD-C4D1ABF1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ABBA1-5AB0-427C-81DC-EE36E5B0E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𝑡𝑎𝑏𝑙𝑒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𝐷𝑒𝑝𝑎𝑟𝑡𝑚𝑒𝑛𝑡𝐼𝐷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=33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𝐸𝑚𝑝𝑙𝑜𝑦𝑒𝑒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ABBA1-5AB0-427C-81DC-EE36E5B0E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F80DD9A-8580-4BFC-AB55-BF33D7E69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>
          <a:xfrm>
            <a:off x="3178546" y="2785433"/>
            <a:ext cx="2743274" cy="313740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F957D4-215D-4CCC-AF76-290D00F70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87284"/>
              </p:ext>
            </p:extLst>
          </p:nvPr>
        </p:nvGraphicFramePr>
        <p:xfrm>
          <a:off x="7129127" y="3612456"/>
          <a:ext cx="2593372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686">
                  <a:extLst>
                    <a:ext uri="{9D8B030D-6E8A-4147-A177-3AD203B41FA5}">
                      <a16:colId xmlns:a16="http://schemas.microsoft.com/office/drawing/2014/main" val="1224353796"/>
                    </a:ext>
                  </a:extLst>
                </a:gridCol>
                <a:gridCol w="1296686">
                  <a:extLst>
                    <a:ext uri="{9D8B030D-6E8A-4147-A177-3AD203B41FA5}">
                      <a16:colId xmlns:a16="http://schemas.microsoft.com/office/drawing/2014/main" val="141512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Jones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Heisenberg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5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7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250A2-03EF-408B-9C42-6A35FF06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009DD-F934-48DB-9E9E-88FF6EB5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Nested Loop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Merge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Hash Join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897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11F5D-7F2A-430B-9591-FEBB0D6A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Join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C555E7-2E72-41D9-9BD8-E1D672910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Sort table A &amp; table B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Merge the results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Unsorted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NlogN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MlogM</m:t>
                        </m:r>
                      </m:e>
                    </m:d>
                  </m:oMath>
                </a14:m>
                <a:endParaRPr lang="en-US" altLang="zh-CN" sz="2400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 Sorted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C555E7-2E72-41D9-9BD8-E1D672910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35E7148-C6E2-4224-AA37-E55DE854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08" y="2290811"/>
            <a:ext cx="1746943" cy="32655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9426F4-F1F4-4CC6-AB84-7A81A97A2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90" y="2319220"/>
            <a:ext cx="1646650" cy="23394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8E0DF9-B34F-4278-A0F3-A65470E06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88" y="1978275"/>
            <a:ext cx="2032325" cy="279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EF7CA4-112A-4026-9C9E-E5C3BF317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52" y="1961144"/>
            <a:ext cx="2032325" cy="358076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8AFF59BA-7F88-41B0-8294-0F06751E7F26}"/>
              </a:ext>
            </a:extLst>
          </p:cNvPr>
          <p:cNvSpPr/>
          <p:nvPr/>
        </p:nvSpPr>
        <p:spPr>
          <a:xfrm>
            <a:off x="5349077" y="2374685"/>
            <a:ext cx="389494" cy="2339449"/>
          </a:xfrm>
          <a:prstGeom prst="downArrow">
            <a:avLst>
              <a:gd name="adj1" fmla="val 50000"/>
              <a:gd name="adj2" fmla="val 72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2A20CED-B177-4822-BD37-2EDBE6A46D64}"/>
              </a:ext>
            </a:extLst>
          </p:cNvPr>
          <p:cNvCxnSpPr/>
          <p:nvPr/>
        </p:nvCxnSpPr>
        <p:spPr>
          <a:xfrm>
            <a:off x="7599285" y="3027286"/>
            <a:ext cx="1791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2EB14C-2732-4228-888F-FE9E2D7F23F6}"/>
              </a:ext>
            </a:extLst>
          </p:cNvPr>
          <p:cNvCxnSpPr/>
          <p:nvPr/>
        </p:nvCxnSpPr>
        <p:spPr>
          <a:xfrm>
            <a:off x="7599285" y="3446016"/>
            <a:ext cx="1791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A02FB1-F065-45C9-A662-F0D431B2986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599285" y="3488945"/>
            <a:ext cx="1791405" cy="455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DB3334-83C0-4270-A335-15F0C55542E3}"/>
              </a:ext>
            </a:extLst>
          </p:cNvPr>
          <p:cNvCxnSpPr>
            <a:cxnSpLocks/>
          </p:cNvCxnSpPr>
          <p:nvPr/>
        </p:nvCxnSpPr>
        <p:spPr>
          <a:xfrm flipV="1">
            <a:off x="7599285" y="3897186"/>
            <a:ext cx="1791405" cy="52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F2D1424-4990-426D-AA2B-721C11CAA7D3}"/>
              </a:ext>
            </a:extLst>
          </p:cNvPr>
          <p:cNvCxnSpPr>
            <a:cxnSpLocks/>
          </p:cNvCxnSpPr>
          <p:nvPr/>
        </p:nvCxnSpPr>
        <p:spPr>
          <a:xfrm flipV="1">
            <a:off x="7599285" y="3977220"/>
            <a:ext cx="1791405" cy="882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061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</TotalTime>
  <Words>1856</Words>
  <Application>Microsoft Office PowerPoint</Application>
  <PresentationFormat>宽屏</PresentationFormat>
  <Paragraphs>375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宋体</vt:lpstr>
      <vt:lpstr>Arial</vt:lpstr>
      <vt:lpstr>Calibri</vt:lpstr>
      <vt:lpstr>Calibri Light</vt:lpstr>
      <vt:lpstr>Cambria Math</vt:lpstr>
      <vt:lpstr>Times New Roman</vt:lpstr>
      <vt:lpstr>回顾</vt:lpstr>
      <vt:lpstr>Worst-case Optimal Join</vt:lpstr>
      <vt:lpstr>What’s Join?</vt:lpstr>
      <vt:lpstr>Join</vt:lpstr>
      <vt:lpstr>Join</vt:lpstr>
      <vt:lpstr>Join</vt:lpstr>
      <vt:lpstr>Projection</vt:lpstr>
      <vt:lpstr>Selection</vt:lpstr>
      <vt:lpstr>Join Strategy</vt:lpstr>
      <vt:lpstr>Merge Join</vt:lpstr>
      <vt:lpstr>Hash join</vt:lpstr>
      <vt:lpstr>Why WCOJ is needed?</vt:lpstr>
      <vt:lpstr>Expensive Join</vt:lpstr>
      <vt:lpstr>Worst-case optimal join</vt:lpstr>
      <vt:lpstr>Full conjunctive query</vt:lpstr>
      <vt:lpstr>Worst-case output size</vt:lpstr>
      <vt:lpstr>AGM bound</vt:lpstr>
      <vt:lpstr>Q as hypergraph</vt:lpstr>
      <vt:lpstr>Q as hypergraph</vt:lpstr>
      <vt:lpstr>Q as hypergraph</vt:lpstr>
      <vt:lpstr>Q as hypergraph</vt:lpstr>
      <vt:lpstr>Fractional Edge Cover</vt:lpstr>
      <vt:lpstr>Fractional Edge Cover</vt:lpstr>
      <vt:lpstr>AGM bound</vt:lpstr>
      <vt:lpstr>Worst-case output size</vt:lpstr>
      <vt:lpstr>Triangle counting</vt:lpstr>
      <vt:lpstr>Triangle counting</vt:lpstr>
      <vt:lpstr>Dual Problem</vt:lpstr>
      <vt:lpstr>Dual Problem</vt:lpstr>
      <vt:lpstr>Dual Problem</vt:lpstr>
      <vt:lpstr>WCOJ problem</vt:lpstr>
      <vt:lpstr>Join-only is suboptimal</vt:lpstr>
      <vt:lpstr>Counter example</vt:lpstr>
      <vt:lpstr>Counter example</vt:lpstr>
      <vt:lpstr>Analysis</vt:lpstr>
      <vt:lpstr>A1: Two choices</vt:lpstr>
      <vt:lpstr>Two choices</vt:lpstr>
      <vt:lpstr>Two choices</vt:lpstr>
      <vt:lpstr>NPRR</vt:lpstr>
      <vt:lpstr>LW inequality</vt:lpstr>
      <vt:lpstr>Framework</vt:lpstr>
      <vt:lpstr>Data structure</vt:lpstr>
      <vt:lpstr>Algorithm</vt:lpstr>
      <vt:lpstr>Example</vt:lpstr>
      <vt:lpstr>Example</vt:lpstr>
      <vt:lpstr>Example</vt:lpstr>
      <vt:lpstr>Example</vt:lpstr>
      <vt:lpstr>Comment</vt:lpstr>
      <vt:lpstr>A2: Delay Computation</vt:lpstr>
      <vt:lpstr>Triangle counting</vt:lpstr>
      <vt:lpstr>Triangle counting</vt:lpstr>
      <vt:lpstr>Triangle counting</vt:lpstr>
      <vt:lpstr>Leapfrog triejoin</vt:lpstr>
      <vt:lpstr>Unary Leapfrog Join</vt:lpstr>
      <vt:lpstr>Linear iterator</vt:lpstr>
      <vt:lpstr>Unary Leapfrog Join</vt:lpstr>
      <vt:lpstr>Complexity</vt:lpstr>
      <vt:lpstr>Example</vt:lpstr>
      <vt:lpstr>Trie iterator</vt:lpstr>
      <vt:lpstr>Leapfrog triejoin</vt:lpstr>
      <vt:lpstr>Comment</vt:lpstr>
      <vt:lpstr>Conclusion</vt:lpstr>
      <vt:lpstr>Further work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Worst-case Optimal Join</dc:title>
  <dc:creator>张 志杰</dc:creator>
  <cp:lastModifiedBy>张 志杰</cp:lastModifiedBy>
  <cp:revision>69</cp:revision>
  <dcterms:created xsi:type="dcterms:W3CDTF">2021-11-24T02:01:31Z</dcterms:created>
  <dcterms:modified xsi:type="dcterms:W3CDTF">2021-11-25T03:31:08Z</dcterms:modified>
</cp:coreProperties>
</file>