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71" r:id="rId7"/>
    <p:sldId id="263" r:id="rId8"/>
    <p:sldId id="262" r:id="rId9"/>
    <p:sldId id="282" r:id="rId10"/>
    <p:sldId id="284" r:id="rId11"/>
    <p:sldId id="265" r:id="rId12"/>
    <p:sldId id="264" r:id="rId13"/>
    <p:sldId id="266" r:id="rId14"/>
    <p:sldId id="283" r:id="rId15"/>
    <p:sldId id="267" r:id="rId16"/>
    <p:sldId id="268" r:id="rId17"/>
    <p:sldId id="270" r:id="rId18"/>
    <p:sldId id="29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zh-CN"/>
              <a:t> </a:t>
            </a:r>
            <a:r>
              <a:rPr lang="zh-CN" altLang="zh-CN" sz="4400" b="0"/>
              <a:t>Graph Similarity Search over A Graph Database</a:t>
            </a:r>
            <a:endParaRPr lang="zh-CN" altLang="zh-CN" sz="4400" b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0000" lnSpcReduction="20000"/>
          </a:bodyPr>
          <a:p>
            <a:r>
              <a:rPr lang="zh-CN" altLang="en-US" dirty="0">
                <a:sym typeface="+mn-ea"/>
              </a:rPr>
              <a:t>陈乐偲</a:t>
            </a:r>
            <a:r>
              <a:rPr lang="en-US" altLang="zh-CN" dirty="0">
                <a:sym typeface="+mn-ea"/>
              </a:rPr>
              <a:t> 19307130195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袁鑫凤</a:t>
            </a:r>
            <a:r>
              <a:rPr lang="en-US" altLang="zh-CN" dirty="0">
                <a:sym typeface="+mn-ea"/>
              </a:rPr>
              <a:t> 19307110525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张冀</a:t>
            </a:r>
            <a:r>
              <a:rPr lang="en-US" altLang="zh-CN" dirty="0">
                <a:sym typeface="+mn-ea"/>
              </a:rPr>
              <a:t> 19300180021</a:t>
            </a:r>
            <a:endParaRPr lang="en-US" altLang="zh-CN" dirty="0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Failure and new try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然而，以上两种方法计算量还是很大。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并且，我们发现直接用</a:t>
            </a:r>
            <a:r>
              <a:rPr lang="en-US" altLang="zh-CN" sz="2400"/>
              <a:t>Noah</a:t>
            </a:r>
            <a:r>
              <a:rPr lang="zh-CN" altLang="en-US" sz="2400"/>
              <a:t>搜索</a:t>
            </a:r>
            <a:r>
              <a:rPr lang="en-US" altLang="zh-CN" sz="2400"/>
              <a:t>q</a:t>
            </a:r>
            <a:r>
              <a:rPr lang="zh-CN" altLang="en-US" sz="2400"/>
              <a:t>与</a:t>
            </a:r>
            <a:r>
              <a:rPr lang="en-US" altLang="zh-CN" sz="2400"/>
              <a:t>database</a:t>
            </a:r>
            <a:r>
              <a:rPr lang="zh-CN" altLang="en-US" sz="2400"/>
              <a:t>里所有</a:t>
            </a:r>
            <a:r>
              <a:rPr lang="en-US" altLang="zh-CN" sz="2400"/>
              <a:t>graph</a:t>
            </a:r>
            <a:r>
              <a:rPr lang="zh-CN" altLang="en-US" sz="2400"/>
              <a:t>的</a:t>
            </a:r>
            <a:r>
              <a:rPr lang="en-US" altLang="zh-CN" sz="2400"/>
              <a:t>GED</a:t>
            </a:r>
            <a:r>
              <a:rPr lang="zh-CN" altLang="en-US" sz="2400"/>
              <a:t>后排序的结果</a:t>
            </a:r>
            <a:r>
              <a:rPr lang="zh-CN" altLang="en-US" sz="2400"/>
              <a:t>并不理想。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而我们想到机器学习在分类与排序上有很多现成的方法，</a:t>
            </a:r>
            <a:r>
              <a:rPr lang="zh-CN" altLang="en-US" sz="2400"/>
              <a:t>于是我们从排序学习的角度来重新思考该问题。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排序学习介绍</a:t>
            </a:r>
            <a:r>
              <a:rPr lang="en-US" altLang="zh-CN"/>
              <a:t>——R</a:t>
            </a:r>
            <a:r>
              <a:rPr lang="en-US" altLang="zh-CN"/>
              <a:t>ankNet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主要思想：把排序形式化为成对分类（pairwise classification）或成对回归（pairwise regression）问题。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330" y="3069590"/>
            <a:ext cx="9451340" cy="16008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Our method 3:Naive Noah + </a:t>
            </a:r>
            <a:r>
              <a:rPr lang="zh-CN" altLang="en-US"/>
              <a:t>排序学习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7705" y="3153410"/>
            <a:ext cx="1046861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我们利用了</a:t>
            </a:r>
            <a:r>
              <a:rPr lang="en-US" altLang="zh-CN" sz="2800"/>
              <a:t>Noah</a:t>
            </a:r>
            <a:r>
              <a:rPr lang="zh-CN" altLang="en-US" sz="2800"/>
              <a:t>的网络架构，又使用</a:t>
            </a:r>
            <a:r>
              <a:rPr lang="zh-CN" altLang="en-US" sz="2800"/>
              <a:t>了排序学习的</a:t>
            </a:r>
            <a:r>
              <a:rPr lang="en-US" altLang="zh-CN" sz="2800"/>
              <a:t>Loss</a:t>
            </a:r>
            <a:r>
              <a:rPr lang="zh-CN" altLang="en-US" sz="2800"/>
              <a:t>与框架来进行监督。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给定一张</a:t>
            </a:r>
            <a:r>
              <a:rPr lang="en-US" altLang="zh-CN" sz="2800"/>
              <a:t>Query Graph</a:t>
            </a:r>
            <a:endParaRPr lang="zh-CN" altLang="en-US" sz="2800"/>
          </a:p>
          <a:p>
            <a:r>
              <a:rPr lang="zh-CN" altLang="en-US" sz="2800"/>
              <a:t>输入：数据库中所有的</a:t>
            </a:r>
            <a:r>
              <a:rPr lang="en-US" altLang="zh-CN" sz="2800"/>
              <a:t> D</a:t>
            </a:r>
            <a:r>
              <a:rPr lang="en-US" altLang="zh-CN" sz="2800">
                <a:sym typeface="+mn-ea"/>
              </a:rPr>
              <a:t>ata Graph</a:t>
            </a:r>
            <a:endParaRPr lang="zh-CN" altLang="en-US" sz="2800"/>
          </a:p>
          <a:p>
            <a:r>
              <a:rPr lang="zh-CN" altLang="en-US" sz="2800"/>
              <a:t>输出：</a:t>
            </a:r>
            <a:r>
              <a:rPr lang="en-US" altLang="zh-CN" sz="2800"/>
              <a:t>Query Graph </a:t>
            </a:r>
            <a:r>
              <a:rPr lang="zh-CN" altLang="en-US" sz="2800"/>
              <a:t>和数据库中的</a:t>
            </a:r>
            <a:r>
              <a:rPr lang="en-US" altLang="zh-CN" sz="2800"/>
              <a:t>Data Graph </a:t>
            </a:r>
            <a:r>
              <a:rPr lang="zh-CN" altLang="en-US" sz="2800"/>
              <a:t>的得分，进而得到排序</a:t>
            </a:r>
            <a:r>
              <a:rPr lang="zh-CN" altLang="en-US" sz="2800"/>
              <a:t>结果</a:t>
            </a:r>
            <a:endParaRPr lang="zh-CN" altLang="en-US" sz="2800"/>
          </a:p>
          <a:p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1433195"/>
            <a:ext cx="9451340" cy="16008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数据集介绍（</a:t>
            </a:r>
            <a:r>
              <a:rPr lang="en-US" altLang="zh-CN" sz="2400"/>
              <a:t>AIDS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zh-CN" altLang="en-US" sz="2400"/>
              <a:t>实验设置</a:t>
            </a:r>
            <a:endParaRPr lang="zh-CN" altLang="en-US" sz="2400"/>
          </a:p>
          <a:p>
            <a:pPr lvl="1"/>
            <a:r>
              <a:rPr lang="en-US" altLang="zh-CN" sz="1800"/>
              <a:t>epoch:15</a:t>
            </a:r>
            <a:endParaRPr lang="en-US" altLang="zh-CN" sz="1800"/>
          </a:p>
          <a:p>
            <a:pPr lvl="1"/>
            <a:r>
              <a:rPr lang="en-US" altLang="zh-CN" sz="1800"/>
              <a:t>batch:32</a:t>
            </a:r>
            <a:endParaRPr lang="en-US" altLang="zh-CN" sz="1800"/>
          </a:p>
          <a:p>
            <a:pPr lvl="1"/>
            <a:r>
              <a:rPr lang="en-US" altLang="zh-CN" sz="1800"/>
              <a:t>optimizer:Adam</a:t>
            </a:r>
            <a:endParaRPr lang="en-US" altLang="zh-CN" sz="1800"/>
          </a:p>
          <a:p>
            <a:pPr lvl="1"/>
            <a:r>
              <a:rPr lang="en-US" altLang="zh-CN" sz="1800"/>
              <a:t>learning rate:0.001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zh-CN" altLang="en-US"/>
              <a:t>结果介绍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28800" y="285750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Top-10 accuracy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Spearman rank correlation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r>
                        <a:rPr lang="en-US" altLang="zh-CN"/>
                        <a:t>oah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0.099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可探索的方向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探索</a:t>
            </a:r>
            <a:r>
              <a:rPr lang="en-US" altLang="zh-CN" sz="2400"/>
              <a:t>Method1</a:t>
            </a:r>
            <a:r>
              <a:rPr lang="zh-CN" altLang="en-US" sz="2400"/>
              <a:t>与</a:t>
            </a:r>
            <a:r>
              <a:rPr lang="en-US" altLang="zh-CN" sz="2400"/>
              <a:t>Method2</a:t>
            </a:r>
            <a:r>
              <a:rPr lang="zh-CN" altLang="en-US" sz="2400"/>
              <a:t>是否有进一步的改进方法</a:t>
            </a:r>
            <a:endParaRPr lang="en-US" altLang="zh-CN" sz="2400"/>
          </a:p>
          <a:p>
            <a:r>
              <a:rPr lang="zh-CN" altLang="en-US" sz="2400"/>
              <a:t>完善网络架构，实现搜索与神经网络的进一步融合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05" y="3076575"/>
            <a:ext cx="6269990" cy="705485"/>
          </a:xfrm>
        </p:spPr>
        <p:txBody>
          <a:bodyPr/>
          <a:p>
            <a:r>
              <a:rPr lang="en-US" altLang="zh-CN"/>
              <a:t>Thanks for attention</a:t>
            </a:r>
            <a:r>
              <a:rPr lang="zh-CN" altLang="en-US"/>
              <a:t>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Noah: Neural-optimized A* Search Algorithm for Graph Edit Distance Computation”,ICDE 2021. Authors: Lei Yang, Lei Zou.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Burges C, Shaked T, Renshaw E, et al. Learning to rank using gradient</a:t>
            </a:r>
            <a:r>
              <a:rPr lang="en-US" altLang="zh-CN"/>
              <a:t> </a:t>
            </a:r>
            <a:r>
              <a:rPr lang="zh-CN" altLang="en-US"/>
              <a:t>descent[C]//Proceedings of the 22nd International Conference on Machine learning (ICML-05). 2005: 89-96.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问题定义</a:t>
            </a:r>
            <a:endParaRPr lang="zh-CN" altLang="en-US" sz="2000"/>
          </a:p>
          <a:p>
            <a:r>
              <a:rPr lang="zh-CN" altLang="en-US" sz="2000"/>
              <a:t>相关问题及方法介绍</a:t>
            </a:r>
            <a:endParaRPr lang="zh-CN" altLang="en-US" sz="2000"/>
          </a:p>
          <a:p>
            <a:r>
              <a:rPr lang="zh-CN" altLang="en-US" sz="2000"/>
              <a:t>我们的方法介绍（偏向于搜索的方法和偏向于机器学习的</a:t>
            </a:r>
            <a:r>
              <a:rPr lang="zh-CN" altLang="en-US" sz="2000"/>
              <a:t>方法）</a:t>
            </a:r>
            <a:endParaRPr lang="zh-CN" altLang="en-US" sz="2000"/>
          </a:p>
          <a:p>
            <a:r>
              <a:rPr lang="zh-CN" altLang="en-US" sz="2000"/>
              <a:t>实验及结果介绍</a:t>
            </a:r>
            <a:endParaRPr lang="zh-CN" altLang="en-US" sz="2000"/>
          </a:p>
          <a:p>
            <a:r>
              <a:rPr lang="zh-CN" altLang="en-US" sz="2000"/>
              <a:t>可探索的方向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问题定义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Given a query graph q and a set of small graphs D, finding top-k similar graphs from D to q or similar graphs above a threshold.</a:t>
            </a:r>
            <a:endParaRPr lang="zh-CN" altLang="en-US" sz="2000"/>
          </a:p>
          <a:p>
            <a:r>
              <a:rPr lang="zh-CN" altLang="en-US" sz="2000"/>
              <a:t>Graph edit distance can be used as the similarity metric.</a:t>
            </a:r>
            <a:endParaRPr lang="zh-CN" altLang="en-US" sz="2000"/>
          </a:p>
          <a:p>
            <a:r>
              <a:rPr lang="en-US" altLang="zh-CN" sz="2000"/>
              <a:t>Of course, we can use relevant metric like 1/(</a:t>
            </a:r>
            <a:r>
              <a:rPr lang="zh-CN" altLang="en-US" sz="2000">
                <a:sym typeface="+mn-ea"/>
              </a:rPr>
              <a:t>Graph </a:t>
            </a:r>
            <a:r>
              <a:rPr lang="en-US" altLang="zh-CN" sz="2000"/>
              <a:t>edit distance + 1).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Noah-GED</a:t>
            </a:r>
            <a:r>
              <a:rPr lang="zh-CN" altLang="en-US"/>
              <a:t>（</a:t>
            </a:r>
            <a:r>
              <a:rPr lang="en-US" altLang="zh-CN"/>
              <a:t>A* search with GNN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165" y="1626870"/>
            <a:ext cx="8059420" cy="44303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Noah-GED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A* search with GNN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0" y="1612900"/>
            <a:ext cx="8818245" cy="4191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Our method 1:Naive UCS 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利用</a:t>
            </a:r>
            <a:r>
              <a:rPr lang="en-US" altLang="zh-CN" sz="2400"/>
              <a:t>UCS</a:t>
            </a:r>
            <a:r>
              <a:rPr lang="zh-CN" altLang="en-US" sz="2400"/>
              <a:t>搜索，直到搜到</a:t>
            </a:r>
            <a:r>
              <a:rPr lang="en-US" altLang="zh-CN" sz="2400"/>
              <a:t>k</a:t>
            </a:r>
            <a:r>
              <a:rPr lang="zh-CN" altLang="en-US" sz="2400"/>
              <a:t>个数据库中的图为止。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Our method 2:Naive A* Search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1443970" cy="4759325"/>
          </a:xfrm>
        </p:spPr>
        <p:txBody>
          <a:bodyPr/>
          <a:p>
            <a:pPr marL="0" indent="0">
              <a:buNone/>
            </a:pPr>
            <a:r>
              <a:rPr lang="en-US" altLang="zh-CN" sz="2000"/>
              <a:t>(1) </a:t>
            </a:r>
            <a:r>
              <a:rPr lang="zh-CN" altLang="en-US" sz="2000"/>
              <a:t>精确计算</a:t>
            </a:r>
            <a:r>
              <a:rPr lang="en-US" altLang="zh-CN" sz="2000"/>
              <a:t>Database</a:t>
            </a:r>
            <a:r>
              <a:rPr lang="zh-CN" altLang="en-US" sz="2000"/>
              <a:t>中的图两两之间的</a:t>
            </a:r>
            <a:r>
              <a:rPr lang="en-US" altLang="zh-CN" sz="2000"/>
              <a:t>GED</a:t>
            </a:r>
            <a:r>
              <a:rPr lang="zh-CN" altLang="en-US" sz="2000"/>
              <a:t>并存下来；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(2) </a:t>
            </a:r>
            <a:r>
              <a:rPr lang="zh-CN" altLang="en-US" sz="2000"/>
              <a:t>对于一个新的</a:t>
            </a:r>
            <a:r>
              <a:rPr lang="en-US" altLang="zh-CN" sz="2000"/>
              <a:t>query graph,</a:t>
            </a:r>
            <a:r>
              <a:rPr lang="zh-CN" altLang="en-US" sz="2000"/>
              <a:t>我们将其与数据库中的每一个图都计算一个</a:t>
            </a:r>
            <a:r>
              <a:rPr lang="en-US" altLang="zh-CN" sz="2000"/>
              <a:t>heuristic function</a:t>
            </a:r>
            <a:r>
              <a:rPr lang="zh-CN" altLang="en-US" sz="2000"/>
              <a:t>的值并选取其中最小的值作为</a:t>
            </a:r>
            <a:r>
              <a:rPr lang="en-US" altLang="zh-CN" sz="2000"/>
              <a:t>A*</a:t>
            </a:r>
            <a:r>
              <a:rPr lang="zh-CN" altLang="en-US" sz="2000"/>
              <a:t>搜索中的</a:t>
            </a:r>
            <a:r>
              <a:rPr lang="en-US" altLang="zh-CN" sz="2000"/>
              <a:t>heuristic</a:t>
            </a:r>
            <a:r>
              <a:rPr lang="zh-CN" altLang="en-US" sz="2000"/>
              <a:t>；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(3) </a:t>
            </a:r>
            <a:r>
              <a:rPr lang="zh-CN" altLang="en-US" sz="2000"/>
              <a:t>然后利用</a:t>
            </a:r>
            <a:r>
              <a:rPr lang="en-US" altLang="zh-CN" sz="2000">
                <a:sym typeface="+mn-ea"/>
              </a:rPr>
              <a:t>A* Search</a:t>
            </a:r>
            <a:r>
              <a:rPr lang="zh-CN" altLang="en-US" sz="2000">
                <a:sym typeface="+mn-ea"/>
              </a:rPr>
              <a:t>继续</a:t>
            </a:r>
            <a:r>
              <a:rPr lang="zh-CN" altLang="en-US" sz="2000"/>
              <a:t>计算</a:t>
            </a:r>
            <a:r>
              <a:rPr lang="en-US" altLang="zh-CN" sz="2000"/>
              <a:t>query graph</a:t>
            </a:r>
            <a:r>
              <a:rPr lang="zh-CN" altLang="en-US" sz="2000"/>
              <a:t>与目标（任一个</a:t>
            </a:r>
            <a:r>
              <a:rPr lang="en-US" altLang="zh-CN" sz="2000"/>
              <a:t>database</a:t>
            </a:r>
            <a:r>
              <a:rPr lang="zh-CN" altLang="en-US" sz="2000"/>
              <a:t>中的图）之间的</a:t>
            </a:r>
            <a:r>
              <a:rPr lang="en-US" altLang="zh-CN" sz="2000"/>
              <a:t>GED</a:t>
            </a:r>
            <a:r>
              <a:rPr lang="zh-CN" altLang="en-US" sz="2000"/>
              <a:t>，直到找到一个</a:t>
            </a:r>
            <a:r>
              <a:rPr lang="en-US" altLang="zh-CN" sz="2000"/>
              <a:t>database</a:t>
            </a:r>
            <a:r>
              <a:rPr lang="zh-CN" altLang="en-US" sz="2000"/>
              <a:t>中的</a:t>
            </a:r>
            <a:r>
              <a:rPr lang="en-US" altLang="zh-CN" sz="2000"/>
              <a:t>graph</a:t>
            </a:r>
            <a:r>
              <a:rPr lang="zh-CN" altLang="en-US" sz="2000"/>
              <a:t>，然后根据记录的</a:t>
            </a:r>
            <a:r>
              <a:rPr lang="en-US" altLang="zh-CN" sz="2000"/>
              <a:t>Database</a:t>
            </a:r>
            <a:r>
              <a:rPr lang="zh-CN" altLang="en-US" sz="2000"/>
              <a:t>中图两两之间的</a:t>
            </a:r>
            <a:r>
              <a:rPr lang="en-US" altLang="zh-CN" sz="2000"/>
              <a:t>GED</a:t>
            </a:r>
            <a:r>
              <a:rPr lang="zh-CN" altLang="en-US" sz="2000"/>
              <a:t>计算</a:t>
            </a:r>
            <a:r>
              <a:rPr lang="en-US" altLang="zh-CN" sz="2000"/>
              <a:t>query graph</a:t>
            </a:r>
            <a:r>
              <a:rPr lang="zh-CN" altLang="en-US" sz="2000"/>
              <a:t>到</a:t>
            </a:r>
            <a:r>
              <a:rPr lang="en-US" altLang="zh-CN" sz="2000"/>
              <a:t>database</a:t>
            </a:r>
            <a:r>
              <a:rPr lang="zh-CN" altLang="en-US" sz="2000"/>
              <a:t>中其它图的</a:t>
            </a:r>
            <a:r>
              <a:rPr lang="en-US" altLang="zh-CN" sz="2000"/>
              <a:t>GED</a:t>
            </a:r>
            <a:r>
              <a:rPr lang="zh-CN" altLang="en-US" sz="2000"/>
              <a:t>的上下界（利用三角不等式）；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(4) </a:t>
            </a:r>
            <a:r>
              <a:rPr lang="zh-CN" altLang="en-US" sz="2000">
                <a:sym typeface="+mn-ea"/>
              </a:rPr>
              <a:t>选择找上界或者下界最小的前</a:t>
            </a:r>
            <a:r>
              <a:rPr lang="en-US" altLang="zh-CN" sz="2000">
                <a:sym typeface="+mn-ea"/>
              </a:rPr>
              <a:t>k</a:t>
            </a:r>
            <a:r>
              <a:rPr lang="zh-CN" altLang="en-US" sz="2000">
                <a:sym typeface="+mn-ea"/>
              </a:rPr>
              <a:t>个图并停止搜索（在一些特殊情况下可以直接停止</a:t>
            </a:r>
            <a:r>
              <a:rPr lang="zh-CN" altLang="en-US" sz="2000">
                <a:sym typeface="+mn-ea"/>
              </a:rPr>
              <a:t>搜索）</a:t>
            </a:r>
            <a:endParaRPr lang="zh-CN" altLang="en-US" sz="200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1235" y="4277360"/>
          <a:ext cx="766318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454400" imgH="203200" progId="Equation.KSEE3">
                  <p:embed/>
                </p:oleObj>
              </mc:Choice>
              <mc:Fallback>
                <p:oleObj name="" r:id="rId1" imgW="3454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1235" y="4277360"/>
                        <a:ext cx="766318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Our method 2.1:Naive A* Search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/>
              <a:t>(1) </a:t>
            </a:r>
            <a:r>
              <a:rPr lang="zh-CN" altLang="en-US" sz="2000"/>
              <a:t>精确计算</a:t>
            </a:r>
            <a:r>
              <a:rPr lang="en-US" altLang="zh-CN" sz="2000"/>
              <a:t>Database</a:t>
            </a:r>
            <a:r>
              <a:rPr lang="zh-CN" altLang="en-US" sz="2000"/>
              <a:t>中的图两两之间的</a:t>
            </a:r>
            <a:r>
              <a:rPr lang="en-US" altLang="zh-CN" sz="2000"/>
              <a:t>GED</a:t>
            </a:r>
            <a:r>
              <a:rPr lang="zh-CN" altLang="en-US" sz="2000"/>
              <a:t>并存下来；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(2) </a:t>
            </a:r>
            <a:r>
              <a:rPr lang="zh-CN" altLang="en-US" sz="2000"/>
              <a:t>对于一个新的</a:t>
            </a:r>
            <a:r>
              <a:rPr lang="en-US" altLang="zh-CN" sz="2000"/>
              <a:t>query graph,</a:t>
            </a:r>
            <a:r>
              <a:rPr lang="zh-CN" altLang="en-US" sz="2000"/>
              <a:t>我们将其与数据库中的每一个图都计算一个</a:t>
            </a:r>
            <a:r>
              <a:rPr lang="en-US" altLang="zh-CN" sz="2000"/>
              <a:t>heuristic function</a:t>
            </a:r>
            <a:r>
              <a:rPr lang="zh-CN" altLang="en-US" sz="2000"/>
              <a:t>的值并选取其中最小的值作为</a:t>
            </a:r>
            <a:r>
              <a:rPr lang="en-US" altLang="zh-CN" sz="2000"/>
              <a:t>A*</a:t>
            </a:r>
            <a:r>
              <a:rPr lang="zh-CN" altLang="en-US" sz="2000"/>
              <a:t>搜索中的</a:t>
            </a:r>
            <a:r>
              <a:rPr lang="en-US" altLang="zh-CN" sz="2000"/>
              <a:t>heuristic</a:t>
            </a:r>
            <a:r>
              <a:rPr lang="zh-CN" altLang="en-US" sz="2000"/>
              <a:t>；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(3) </a:t>
            </a:r>
            <a:r>
              <a:rPr lang="zh-CN" altLang="en-US" sz="2000">
                <a:sym typeface="+mn-ea"/>
              </a:rPr>
              <a:t>然后利用</a:t>
            </a:r>
            <a:r>
              <a:rPr lang="en-US" altLang="zh-CN" sz="2000">
                <a:sym typeface="+mn-ea"/>
              </a:rPr>
              <a:t>A* Search</a:t>
            </a:r>
            <a:r>
              <a:rPr lang="zh-CN" altLang="en-US" sz="2000">
                <a:sym typeface="+mn-ea"/>
              </a:rPr>
              <a:t>继续</a:t>
            </a:r>
            <a:r>
              <a:rPr lang="zh-CN" altLang="en-US" sz="2000">
                <a:sym typeface="+mn-ea"/>
              </a:rPr>
              <a:t>计算</a:t>
            </a:r>
            <a:r>
              <a:rPr lang="en-US" altLang="zh-CN" sz="2000">
                <a:sym typeface="+mn-ea"/>
              </a:rPr>
              <a:t>query graph</a:t>
            </a:r>
            <a:r>
              <a:rPr lang="zh-CN" altLang="en-US" sz="2000">
                <a:sym typeface="+mn-ea"/>
              </a:rPr>
              <a:t>与目标（任一个</a:t>
            </a:r>
            <a:r>
              <a:rPr lang="en-US" altLang="zh-CN" sz="2000">
                <a:sym typeface="+mn-ea"/>
              </a:rPr>
              <a:t>database</a:t>
            </a:r>
            <a:r>
              <a:rPr lang="zh-CN" altLang="en-US" sz="2000">
                <a:sym typeface="+mn-ea"/>
              </a:rPr>
              <a:t>中的图）之间的</a:t>
            </a:r>
            <a:r>
              <a:rPr lang="en-US" altLang="zh-CN" sz="2000">
                <a:sym typeface="+mn-ea"/>
              </a:rPr>
              <a:t>GED</a:t>
            </a:r>
            <a:r>
              <a:rPr lang="zh-CN" altLang="en-US" sz="2000">
                <a:sym typeface="+mn-ea"/>
              </a:rPr>
              <a:t>，直到找到一个</a:t>
            </a:r>
            <a:r>
              <a:rPr lang="en-US" altLang="zh-CN" sz="2000">
                <a:sym typeface="+mn-ea"/>
              </a:rPr>
              <a:t>database</a:t>
            </a:r>
            <a:r>
              <a:rPr lang="zh-CN" altLang="en-US" sz="2000">
                <a:sym typeface="+mn-ea"/>
              </a:rPr>
              <a:t>中的</a:t>
            </a:r>
            <a:r>
              <a:rPr lang="en-US" altLang="zh-CN" sz="2000">
                <a:sym typeface="+mn-ea"/>
              </a:rPr>
              <a:t>graph</a:t>
            </a:r>
            <a:r>
              <a:rPr lang="zh-CN" altLang="en-US" sz="2000">
                <a:sym typeface="+mn-ea"/>
              </a:rPr>
              <a:t>，然后根据记录的</a:t>
            </a:r>
            <a:r>
              <a:rPr lang="en-US" altLang="zh-CN" sz="2000">
                <a:sym typeface="+mn-ea"/>
              </a:rPr>
              <a:t>Database</a:t>
            </a:r>
            <a:r>
              <a:rPr lang="zh-CN" altLang="en-US" sz="2000">
                <a:sym typeface="+mn-ea"/>
              </a:rPr>
              <a:t>中图两两之间的</a:t>
            </a:r>
            <a:r>
              <a:rPr lang="en-US" altLang="zh-CN" sz="2000">
                <a:sym typeface="+mn-ea"/>
              </a:rPr>
              <a:t>GED</a:t>
            </a:r>
            <a:r>
              <a:rPr lang="zh-CN" altLang="en-US" sz="2000">
                <a:sym typeface="+mn-ea"/>
              </a:rPr>
              <a:t>计算</a:t>
            </a:r>
            <a:r>
              <a:rPr lang="en-US" altLang="zh-CN" sz="2000">
                <a:sym typeface="+mn-ea"/>
              </a:rPr>
              <a:t>query graph</a:t>
            </a:r>
            <a:r>
              <a:rPr lang="zh-CN" altLang="en-US" sz="2000">
                <a:sym typeface="+mn-ea"/>
              </a:rPr>
              <a:t>到</a:t>
            </a:r>
            <a:r>
              <a:rPr lang="en-US" altLang="zh-CN" sz="2000">
                <a:sym typeface="+mn-ea"/>
              </a:rPr>
              <a:t>database</a:t>
            </a:r>
            <a:r>
              <a:rPr lang="zh-CN" altLang="en-US" sz="2000">
                <a:sym typeface="+mn-ea"/>
              </a:rPr>
              <a:t>中其它图的</a:t>
            </a:r>
            <a:r>
              <a:rPr lang="en-US" altLang="zh-CN" sz="2000">
                <a:sym typeface="+mn-ea"/>
              </a:rPr>
              <a:t>GED</a:t>
            </a:r>
            <a:r>
              <a:rPr lang="zh-CN" altLang="en-US" sz="2000">
                <a:sym typeface="+mn-ea"/>
              </a:rPr>
              <a:t>的上下界（利用三角不等式）</a:t>
            </a:r>
            <a:r>
              <a:rPr lang="zh-CN" altLang="en-US" sz="2000"/>
              <a:t>；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(4)  </a:t>
            </a:r>
            <a:r>
              <a:rPr lang="zh-CN" altLang="en-US" sz="2000"/>
              <a:t>重新找上界最小的图作为第二个目标继续搜索。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Our method 2.2:Naive A* Search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/>
              <a:t>(1) </a:t>
            </a:r>
            <a:r>
              <a:rPr lang="zh-CN" altLang="en-US" sz="2000"/>
              <a:t>精确计算</a:t>
            </a:r>
            <a:r>
              <a:rPr lang="en-US" altLang="zh-CN" sz="2000"/>
              <a:t>Database</a:t>
            </a:r>
            <a:r>
              <a:rPr lang="zh-CN" altLang="en-US" sz="2000"/>
              <a:t>中的图两两之间的</a:t>
            </a:r>
            <a:r>
              <a:rPr lang="en-US" altLang="zh-CN" sz="2000"/>
              <a:t>GED</a:t>
            </a:r>
            <a:r>
              <a:rPr lang="zh-CN" altLang="en-US" sz="2000"/>
              <a:t>并存下来；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(2) </a:t>
            </a:r>
            <a:r>
              <a:rPr lang="zh-CN" altLang="en-US" sz="2000"/>
              <a:t>对于一个新的</a:t>
            </a:r>
            <a:r>
              <a:rPr lang="en-US" altLang="zh-CN" sz="2000"/>
              <a:t>query graph,</a:t>
            </a:r>
            <a:r>
              <a:rPr lang="zh-CN" altLang="en-US" sz="2000"/>
              <a:t>我们将其与数据库中的每一个图都计算一个</a:t>
            </a:r>
            <a:r>
              <a:rPr lang="en-US" altLang="zh-CN" sz="2000"/>
              <a:t>heuristic function</a:t>
            </a:r>
            <a:r>
              <a:rPr lang="zh-CN" altLang="en-US" sz="2000"/>
              <a:t>的值并选取其中最小的值对应的图作为</a:t>
            </a:r>
            <a:r>
              <a:rPr lang="en-US" altLang="zh-CN" sz="2000"/>
              <a:t>A*</a:t>
            </a:r>
            <a:r>
              <a:rPr lang="zh-CN" altLang="en-US" sz="2000"/>
              <a:t>搜索中的第一个</a:t>
            </a:r>
            <a:r>
              <a:rPr lang="zh-CN" altLang="en-US" sz="2000"/>
              <a:t>目标；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(3) </a:t>
            </a:r>
            <a:r>
              <a:rPr lang="zh-CN" altLang="en-US" sz="2000"/>
              <a:t>然后利用</a:t>
            </a:r>
            <a:r>
              <a:rPr lang="en-US" altLang="zh-CN" sz="2000">
                <a:sym typeface="+mn-ea"/>
              </a:rPr>
              <a:t>A* Search</a:t>
            </a:r>
            <a:r>
              <a:rPr lang="zh-CN" altLang="en-US" sz="2000">
                <a:sym typeface="+mn-ea"/>
              </a:rPr>
              <a:t>继续</a:t>
            </a:r>
            <a:r>
              <a:rPr lang="zh-CN" altLang="en-US" sz="2000"/>
              <a:t>计算</a:t>
            </a:r>
            <a:r>
              <a:rPr lang="en-US" altLang="zh-CN" sz="2000"/>
              <a:t>query graph</a:t>
            </a:r>
            <a:r>
              <a:rPr lang="zh-CN" altLang="en-US" sz="2000"/>
              <a:t>与第一个目标之间的</a:t>
            </a:r>
            <a:r>
              <a:rPr lang="en-US" altLang="zh-CN" sz="2000"/>
              <a:t>GED</a:t>
            </a:r>
            <a:r>
              <a:rPr lang="zh-CN" altLang="en-US" sz="2000"/>
              <a:t>，直到找到它，然后根据记录的</a:t>
            </a:r>
            <a:r>
              <a:rPr lang="en-US" altLang="zh-CN" sz="2000"/>
              <a:t>Database</a:t>
            </a:r>
            <a:r>
              <a:rPr lang="zh-CN" altLang="en-US" sz="2000"/>
              <a:t>中图两两</a:t>
            </a:r>
            <a:r>
              <a:rPr lang="zh-CN" altLang="en-US" sz="2000"/>
              <a:t>之间的</a:t>
            </a:r>
            <a:r>
              <a:rPr lang="en-US" altLang="zh-CN" sz="2000"/>
              <a:t>GED</a:t>
            </a:r>
            <a:r>
              <a:rPr lang="zh-CN" altLang="en-US" sz="2000"/>
              <a:t>计算</a:t>
            </a:r>
            <a:r>
              <a:rPr lang="en-US" altLang="zh-CN" sz="2000"/>
              <a:t>query graph</a:t>
            </a:r>
            <a:r>
              <a:rPr lang="zh-CN" altLang="en-US" sz="2000"/>
              <a:t>到其它图的</a:t>
            </a:r>
            <a:r>
              <a:rPr lang="en-US" altLang="zh-CN" sz="2000"/>
              <a:t>GED</a:t>
            </a:r>
            <a:r>
              <a:rPr lang="zh-CN" altLang="en-US" sz="2000"/>
              <a:t>的上下界（利用三角不等式）；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(4)  </a:t>
            </a:r>
            <a:r>
              <a:rPr lang="zh-CN" altLang="en-US" sz="2000">
                <a:sym typeface="+mn-ea"/>
              </a:rPr>
              <a:t>选择找上界或者下界最小的前</a:t>
            </a:r>
            <a:r>
              <a:rPr lang="en-US" altLang="zh-CN" sz="2000">
                <a:sym typeface="+mn-ea"/>
              </a:rPr>
              <a:t>k</a:t>
            </a:r>
            <a:r>
              <a:rPr lang="zh-CN" altLang="en-US" sz="2000">
                <a:sym typeface="+mn-ea"/>
              </a:rPr>
              <a:t>个图并停止搜索或者</a:t>
            </a:r>
            <a:r>
              <a:rPr lang="zh-CN" altLang="en-US" sz="2000"/>
              <a:t>重新找上界最小的图作为第二个目标继续搜索。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UNIT_TABLE_BEAUTIFY" val="smartTable{62589ab0-e0f0-4ae4-9a84-3babbeed7d67}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2369</Words>
  <Application>WPS 演示</Application>
  <PresentationFormat>宽屏</PresentationFormat>
  <Paragraphs>109</Paragraphs>
  <Slides>17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Equation.KSEE3</vt:lpstr>
      <vt:lpstr> Graph Similarity Search over A Graph Database</vt:lpstr>
      <vt:lpstr>目录</vt:lpstr>
      <vt:lpstr>问题定义</vt:lpstr>
      <vt:lpstr>Noah-GED（A* search with GNN）</vt:lpstr>
      <vt:lpstr>Noah-GED（A* search with GNN）</vt:lpstr>
      <vt:lpstr>Our method 1:Naive UCS search</vt:lpstr>
      <vt:lpstr>Our method 2:Naive A* Search</vt:lpstr>
      <vt:lpstr>Our method 2.1:Naive A* Search</vt:lpstr>
      <vt:lpstr>Our method 2.2:Naive A* Search</vt:lpstr>
      <vt:lpstr>Failure and new try</vt:lpstr>
      <vt:lpstr>排序学习介绍——RankNet</vt:lpstr>
      <vt:lpstr>Our method 3:Naive Noah + 排序学习</vt:lpstr>
      <vt:lpstr>实验介绍</vt:lpstr>
      <vt:lpstr>实验结果介绍</vt:lpstr>
      <vt:lpstr>可探索的方向</vt:lpstr>
      <vt:lpstr>Thanks for attention！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大战神</cp:lastModifiedBy>
  <cp:revision>214</cp:revision>
  <dcterms:created xsi:type="dcterms:W3CDTF">2019-06-19T02:08:00Z</dcterms:created>
  <dcterms:modified xsi:type="dcterms:W3CDTF">2021-12-29T14:37:11Z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791BF8194C754C66BD9CC39153685A34</vt:lpwstr>
  </property>
</Properties>
</file>