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8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7" r:id="rId14"/>
    <p:sldId id="273" r:id="rId15"/>
    <p:sldId id="267" r:id="rId16"/>
    <p:sldId id="278" r:id="rId17"/>
    <p:sldId id="270" r:id="rId18"/>
    <p:sldId id="269" r:id="rId19"/>
    <p:sldId id="271" r:id="rId20"/>
    <p:sldId id="272" r:id="rId21"/>
    <p:sldId id="274" r:id="rId22"/>
    <p:sldId id="279" r:id="rId2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 Section" id="{4C231B92-BEF6-4439-B7D3-DDCA311F93FF}">
          <p14:sldIdLst>
            <p14:sldId id="256"/>
            <p14:sldId id="257"/>
            <p14:sldId id="280"/>
            <p14:sldId id="258"/>
          </p14:sldIdLst>
        </p14:section>
        <p14:section name="Understanding 3DExperience Web Services" id="{07AE5C70-D8E9-4BE6-AB10-7614BBA9971B}">
          <p14:sldIdLst>
            <p14:sldId id="259"/>
            <p14:sldId id="260"/>
            <p14:sldId id="261"/>
          </p14:sldIdLst>
        </p14:section>
        <p14:section name="Building Blocks: WPF Custom Control" id="{6B81FBCA-3153-40FE-9131-C8A612B632DB}">
          <p14:sldIdLst>
            <p14:sldId id="262"/>
            <p14:sldId id="263"/>
            <p14:sldId id="264"/>
            <p14:sldId id="265"/>
          </p14:sldIdLst>
        </p14:section>
        <p14:section name="The Login Control Implementation" id="{A8C0B05E-24B5-4251-BD00-69776FE2100F}">
          <p14:sldIdLst>
            <p14:sldId id="266"/>
            <p14:sldId id="277"/>
            <p14:sldId id="273"/>
            <p14:sldId id="267"/>
            <p14:sldId id="278"/>
            <p14:sldId id="270"/>
            <p14:sldId id="269"/>
          </p14:sldIdLst>
        </p14:section>
        <p14:section name="Beyond Authentication: Making API Calls" id="{B0C1B5C1-AC85-4726-94E1-D5A5232ACB66}">
          <p14:sldIdLst>
            <p14:sldId id="271"/>
            <p14:sldId id="272"/>
          </p14:sldIdLst>
        </p14:section>
        <p14:section name="Conclusion" id="{C066A5AA-131A-42D9-8A6D-6594DFD0BB54}">
          <p14:sldIdLst>
            <p14:sldId id="274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77663" autoAdjust="0"/>
  </p:normalViewPr>
  <p:slideViewPr>
    <p:cSldViewPr snapToGrid="0">
      <p:cViewPr varScale="1">
        <p:scale>
          <a:sx n="100" d="100"/>
          <a:sy n="100" d="100"/>
        </p:scale>
        <p:origin x="8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4" d="100"/>
          <a:sy n="94" d="100"/>
        </p:scale>
        <p:origin x="355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6E6A6137-8EB8-498D-BF73-2740AE1BF2B7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22EE4F6-FAD4-4E2B-93DE-46576BA4DE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9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54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6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85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52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1D8D5-03B2-F871-4B9E-2BC3392D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80A4A-B8B3-4E33-4F56-0CAA3C1CD2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DE143F-5329-C194-C79E-06C9CE44D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DBDAA-76EE-079F-30EF-A0CAB14AF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4049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655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1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C4DD-F4E7-DE74-A7D9-DAD89EB0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71F574-B441-DDDB-FCDB-481612064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18815-73FE-7975-34B2-5CEA43958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14D53-319D-A3B4-E560-9307EF127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599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852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597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45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31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92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99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888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386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82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285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6791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14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2EE4F6-FAD4-4E2B-93DE-46576BA4DEA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4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5058E-F80E-5A47-FBE6-472F0CEC6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73438" y="2133219"/>
            <a:ext cx="7045124" cy="2693204"/>
          </a:xfrm>
          <a:ln w="28575">
            <a:solidFill>
              <a:schemeClr val="tx1"/>
            </a:solidFill>
          </a:ln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6C249-419E-928A-E25E-E51FDCA82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73438" y="6269685"/>
            <a:ext cx="7045124" cy="43494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1BF3E45-E518-6994-1B2D-D6A74F9ACFD7}"/>
              </a:ext>
            </a:extLst>
          </p:cNvPr>
          <p:cNvSpPr/>
          <p:nvPr/>
        </p:nvSpPr>
        <p:spPr>
          <a:xfrm rot="7442238">
            <a:off x="-1558913" y="-335016"/>
            <a:ext cx="4944219" cy="2547786"/>
          </a:xfrm>
          <a:custGeom>
            <a:avLst/>
            <a:gdLst/>
            <a:ahLst/>
            <a:cxnLst/>
            <a:rect l="l" t="t" r="r" b="b"/>
            <a:pathLst>
              <a:path w="7315200" h="3769567">
                <a:moveTo>
                  <a:pt x="0" y="0"/>
                </a:moveTo>
                <a:lnTo>
                  <a:pt x="7315200" y="0"/>
                </a:lnTo>
                <a:lnTo>
                  <a:pt x="7315200" y="3769568"/>
                </a:lnTo>
                <a:lnTo>
                  <a:pt x="0" y="3769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BB5B660-9C44-45D2-C843-B3A34227D864}"/>
              </a:ext>
            </a:extLst>
          </p:cNvPr>
          <p:cNvSpPr/>
          <p:nvPr/>
        </p:nvSpPr>
        <p:spPr>
          <a:xfrm rot="-1630710">
            <a:off x="7934686" y="4840417"/>
            <a:ext cx="5922559" cy="2069099"/>
          </a:xfrm>
          <a:custGeom>
            <a:avLst/>
            <a:gdLst/>
            <a:ahLst/>
            <a:cxnLst/>
            <a:rect l="l" t="t" r="r" b="b"/>
            <a:pathLst>
              <a:path w="8583638" h="2998771">
                <a:moveTo>
                  <a:pt x="0" y="0"/>
                </a:moveTo>
                <a:lnTo>
                  <a:pt x="8583638" y="0"/>
                </a:lnTo>
                <a:lnTo>
                  <a:pt x="8583638" y="2998771"/>
                </a:lnTo>
                <a:lnTo>
                  <a:pt x="0" y="29987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15EFBE23-B1BD-3338-13B9-E7D4EC2069DE}"/>
              </a:ext>
            </a:extLst>
          </p:cNvPr>
          <p:cNvSpPr/>
          <p:nvPr/>
        </p:nvSpPr>
        <p:spPr>
          <a:xfrm>
            <a:off x="9804400" y="0"/>
            <a:ext cx="2387600" cy="2387600"/>
          </a:xfrm>
          <a:custGeom>
            <a:avLst/>
            <a:gdLst/>
            <a:ahLst/>
            <a:cxnLst/>
            <a:rect l="l" t="t" r="r" b="b"/>
            <a:pathLst>
              <a:path w="3387052" h="3387052">
                <a:moveTo>
                  <a:pt x="0" y="0"/>
                </a:moveTo>
                <a:lnTo>
                  <a:pt x="3387052" y="0"/>
                </a:lnTo>
                <a:lnTo>
                  <a:pt x="3387052" y="3387052"/>
                </a:lnTo>
                <a:lnTo>
                  <a:pt x="0" y="338705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3D5AC5-6E39-83FE-B063-343509F8182F}"/>
              </a:ext>
            </a:extLst>
          </p:cNvPr>
          <p:cNvSpPr txBox="1"/>
          <p:nvPr/>
        </p:nvSpPr>
        <p:spPr>
          <a:xfrm>
            <a:off x="2766349" y="4919241"/>
            <a:ext cx="6609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Josefin Sans SemiBold" pitchFamily="2" charset="0"/>
              </a:rPr>
              <a:t>WWW.TRUENORTHPLM.COM</a:t>
            </a:r>
          </a:p>
        </p:txBody>
      </p:sp>
    </p:spTree>
    <p:extLst>
      <p:ext uri="{BB962C8B-B14F-4D97-AF65-F5344CB8AC3E}">
        <p14:creationId xmlns:p14="http://schemas.microsoft.com/office/powerpoint/2010/main" val="86499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1D4F-DDC6-DC55-4BB9-A77723E1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05FC42-A424-CC31-57B9-BB5871886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8C4CDC-C320-5158-0326-FE5BD768A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66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o Wa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8CFE-66E6-6920-E529-42447A58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0FCC-B079-8DAF-C4B3-1F9843F1A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466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Wave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8CFE-66E6-6920-E529-42447A58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20FCC-B079-8DAF-C4B3-1F9843F1A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3C807175-FAF4-F416-827E-B307972FBDE1}"/>
              </a:ext>
            </a:extLst>
          </p:cNvPr>
          <p:cNvSpPr/>
          <p:nvPr/>
        </p:nvSpPr>
        <p:spPr>
          <a:xfrm rot="2132652">
            <a:off x="-1443039" y="5258889"/>
            <a:ext cx="3539055" cy="2458955"/>
          </a:xfrm>
          <a:custGeom>
            <a:avLst/>
            <a:gdLst/>
            <a:ahLst/>
            <a:cxnLst/>
            <a:rect l="l" t="t" r="r" b="b"/>
            <a:pathLst>
              <a:path w="7315200" h="3769567">
                <a:moveTo>
                  <a:pt x="0" y="0"/>
                </a:moveTo>
                <a:lnTo>
                  <a:pt x="7315200" y="0"/>
                </a:lnTo>
                <a:lnTo>
                  <a:pt x="7315200" y="3769567"/>
                </a:lnTo>
                <a:lnTo>
                  <a:pt x="0" y="3769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092D001A-7FA0-3C8C-B7EB-ACDBEC6B7DF2}"/>
              </a:ext>
            </a:extLst>
          </p:cNvPr>
          <p:cNvSpPr/>
          <p:nvPr/>
        </p:nvSpPr>
        <p:spPr>
          <a:xfrm rot="2132652">
            <a:off x="9892526" y="-653569"/>
            <a:ext cx="2922546" cy="2175371"/>
          </a:xfrm>
          <a:custGeom>
            <a:avLst/>
            <a:gdLst/>
            <a:ahLst/>
            <a:cxnLst/>
            <a:rect l="l" t="t" r="r" b="b"/>
            <a:pathLst>
              <a:path w="7315200" h="3769567">
                <a:moveTo>
                  <a:pt x="0" y="0"/>
                </a:moveTo>
                <a:lnTo>
                  <a:pt x="7315200" y="0"/>
                </a:lnTo>
                <a:lnTo>
                  <a:pt x="7315200" y="3769567"/>
                </a:lnTo>
                <a:lnTo>
                  <a:pt x="0" y="37695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76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E2D7-1A79-5CA9-3678-717A97032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95ED5-4176-825A-3084-D16D8C290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2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E9E8-6E12-82BC-45D1-06E9BC07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2A2AD-2674-03FF-CCD4-230427DE5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977A2-E81B-7D41-9842-27A129B2A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0009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28CD7-B82D-401D-D3BC-F21E8EE21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00BF0-C6A8-C6DD-A729-8B1B84B93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F6C6DB-9035-8263-6B82-98C5D2C90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39F18-377A-30DD-DBB2-BC843E8ADF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B631A-9B88-84DB-F7BC-8AEC17C38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734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62B02-AF4B-8465-6520-E9D98CA55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723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410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6DEA-667E-1282-5F8F-E47D5A9D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A1C21-785A-FBC1-2E72-847FA8A1A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CA37-EDE7-D5C1-281E-F7DCF148F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418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7A39A5-86CF-C5C2-2F09-A367A272B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4243"/>
            <a:ext cx="10515600" cy="716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24D74-0A3C-80F0-A9E0-E8D755CFB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58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DD64746-BA31-E851-E5A6-E5B9B84C66EB}"/>
              </a:ext>
            </a:extLst>
          </p:cNvPr>
          <p:cNvSpPr/>
          <p:nvPr/>
        </p:nvSpPr>
        <p:spPr>
          <a:xfrm>
            <a:off x="296692" y="205191"/>
            <a:ext cx="1464016" cy="823509"/>
          </a:xfrm>
          <a:custGeom>
            <a:avLst/>
            <a:gdLst/>
            <a:ahLst/>
            <a:cxnLst/>
            <a:rect l="l" t="t" r="r" b="b"/>
            <a:pathLst>
              <a:path w="1464016" h="823509">
                <a:moveTo>
                  <a:pt x="0" y="0"/>
                </a:moveTo>
                <a:lnTo>
                  <a:pt x="1464016" y="0"/>
                </a:lnTo>
                <a:lnTo>
                  <a:pt x="1464016" y="823509"/>
                </a:lnTo>
                <a:lnTo>
                  <a:pt x="0" y="82350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78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Josefin Sans Bold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Josefin Sans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Josefin Sans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Josefin Sans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Josefin Sans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Josefin Sans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://www.truenorthplm.com/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4A44B-883C-7718-486A-6AB477523C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Leveraging Web Services APIs to Create a Custom Login User Control for WPF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524DA7-91F4-E1AF-D79E-D137CBC55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Koman</a:t>
            </a:r>
          </a:p>
        </p:txBody>
      </p:sp>
    </p:spTree>
    <p:extLst>
      <p:ext uri="{BB962C8B-B14F-4D97-AF65-F5344CB8AC3E}">
        <p14:creationId xmlns:p14="http://schemas.microsoft.com/office/powerpoint/2010/main" val="3399213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0AE7-D4CC-0640-53ED-7D880365A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Credential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A3E53-53E2-282B-1D70-D4F170CA5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SecureString</a:t>
            </a:r>
            <a:r>
              <a:rPr lang="en-US" dirty="0"/>
              <a:t> for password protection</a:t>
            </a:r>
          </a:p>
          <a:p>
            <a:r>
              <a:rPr lang="en-US" dirty="0"/>
              <a:t>Optional encrypted storage</a:t>
            </a:r>
          </a:p>
          <a:p>
            <a:r>
              <a:rPr lang="en-US" dirty="0"/>
              <a:t>Memory cleanup</a:t>
            </a:r>
          </a:p>
          <a:p>
            <a:r>
              <a:rPr lang="en-US" dirty="0"/>
              <a:t>Safe password visibility toggle</a:t>
            </a:r>
          </a:p>
        </p:txBody>
      </p:sp>
    </p:spTree>
    <p:extLst>
      <p:ext uri="{BB962C8B-B14F-4D97-AF65-F5344CB8AC3E}">
        <p14:creationId xmlns:p14="http://schemas.microsoft.com/office/powerpoint/2010/main" val="258834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59845-87BF-F4DD-A0AC-D68FDCE7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Control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F8AC5-5FAD-1933-D045-78A1AD3EC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6860" y="1567724"/>
            <a:ext cx="6558280" cy="529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8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57CA-11BB-FBB8-413E-2C6837352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D3DSLoginUC - UI Component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95C61-4434-1FC6-2AA8-D0BB2AB9E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81320" cy="4058132"/>
          </a:xfrm>
        </p:spPr>
        <p:txBody>
          <a:bodyPr>
            <a:normAutofit/>
          </a:bodyPr>
          <a:lstStyle/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Username/password fields</a:t>
            </a:r>
          </a:p>
          <a:p>
            <a:pPr lvl="1"/>
            <a:r>
              <a:rPr lang="en-US" dirty="0"/>
              <a:t>Remember password option</a:t>
            </a:r>
          </a:p>
          <a:p>
            <a:pPr lvl="1"/>
            <a:r>
              <a:rPr lang="en-US" dirty="0"/>
              <a:t>Show/hide password toggle</a:t>
            </a:r>
          </a:p>
          <a:p>
            <a:pPr lvl="1"/>
            <a:r>
              <a:rPr lang="en-US" dirty="0"/>
              <a:t>Login button with loading indicator</a:t>
            </a:r>
          </a:p>
          <a:p>
            <a:pPr lvl="1"/>
            <a:r>
              <a:rPr lang="en-US" dirty="0"/>
              <a:t>Security context selection 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759CC0-3A1E-5C5E-6E0F-6464D670B3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520" y="2468656"/>
            <a:ext cx="539190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784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8B651-EF50-F29F-9202-6A3C49BB1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8F96-C331-6AE6-2A98-C7BA11DB3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D3DSLoginUC - UI Component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F3B6E-2F83-0BFD-9BDA-80A2BDEA7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7881"/>
            <a:ext cx="8420808" cy="5160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FD6FF4-9597-ED66-34E1-2FA39F9BA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8720" y="1697881"/>
            <a:ext cx="4490720" cy="26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52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30E8-0049-8F17-10B0-50C2A4C9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and User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4A75D-EC8D-D9E0-6EE4-C1CE31C29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4490591" cy="4199255"/>
          </a:xfrm>
        </p:spPr>
        <p:txBody>
          <a:bodyPr>
            <a:normAutofit/>
          </a:bodyPr>
          <a:lstStyle/>
          <a:p>
            <a:r>
              <a:rPr lang="en-US" dirty="0"/>
              <a:t>Best Practices:</a:t>
            </a:r>
          </a:p>
          <a:p>
            <a:pPr lvl="1"/>
            <a:r>
              <a:rPr lang="en-US" dirty="0"/>
              <a:t>Clear error messages</a:t>
            </a:r>
          </a:p>
          <a:p>
            <a:pPr lvl="1"/>
            <a:r>
              <a:rPr lang="en-US" dirty="0"/>
              <a:t>Loading indicators</a:t>
            </a:r>
          </a:p>
          <a:p>
            <a:pPr lvl="1"/>
            <a:r>
              <a:rPr lang="en-US" dirty="0"/>
              <a:t>Graceful fallbacks</a:t>
            </a:r>
          </a:p>
          <a:p>
            <a:pPr lvl="1"/>
            <a:r>
              <a:rPr lang="en-US" dirty="0"/>
              <a:t>User guidance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099FD0-6CC7-B9BA-DC83-9153C837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922" y="2382516"/>
            <a:ext cx="2705478" cy="7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751EC3-C5A5-3929-1F05-E4FED6C11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0534" y="3233710"/>
            <a:ext cx="800212" cy="3905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EA7687-FC68-116C-6120-48B276132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8790" y="3974897"/>
            <a:ext cx="6411220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68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5D97-9D4D-B9B0-0972-1D6B4F25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PassportLoginHelper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EE8A-C024-148F-476B-4955A7520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Key Properties:</a:t>
            </a:r>
          </a:p>
          <a:p>
            <a:pPr lvl="1"/>
            <a:r>
              <a:rPr lang="en-US" dirty="0" err="1"/>
              <a:t>HttpClient</a:t>
            </a:r>
            <a:endParaRPr lang="en-US" dirty="0"/>
          </a:p>
          <a:p>
            <a:pPr lvl="1"/>
            <a:r>
              <a:rPr lang="en-US" dirty="0" err="1"/>
              <a:t>CookieContainer</a:t>
            </a:r>
            <a:endParaRPr lang="en-US" dirty="0"/>
          </a:p>
          <a:p>
            <a:pPr lvl="1"/>
            <a:r>
              <a:rPr lang="en-US" dirty="0" err="1"/>
              <a:t>CsrfToken</a:t>
            </a:r>
            <a:endParaRPr lang="en-US" dirty="0"/>
          </a:p>
          <a:p>
            <a:pPr lvl="1"/>
            <a:r>
              <a:rPr lang="en-US" dirty="0" err="1"/>
              <a:t>SecurityContexts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546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EEF14-8423-7896-9D78-D2505058F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1A3F-7482-5EEB-CE6E-FEB69A1CA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PassportLoginHelper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E9BF09-B623-0873-04A0-98D43BFB1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635" y="1737841"/>
            <a:ext cx="5877365" cy="51201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A7A617-B409-2ECC-DC52-23344E71ED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327" y="1748780"/>
            <a:ext cx="5877365" cy="51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70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AEB53-B0C7-B03B-7DE9-7E29F7BE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Context Handling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D8F795-CD04-E2DD-11A3-ABC554C78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43" y="1640358"/>
            <a:ext cx="5401429" cy="2810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385F8E-F56C-C394-E7C3-E8DECDF34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29" y="2128671"/>
            <a:ext cx="6506316" cy="37271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646416C-01B7-0311-7337-FE7CD55149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5045" y="4562759"/>
            <a:ext cx="5588226" cy="22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40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C1D3A-9774-EB35-0403-18F808C2D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A315-24B1-6B03-5AF3-00CEF9E6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Flow Walkthrough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22FED-E5A5-088E-B20B-161C3602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394" y="1679970"/>
            <a:ext cx="9694606" cy="51780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677EF-3DFE-7D9C-51AE-ABA860A1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79970"/>
            <a:ext cx="2497394" cy="5178030"/>
          </a:xfrm>
        </p:spPr>
        <p:txBody>
          <a:bodyPr>
            <a:normAutofit/>
          </a:bodyPr>
          <a:lstStyle/>
          <a:p>
            <a:r>
              <a:rPr lang="en-US" sz="1600" dirty="0"/>
              <a:t>User enters credentials</a:t>
            </a:r>
          </a:p>
          <a:p>
            <a:r>
              <a:rPr lang="en-US" sz="1600" dirty="0" err="1"/>
              <a:t>LoginCommand</a:t>
            </a:r>
            <a:r>
              <a:rPr lang="en-US" sz="1600" dirty="0"/>
              <a:t> triggers </a:t>
            </a:r>
            <a:r>
              <a:rPr lang="en-US" sz="1600" dirty="0" err="1"/>
              <a:t>PassportLoginHelper</a:t>
            </a:r>
            <a:r>
              <a:rPr lang="en-US" sz="1600" dirty="0"/>
              <a:t>. </a:t>
            </a:r>
            <a:r>
              <a:rPr lang="en-US" sz="1600" dirty="0" err="1"/>
              <a:t>LoginAsync</a:t>
            </a:r>
            <a:r>
              <a:rPr lang="en-US" sz="1600" dirty="0"/>
              <a:t>()</a:t>
            </a:r>
          </a:p>
          <a:p>
            <a:r>
              <a:rPr lang="en-US" sz="1600" dirty="0"/>
              <a:t>Helper retrieves login ticket</a:t>
            </a:r>
          </a:p>
          <a:p>
            <a:r>
              <a:rPr lang="en-US" sz="1600" dirty="0"/>
              <a:t>Helper submits credentials to CAS</a:t>
            </a:r>
          </a:p>
          <a:p>
            <a:r>
              <a:rPr lang="en-US" sz="1600" dirty="0"/>
              <a:t>Helper obtains CSRF token and security contexts</a:t>
            </a:r>
          </a:p>
          <a:p>
            <a:r>
              <a:rPr lang="en-US" sz="1600" dirty="0"/>
              <a:t>UI updates to show context selection</a:t>
            </a:r>
          </a:p>
          <a:p>
            <a:r>
              <a:rPr lang="en-US" sz="1600" dirty="0"/>
              <a:t>User selects security context</a:t>
            </a:r>
          </a:p>
        </p:txBody>
      </p:sp>
    </p:spTree>
    <p:extLst>
      <p:ext uri="{BB962C8B-B14F-4D97-AF65-F5344CB8AC3E}">
        <p14:creationId xmlns:p14="http://schemas.microsoft.com/office/powerpoint/2010/main" val="3461649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ECEA-9C96-120D-DA30-621CC244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Established Session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A3EEA-9C3E-5407-B2A9-25963DCC4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9271" y="1628776"/>
            <a:ext cx="4963218" cy="3238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48026F-96FC-7BAF-306A-6287DBEDD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4" y="1628776"/>
            <a:ext cx="7049547" cy="5231468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0791315-5BDF-BEB0-BC00-4F6119F80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056" y="2014583"/>
            <a:ext cx="4963219" cy="47930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Uses authenticated </a:t>
            </a:r>
            <a:r>
              <a:rPr lang="en-US" dirty="0" err="1"/>
              <a:t>HttpClient</a:t>
            </a:r>
            <a:r>
              <a:rPr lang="en-US" dirty="0"/>
              <a:t> with cookies already included</a:t>
            </a:r>
          </a:p>
          <a:p>
            <a:r>
              <a:rPr lang="en-US" dirty="0" err="1"/>
              <a:t>SecurityContext</a:t>
            </a:r>
            <a:r>
              <a:rPr lang="en-US" dirty="0"/>
              <a:t> header determines data access permissions</a:t>
            </a:r>
          </a:p>
          <a:p>
            <a:r>
              <a:rPr lang="en-US" dirty="0"/>
              <a:t>Search by part number and revision to find </a:t>
            </a:r>
            <a:r>
              <a:rPr lang="en-US" dirty="0" err="1"/>
              <a:t>ObjectID</a:t>
            </a:r>
            <a:endParaRPr lang="en-US" dirty="0"/>
          </a:p>
          <a:p>
            <a:r>
              <a:rPr lang="en-US" dirty="0"/>
              <a:t>Returns platform's internal ID needed for subsequent calls</a:t>
            </a:r>
          </a:p>
          <a:p>
            <a:r>
              <a:rPr lang="en-US" dirty="0"/>
              <a:t>Pattern applies to all 3DEXPERIENCE API operations</a:t>
            </a:r>
          </a:p>
        </p:txBody>
      </p:sp>
    </p:spTree>
    <p:extLst>
      <p:ext uri="{BB962C8B-B14F-4D97-AF65-F5344CB8AC3E}">
        <p14:creationId xmlns:p14="http://schemas.microsoft.com/office/powerpoint/2010/main" val="415705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CC214-23B1-C874-37A8-FA777A2F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A0E1F-7458-0599-9A79-A263F84C2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36725"/>
          </a:xfrm>
        </p:spPr>
        <p:txBody>
          <a:bodyPr/>
          <a:lstStyle/>
          <a:p>
            <a:r>
              <a:rPr lang="en-US" dirty="0"/>
              <a:t>Understanding 3DEXPERIENCE authentication</a:t>
            </a:r>
          </a:p>
          <a:p>
            <a:r>
              <a:rPr lang="en-US" dirty="0"/>
              <a:t>Building custom WPF login controls</a:t>
            </a:r>
          </a:p>
          <a:p>
            <a:r>
              <a:rPr lang="en-US" dirty="0"/>
              <a:t>Leveraging authenticated sessions for API calls</a:t>
            </a:r>
          </a:p>
        </p:txBody>
      </p:sp>
    </p:spTree>
    <p:extLst>
      <p:ext uri="{BB962C8B-B14F-4D97-AF65-F5344CB8AC3E}">
        <p14:creationId xmlns:p14="http://schemas.microsoft.com/office/powerpoint/2010/main" val="210370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5A121-F75D-6F7D-429D-03D3090DA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Structure Retrieval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D38618-DF5D-2FB4-9DA6-7D0E6DA30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954" y="1605735"/>
            <a:ext cx="5315692" cy="304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78E044-1548-348A-171E-511973AE6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14" y="1585668"/>
            <a:ext cx="6102564" cy="5272332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E025361-883F-B580-ECA8-CB1A22856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0954" y="2133599"/>
            <a:ext cx="5229596" cy="45624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Requires </a:t>
            </a:r>
            <a:r>
              <a:rPr lang="en-US" dirty="0" err="1"/>
              <a:t>SecurityContext</a:t>
            </a:r>
            <a:r>
              <a:rPr lang="en-US" dirty="0"/>
              <a:t> + CSRF token from </a:t>
            </a:r>
            <a:r>
              <a:rPr lang="en-US" dirty="0" err="1"/>
              <a:t>PassportLoginHelper</a:t>
            </a:r>
            <a:endParaRPr lang="en-US" dirty="0"/>
          </a:p>
          <a:p>
            <a:r>
              <a:rPr lang="en-US" dirty="0"/>
              <a:t>Key parameters: </a:t>
            </a:r>
          </a:p>
          <a:p>
            <a:pPr lvl="1"/>
            <a:r>
              <a:rPr lang="en-US" dirty="0" err="1"/>
              <a:t>expandDepth</a:t>
            </a:r>
            <a:r>
              <a:rPr lang="en-US" dirty="0"/>
              <a:t>: -1 (complete)</a:t>
            </a:r>
          </a:p>
          <a:p>
            <a:pPr lvl="1"/>
            <a:r>
              <a:rPr lang="en-US" dirty="0" err="1"/>
              <a:t>withPath</a:t>
            </a:r>
            <a:r>
              <a:rPr lang="en-US" dirty="0"/>
              <a:t>: true</a:t>
            </a:r>
          </a:p>
          <a:p>
            <a:r>
              <a:rPr lang="en-US" dirty="0"/>
              <a:t>Response contains flattened References (parts) + Instances (usages)</a:t>
            </a:r>
          </a:p>
          <a:p>
            <a:r>
              <a:rPr lang="en-US" dirty="0"/>
              <a:t>Reconstructs hierarchical tree from path information</a:t>
            </a:r>
          </a:p>
          <a:p>
            <a:r>
              <a:rPr lang="en-US" dirty="0"/>
              <a:t>Enables BOM generation, visualization, analysis</a:t>
            </a:r>
          </a:p>
        </p:txBody>
      </p:sp>
    </p:spTree>
    <p:extLst>
      <p:ext uri="{BB962C8B-B14F-4D97-AF65-F5344CB8AC3E}">
        <p14:creationId xmlns:p14="http://schemas.microsoft.com/office/powerpoint/2010/main" val="1833569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ACDC8-1F69-F03C-22FB-D974C850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21788-F0AF-F891-7518-4AD2A1634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Authentication flow with 3DEXPERIENCE</a:t>
            </a:r>
          </a:p>
          <a:p>
            <a:r>
              <a:rPr lang="en-US" dirty="0"/>
              <a:t>Custom UI with WPF and MVVM</a:t>
            </a:r>
          </a:p>
          <a:p>
            <a:r>
              <a:rPr lang="en-US" dirty="0"/>
              <a:t>Secure credential handling</a:t>
            </a:r>
          </a:p>
          <a:p>
            <a:r>
              <a:rPr lang="en-US" dirty="0"/>
              <a:t>Session management for API calls</a:t>
            </a:r>
          </a:p>
          <a:p>
            <a:r>
              <a:rPr lang="en-US" dirty="0"/>
              <a:t>Separation of concerns for maintainability</a:t>
            </a:r>
          </a:p>
        </p:txBody>
      </p:sp>
    </p:spTree>
    <p:extLst>
      <p:ext uri="{BB962C8B-B14F-4D97-AF65-F5344CB8AC3E}">
        <p14:creationId xmlns:p14="http://schemas.microsoft.com/office/powerpoint/2010/main" val="3881968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FFF202-CD90-27B9-5C4D-C52D98693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Want to learn more?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4B0857-AF65-764E-ED0C-018FFFCDD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0760" y="2507157"/>
            <a:ext cx="5207000" cy="2736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Reach out to us!</a:t>
            </a:r>
          </a:p>
          <a:p>
            <a:pPr marL="0" indent="0">
              <a:buNone/>
            </a:pP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www.truenorthplm.com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Follow us on LinkedIn</a:t>
            </a:r>
          </a:p>
          <a:p>
            <a:pPr marL="0" indent="0">
              <a:buNone/>
            </a:pPr>
            <a:r>
              <a:rPr lang="en-US" dirty="0"/>
              <a:t>Shop our Merchandise</a:t>
            </a:r>
          </a:p>
        </p:txBody>
      </p:sp>
      <p:pic>
        <p:nvPicPr>
          <p:cNvPr id="3" name="Picture 2" descr="A qr code with circles&#10;&#10;AI-generated content may be incorrect.">
            <a:extLst>
              <a:ext uri="{FF2B5EF4-FFF2-40B4-BE49-F238E27FC236}">
                <a16:creationId xmlns:a16="http://schemas.microsoft.com/office/drawing/2014/main" id="{6AEC0E50-A91E-A3F1-D593-F6FF41780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1239"/>
          <a:stretch/>
        </p:blipFill>
        <p:spPr>
          <a:xfrm>
            <a:off x="6720840" y="2104748"/>
            <a:ext cx="3652520" cy="36977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8066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7836-2EFD-8587-301A-10397C6B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60C7B8-B8B7-BF47-0119-9E1D7B2157BD}"/>
              </a:ext>
            </a:extLst>
          </p:cNvPr>
          <p:cNvSpPr txBox="1">
            <a:spLocks/>
          </p:cNvSpPr>
          <p:nvPr/>
        </p:nvSpPr>
        <p:spPr>
          <a:xfrm>
            <a:off x="3048000" y="2620962"/>
            <a:ext cx="5429250" cy="297021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10000"/>
                  <a:lumOff val="90000"/>
                </a:schemeClr>
              </a:gs>
              <a:gs pos="48000">
                <a:schemeClr val="accent4">
                  <a:lumMod val="25000"/>
                  <a:lumOff val="75000"/>
                </a:schemeClr>
              </a:gs>
              <a:gs pos="100000">
                <a:srgbClr val="99CCFF"/>
              </a:gs>
            </a:gsLst>
            <a:lin ang="16200000" scaled="1"/>
            <a:tileRect/>
          </a:gra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Josefin Sans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Josefin Sans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Josefin Sans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Josefin Sans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Josefin Sans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github.com/</a:t>
            </a:r>
            <a:r>
              <a:rPr lang="en-US" b="1" dirty="0" err="1"/>
              <a:t>TrueNorthPLM</a:t>
            </a:r>
            <a:endParaRPr lang="en-US" b="1" dirty="0"/>
          </a:p>
          <a:p>
            <a:pPr marL="0" indent="0" algn="ctr">
              <a:buNone/>
            </a:pPr>
            <a:r>
              <a:rPr lang="en-US" b="0" i="0" dirty="0">
                <a:solidFill>
                  <a:srgbClr val="474747"/>
                </a:solidFill>
                <a:effectLst/>
                <a:latin typeface="Roboto" panose="020F0502020204030204" pitchFamily="2" charset="0"/>
              </a:rPr>
              <a:t>👇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F49D4-51A7-08DA-E4CC-370169D55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64" y="4212051"/>
            <a:ext cx="4277322" cy="981212"/>
          </a:xfrm>
          <a:prstGeom prst="rect">
            <a:avLst/>
          </a:prstGeom>
          <a:effectLst>
            <a:softEdge rad="76200"/>
          </a:effectLst>
        </p:spPr>
      </p:pic>
    </p:spTree>
    <p:extLst>
      <p:ext uri="{BB962C8B-B14F-4D97-AF65-F5344CB8AC3E}">
        <p14:creationId xmlns:p14="http://schemas.microsoft.com/office/powerpoint/2010/main" val="118627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F09FD-DDD2-E0C8-473F-EEAC2451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Custom User Controls?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9933B-66A9-511C-A4AC-54C278D1C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Seamless integration with existing applications</a:t>
            </a:r>
          </a:p>
          <a:p>
            <a:r>
              <a:rPr lang="en-US" dirty="0"/>
              <a:t>Consistent branding and user experience</a:t>
            </a:r>
          </a:p>
          <a:p>
            <a:r>
              <a:rPr lang="en-US" dirty="0"/>
              <a:t>Workflow optimization</a:t>
            </a:r>
          </a:p>
          <a:p>
            <a:r>
              <a:rPr lang="en-US" dirty="0"/>
              <a:t>Enhanced security features</a:t>
            </a:r>
          </a:p>
          <a:p>
            <a:r>
              <a:rPr lang="en-US" dirty="0"/>
              <a:t>Performance improvements</a:t>
            </a:r>
          </a:p>
          <a:p>
            <a:r>
              <a:rPr lang="en-US" dirty="0"/>
              <a:t>Most importantly, avoiding code duplication means easier maintenance and less work overall</a:t>
            </a:r>
          </a:p>
        </p:txBody>
      </p:sp>
    </p:spTree>
    <p:extLst>
      <p:ext uri="{BB962C8B-B14F-4D97-AF65-F5344CB8AC3E}">
        <p14:creationId xmlns:p14="http://schemas.microsoft.com/office/powerpoint/2010/main" val="418285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EC52-50B7-384F-0BFC-BE4F365C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3DEXPERIENCE Platform Architecture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BDB647B-6F9E-84B6-D6AD-4EB628FA8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44115" y="2049145"/>
            <a:ext cx="7303770" cy="4057650"/>
          </a:xfrm>
        </p:spPr>
      </p:pic>
    </p:spTree>
    <p:extLst>
      <p:ext uri="{BB962C8B-B14F-4D97-AF65-F5344CB8AC3E}">
        <p14:creationId xmlns:p14="http://schemas.microsoft.com/office/powerpoint/2010/main" val="1982910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51741-039B-4BCA-EE19-95A4E30DC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A3E6D7-F00E-C02C-2376-9743ECAC3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697" y="1585590"/>
            <a:ext cx="9694606" cy="517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20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5E610-3456-8B4C-D1B6-369CD154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Context Explained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27019-D582-C9E1-AB75-D1787D863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63505"/>
            <a:ext cx="12192000" cy="19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2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7396-8DE9-2B3B-4217-ADF62B4F6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WPF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AC88A-4293-7FD2-EB37-6AA81189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996" y="1966317"/>
            <a:ext cx="5792008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97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4FF8-BC4D-8046-4FFE-976C4B38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 Pattern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F621EF-58A0-12D7-3D20-49D40EE3B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600" y="1607988"/>
            <a:ext cx="7344800" cy="5077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117986"/>
      </p:ext>
    </p:extLst>
  </p:cSld>
  <p:clrMapOvr>
    <a:masterClrMapping/>
  </p:clrMapOvr>
</p:sld>
</file>

<file path=ppt/theme/theme1.xml><?xml version="1.0" encoding="utf-8"?>
<a:theme xmlns:a="http://schemas.openxmlformats.org/drawingml/2006/main" name="True North PLM">
  <a:themeElements>
    <a:clrScheme name="True North PLM">
      <a:dk1>
        <a:srgbClr val="0A151F"/>
      </a:dk1>
      <a:lt1>
        <a:sysClr val="window" lastClr="FFFFFF"/>
      </a:lt1>
      <a:dk2>
        <a:srgbClr val="0E2841"/>
      </a:dk2>
      <a:lt2>
        <a:srgbClr val="83ABC2"/>
      </a:lt2>
      <a:accent1>
        <a:srgbClr val="D2DFE9"/>
      </a:accent1>
      <a:accent2>
        <a:srgbClr val="83ABC2"/>
      </a:accent2>
      <a:accent3>
        <a:srgbClr val="4C7B99"/>
      </a:accent3>
      <a:accent4>
        <a:srgbClr val="19334A"/>
      </a:accent4>
      <a:accent5>
        <a:srgbClr val="F5F5F5"/>
      </a:accent5>
      <a:accent6>
        <a:srgbClr val="D7D7D7"/>
      </a:accent6>
      <a:hlink>
        <a:srgbClr val="FFFFFF"/>
      </a:hlink>
      <a:folHlink>
        <a:srgbClr val="FFFFF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rue North PLM" id="{E0657DEC-AA5F-4B61-BC59-A50820A00C7D}" vid="{E6176A6A-4FF9-456A-B2EE-5C0322EE72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AD53181-1100-43B4-B176-5B32D46BC8BB}">
  <we:reference id="wa200006214" version="1.0.0.0" store="en-US" storeType="OMEX"/>
  <we:alternateReferences>
    <we:reference id="WA200006214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True North PLM</Template>
  <TotalTime>16540</TotalTime>
  <Words>362</Words>
  <Application>Microsoft Office PowerPoint</Application>
  <PresentationFormat>Widescreen</PresentationFormat>
  <Paragraphs>105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Josefin Sans</vt:lpstr>
      <vt:lpstr>Josefin Sans Bold</vt:lpstr>
      <vt:lpstr>Josefin Sans SemiBold</vt:lpstr>
      <vt:lpstr>Roboto</vt:lpstr>
      <vt:lpstr>True North PLM</vt:lpstr>
      <vt:lpstr>Leveraging Web Services APIs to Create a Custom Login User Control for WPF</vt:lpstr>
      <vt:lpstr>Key Takeaways</vt:lpstr>
      <vt:lpstr>Demo</vt:lpstr>
      <vt:lpstr>Why Custom User Controls?</vt:lpstr>
      <vt:lpstr>3DEXPERIENCE Platform Architecture</vt:lpstr>
      <vt:lpstr>Authentication Flow</vt:lpstr>
      <vt:lpstr>Security Context Explained</vt:lpstr>
      <vt:lpstr>Intro to WPF Architecture</vt:lpstr>
      <vt:lpstr>MVVM Pattern</vt:lpstr>
      <vt:lpstr>Secure Credential Handling</vt:lpstr>
      <vt:lpstr>Custom Control Components</vt:lpstr>
      <vt:lpstr>D3DSLoginUC - UI Component</vt:lpstr>
      <vt:lpstr>D3DSLoginUC - UI Component</vt:lpstr>
      <vt:lpstr>Error Handling and User Feedback</vt:lpstr>
      <vt:lpstr>PassportLoginHelper</vt:lpstr>
      <vt:lpstr>PassportLoginHelper</vt:lpstr>
      <vt:lpstr>Security Context Handling</vt:lpstr>
      <vt:lpstr>Authentication Flow Walkthrough</vt:lpstr>
      <vt:lpstr>Using the Established Session</vt:lpstr>
      <vt:lpstr>Product Structure Retrieval Example</vt:lpstr>
      <vt:lpstr>Key Takeaways</vt:lpstr>
      <vt:lpstr>Want to learn more?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Koman</dc:creator>
  <cp:lastModifiedBy>Daniel Koman</cp:lastModifiedBy>
  <cp:revision>126</cp:revision>
  <cp:lastPrinted>2025-04-09T17:48:03Z</cp:lastPrinted>
  <dcterms:created xsi:type="dcterms:W3CDTF">2025-02-26T19:51:08Z</dcterms:created>
  <dcterms:modified xsi:type="dcterms:W3CDTF">2025-04-09T17:49:54Z</dcterms:modified>
</cp:coreProperties>
</file>