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7"/>
  </p:notesMasterIdLst>
  <p:sldIdLst>
    <p:sldId id="256" r:id="rId2"/>
    <p:sldId id="263" r:id="rId3"/>
    <p:sldId id="274" r:id="rId4"/>
    <p:sldId id="276" r:id="rId5"/>
    <p:sldId id="277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A22"/>
    <a:srgbClr val="C9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5853" autoAdjust="0"/>
  </p:normalViewPr>
  <p:slideViewPr>
    <p:cSldViewPr snapToGrid="0">
      <p:cViewPr varScale="1">
        <p:scale>
          <a:sx n="108" d="100"/>
          <a:sy n="108" d="100"/>
        </p:scale>
        <p:origin x="1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BC53-BAFD-41AA-9CE0-DC92D1D1CB11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F5D4-E75C-48FE-AC90-DB85E8DD8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/>
          <a:stretch/>
        </p:blipFill>
        <p:spPr>
          <a:xfrm>
            <a:off x="0" y="2285"/>
            <a:ext cx="12192000" cy="68534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9" y="823686"/>
            <a:ext cx="8344264" cy="143898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0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9" y="2367767"/>
            <a:ext cx="8344264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0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3363"/>
            <a:ext cx="12192000" cy="884855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>
            <a:off x="0" y="679270"/>
            <a:ext cx="12192000" cy="6178731"/>
          </a:xfrm>
          <a:custGeom>
            <a:avLst/>
            <a:gdLst>
              <a:gd name="connsiteX0" fmla="*/ 484142 w 9144000"/>
              <a:gd name="connsiteY0" fmla="*/ 0 h 6178731"/>
              <a:gd name="connsiteX1" fmla="*/ 628649 w 9144000"/>
              <a:gd name="connsiteY1" fmla="*/ 192221 h 6178731"/>
              <a:gd name="connsiteX2" fmla="*/ 9144000 w 9144000"/>
              <a:gd name="connsiteY2" fmla="*/ 192221 h 6178731"/>
              <a:gd name="connsiteX3" fmla="*/ 9144000 w 9144000"/>
              <a:gd name="connsiteY3" fmla="*/ 6178731 h 6178731"/>
              <a:gd name="connsiteX4" fmla="*/ 0 w 9144000"/>
              <a:gd name="connsiteY4" fmla="*/ 6178731 h 6178731"/>
              <a:gd name="connsiteX5" fmla="*/ 0 w 9144000"/>
              <a:gd name="connsiteY5" fmla="*/ 192221 h 6178731"/>
              <a:gd name="connsiteX6" fmla="*/ 339636 w 9144000"/>
              <a:gd name="connsiteY6" fmla="*/ 192221 h 617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178731">
                <a:moveTo>
                  <a:pt x="484142" y="0"/>
                </a:moveTo>
                <a:lnTo>
                  <a:pt x="628649" y="192221"/>
                </a:lnTo>
                <a:lnTo>
                  <a:pt x="9144000" y="192221"/>
                </a:lnTo>
                <a:lnTo>
                  <a:pt x="9144000" y="6178731"/>
                </a:lnTo>
                <a:lnTo>
                  <a:pt x="0" y="6178731"/>
                </a:lnTo>
                <a:lnTo>
                  <a:pt x="0" y="192221"/>
                </a:lnTo>
                <a:lnTo>
                  <a:pt x="339636" y="192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63" y="1105989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463" y="80677"/>
            <a:ext cx="10761620" cy="743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885" y="156556"/>
            <a:ext cx="8425238" cy="1438984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b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r>
              <a:rPr lang="en-US" altLang="zh-CN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(S17 - 37)</a:t>
            </a:r>
            <a:endParaRPr lang="zh-CN" altLang="en-US" sz="28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8480" y="2069869"/>
            <a:ext cx="8344264" cy="135204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Large </a:t>
            </a:r>
            <a:r>
              <a:rPr lang="en-US" altLang="zh-CN" sz="3200" dirty="0"/>
              <a:t>Vocabulary Handwritten Text Recognition </a:t>
            </a:r>
            <a:r>
              <a:rPr lang="en-US" altLang="zh-CN" sz="3200" dirty="0" smtClean="0"/>
              <a:t>Based on </a:t>
            </a:r>
            <a:r>
              <a:rPr lang="en-US" altLang="zh-CN" sz="3200" dirty="0"/>
              <a:t>Deep Neural Networks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638" y="6257835"/>
            <a:ext cx="1166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Members:	</a:t>
            </a:r>
            <a:r>
              <a:rPr lang="en-US" altLang="zh-CN" sz="2800" dirty="0" err="1" smtClean="0"/>
              <a:t>Yehan</a:t>
            </a:r>
            <a:r>
              <a:rPr lang="en-US" altLang="zh-CN" sz="2800" dirty="0" smtClean="0"/>
              <a:t> Wang         </a:t>
            </a:r>
            <a:r>
              <a:rPr lang="en-US" altLang="zh-CN" sz="2800" dirty="0" err="1" smtClean="0"/>
              <a:t>Kaixiang</a:t>
            </a:r>
            <a:r>
              <a:rPr lang="en-US" altLang="zh-CN" sz="2800" dirty="0" smtClean="0"/>
              <a:t> Huang         Jimmy Yu           Jianzhe Hu	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8" y="293914"/>
            <a:ext cx="1488227" cy="13952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2831" y="4862945"/>
            <a:ext cx="207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Advisor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</a:rPr>
              <a:t>Ivan </a:t>
            </a:r>
            <a:r>
              <a:rPr lang="en-US" altLang="zh-CN" sz="2400" dirty="0" err="1">
                <a:solidFill>
                  <a:schemeClr val="bg1"/>
                </a:solidFill>
              </a:rPr>
              <a:t>Marsic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Existing Solution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951" y="994073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Optical Character Recognition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418375" y="4201943"/>
            <a:ext cx="3521858" cy="57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Hidden Markov Model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494" y="1453158"/>
            <a:ext cx="113019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that focuses on the conversion of images with printed or handwritten text into editable digital text through scanned documents or photos.</a:t>
            </a:r>
          </a:p>
          <a:p>
            <a:endParaRPr lang="en-US" sz="1600" dirty="0" smtClean="0"/>
          </a:p>
          <a:p>
            <a:r>
              <a:rPr lang="en-US" sz="1600" dirty="0" smtClean="0"/>
              <a:t>Makes prediction of characters and text based on pattern and feature recognition in order to output into editable format such as PDF, Word Doc, or TXT file.</a:t>
            </a:r>
          </a:p>
          <a:p>
            <a:endParaRPr lang="en-US" sz="1600" dirty="0"/>
          </a:p>
          <a:p>
            <a:r>
              <a:rPr lang="en-US" sz="1600" dirty="0" smtClean="0"/>
              <a:t>Advantages include being able to translate most documents into an editable file, increase efficiency of modifying documents, and allows user to search through document to find specific data.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difficulty recognizing handwritten text and increased errors, lighting and background conditions need to be optimal, and difficulty recognizing documents with both images and text.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260" y="4725655"/>
            <a:ext cx="11418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Tool for representing probability distributions over sequences of observations.  Uses probability distribution to make predictions about state of objects. </a:t>
            </a:r>
          </a:p>
          <a:p>
            <a:endParaRPr lang="en-US" sz="1600" dirty="0"/>
          </a:p>
          <a:p>
            <a:r>
              <a:rPr lang="en-US" sz="1600" dirty="0" smtClean="0"/>
              <a:t>Hidden Markov Models make predictions based upon training models/networks to recognize character features, in particular, character strokes to determine state transitions.   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the requirement for an adequate and large training set to ensure accurate results and difficulty recognizing images/text with noise.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4" grpId="0"/>
      <p:bldP spid="14" grpId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18375" y="2407839"/>
            <a:ext cx="9794404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Deep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 </a:t>
            </a:r>
            <a:r>
              <a:rPr lang="en-US" altLang="zh-CN" dirty="0"/>
              <a:t>Networks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5" y="932179"/>
            <a:ext cx="175124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1028" y="1396200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Our goal is to achieve accurate recognition to handwriting and transfer it to editable electronic files. We plan on building a smartphone application that will be able to capture an image of the target document and then process the handwritten text, and format using Deep Learning mechanisms.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1027" y="2891863"/>
            <a:ext cx="10804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Deep learning</a:t>
            </a:r>
            <a:r>
              <a:rPr lang="en-US" altLang="zh-CN" dirty="0"/>
              <a:t> (also known as deep structured learning, hierarchical learning or deep machine learning) is a branch  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en-US" altLang="zh-CN" dirty="0"/>
              <a:t> based on a set of </a:t>
            </a:r>
            <a:r>
              <a:rPr lang="en-US" altLang="zh-CN" dirty="0" smtClean="0"/>
              <a:t>algorithms</a:t>
            </a:r>
            <a:r>
              <a:rPr lang="en-US" altLang="zh-CN" dirty="0"/>
              <a:t> that attempt to model high level abstractions in data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Neural networks</a:t>
            </a:r>
            <a:r>
              <a:rPr lang="en-US" altLang="zh-CN" dirty="0"/>
              <a:t>  are a computational approach used in computer science other research disciplines, which is based on a large collection of neural units (</a:t>
            </a:r>
            <a:r>
              <a:rPr lang="en-US" altLang="zh-CN" dirty="0">
                <a:solidFill>
                  <a:srgbClr val="EF2A22"/>
                </a:solidFill>
              </a:rPr>
              <a:t>artificial neurons</a:t>
            </a:r>
            <a:r>
              <a:rPr lang="en-US" altLang="zh-CN" dirty="0"/>
              <a:t>), loosely mimicking the way a </a:t>
            </a:r>
            <a:r>
              <a:rPr lang="en-US" altLang="zh-CN" dirty="0">
                <a:solidFill>
                  <a:srgbClr val="EF2A22"/>
                </a:solidFill>
              </a:rPr>
              <a:t>biological brain</a:t>
            </a:r>
            <a:r>
              <a:rPr lang="en-US" altLang="zh-CN" dirty="0"/>
              <a:t> solves problems with large clusters of biological neurons connected by axons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kumimoji="1"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kumimoji="1" lang="en-US" altLang="zh-CN" b="1" dirty="0" smtClean="0"/>
              <a:t>Advantages:</a:t>
            </a:r>
            <a:r>
              <a:rPr kumimoji="1" lang="zh-CN" altLang="en-US" b="1" dirty="0" smtClean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</a:p>
          <a:p>
            <a:pPr>
              <a:buClr>
                <a:srgbClr val="EF2A22"/>
              </a:buClr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Robust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fault-tolerated</a:t>
            </a:r>
            <a:endParaRPr kumimoji="1" lang="zh-CN" altLang="en-US" dirty="0" smtClean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Plentiful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……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2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959" y="869625"/>
            <a:ext cx="10761620" cy="743190"/>
          </a:xfrm>
        </p:spPr>
        <p:txBody>
          <a:bodyPr/>
          <a:lstStyle/>
          <a:p>
            <a:r>
              <a:rPr lang="en-US" altLang="zh-CN" b="1" dirty="0" smtClean="0"/>
              <a:t>Our Design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418375" y="1165027"/>
            <a:ext cx="2754617" cy="5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Design Approach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689" y="1772388"/>
            <a:ext cx="1060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1. Image data capture </a:t>
            </a:r>
            <a:r>
              <a:rPr lang="en-US" altLang="zh-CN" dirty="0"/>
              <a:t>and </a:t>
            </a:r>
            <a:r>
              <a:rPr lang="en-US" altLang="zh-CN" dirty="0" smtClean="0"/>
              <a:t>pre-processing</a:t>
            </a:r>
            <a:endParaRPr lang="en-US" altLang="zh-CN" dirty="0"/>
          </a:p>
          <a:p>
            <a:pPr algn="just"/>
            <a:r>
              <a:rPr lang="en-US" altLang="zh-CN" dirty="0"/>
              <a:t>2. </a:t>
            </a:r>
            <a:r>
              <a:rPr lang="en-US" altLang="zh-CN" b="1" i="1" dirty="0" smtClean="0"/>
              <a:t>CNN</a:t>
            </a:r>
            <a:r>
              <a:rPr lang="en-US" altLang="zh-CN" i="1" dirty="0" smtClean="0"/>
              <a:t>(</a:t>
            </a:r>
            <a:r>
              <a:rPr lang="en-US" altLang="zh-CN" i="1" dirty="0"/>
              <a:t>Convolutional Neural Networks</a:t>
            </a:r>
            <a:r>
              <a:rPr lang="en-US" altLang="zh-CN" dirty="0" smtClean="0"/>
              <a:t>) </a:t>
            </a:r>
            <a:r>
              <a:rPr lang="en-US" altLang="zh-CN" dirty="0"/>
              <a:t>based </a:t>
            </a:r>
            <a:r>
              <a:rPr lang="en-US" altLang="zh-CN" dirty="0" smtClean="0"/>
              <a:t>character-level </a:t>
            </a:r>
            <a:r>
              <a:rPr lang="en-US" altLang="zh-CN" dirty="0"/>
              <a:t>recognition</a:t>
            </a:r>
          </a:p>
          <a:p>
            <a:pPr algn="just"/>
            <a:r>
              <a:rPr lang="en-US" altLang="zh-CN" dirty="0"/>
              <a:t>3. </a:t>
            </a:r>
            <a:r>
              <a:rPr lang="en-US" altLang="zh-CN" b="1" i="1" dirty="0"/>
              <a:t>LSTM</a:t>
            </a:r>
            <a:r>
              <a:rPr lang="en-US" altLang="zh-CN" i="1" dirty="0"/>
              <a:t>(Long-Short Term </a:t>
            </a:r>
            <a:r>
              <a:rPr lang="en-US" altLang="zh-CN" i="1" dirty="0" smtClean="0"/>
              <a:t>Memory</a:t>
            </a:r>
            <a:r>
              <a:rPr lang="en-US" altLang="zh-CN" i="1" dirty="0"/>
              <a:t> Networks</a:t>
            </a:r>
            <a:r>
              <a:rPr lang="en-US" altLang="zh-CN" i="1" dirty="0" smtClean="0"/>
              <a:t>) </a:t>
            </a:r>
            <a:r>
              <a:rPr lang="en-US" altLang="zh-CN" dirty="0" smtClean="0"/>
              <a:t>based word-</a:t>
            </a:r>
            <a:r>
              <a:rPr lang="en-US" altLang="zh-CN" dirty="0"/>
              <a:t>sequences</a:t>
            </a:r>
            <a:r>
              <a:rPr lang="en-US" altLang="zh-CN" dirty="0" smtClean="0"/>
              <a:t> modeling</a:t>
            </a:r>
          </a:p>
          <a:p>
            <a:pPr algn="just"/>
            <a:r>
              <a:rPr lang="en-US" altLang="zh-CN" dirty="0" smtClean="0"/>
              <a:t>4. Combine </a:t>
            </a:r>
            <a:r>
              <a:rPr lang="en-US" altLang="zh-CN" b="1" i="1" dirty="0" smtClean="0"/>
              <a:t>CNN</a:t>
            </a:r>
            <a:r>
              <a:rPr lang="en-US" altLang="zh-CN" dirty="0" smtClean="0"/>
              <a:t> and </a:t>
            </a:r>
            <a:r>
              <a:rPr lang="en-US" altLang="zh-CN" b="1" i="1" dirty="0" smtClean="0"/>
              <a:t>LSTM to </a:t>
            </a:r>
            <a:r>
              <a:rPr lang="en-US" altLang="zh-CN" dirty="0" smtClean="0"/>
              <a:t>accomplish our </a:t>
            </a:r>
            <a:r>
              <a:rPr lang="en-US" altLang="zh-CN" dirty="0"/>
              <a:t>Large Vocabulary Handwritten Text Recognition </a:t>
            </a:r>
            <a:endParaRPr lang="en-US" altLang="zh-CN" b="1" i="1" dirty="0" smtClean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4" y="3535792"/>
            <a:ext cx="504308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Challenges and Potential Solution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7688" y="4018760"/>
            <a:ext cx="106048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dirty="0"/>
          </a:p>
          <a:p>
            <a:pPr marL="342900" indent="-342900" algn="just">
              <a:buClr>
                <a:srgbClr val="FF0000"/>
              </a:buClr>
              <a:buFont typeface="Arial" charset="0"/>
              <a:buChar char="•"/>
            </a:pPr>
            <a:r>
              <a:rPr lang="en-US" altLang="zh-CN" sz="2000" b="1" dirty="0"/>
              <a:t>How to identify the word if some letters can’t be recognized.</a:t>
            </a:r>
          </a:p>
          <a:p>
            <a:pPr algn="just"/>
            <a:endParaRPr lang="en-US" altLang="zh-CN" sz="2000" b="1" dirty="0"/>
          </a:p>
          <a:p>
            <a:pPr marL="342900" indent="-342900" algn="just">
              <a:buClr>
                <a:srgbClr val="FF0000"/>
              </a:buClr>
              <a:buFont typeface="Arial" charset="0"/>
              <a:buChar char="•"/>
            </a:pPr>
            <a:r>
              <a:rPr lang="en-US" altLang="zh-CN" sz="2000" b="1" dirty="0"/>
              <a:t>Identify letters written in different fonts.</a:t>
            </a:r>
          </a:p>
          <a:p>
            <a:pPr algn="just"/>
            <a:endParaRPr lang="en-US" altLang="zh-CN" sz="2000" b="1" dirty="0"/>
          </a:p>
          <a:p>
            <a:pPr marL="342900" indent="-342900" algn="just">
              <a:buClr>
                <a:srgbClr val="EF2A22"/>
              </a:buClr>
              <a:buFont typeface="Arial" charset="0"/>
              <a:buChar char="•"/>
            </a:pPr>
            <a:r>
              <a:rPr lang="en-US" altLang="zh-CN" sz="2000" b="1" dirty="0"/>
              <a:t>Design a friendly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13882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Tasks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4015890" y="1630752"/>
            <a:ext cx="3973876" cy="564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5800" dirty="0" smtClean="0"/>
              <a:t>Load Distribution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174644" y="3216355"/>
            <a:ext cx="5672415" cy="1321946"/>
            <a:chOff x="532514" y="3103606"/>
            <a:chExt cx="4705104" cy="90473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14" y="3126301"/>
              <a:ext cx="882041" cy="88204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447" y="3103606"/>
              <a:ext cx="882041" cy="88204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582" y="3103606"/>
              <a:ext cx="882041" cy="88204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679" y="3118737"/>
              <a:ext cx="882043" cy="88204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955" y="3118735"/>
              <a:ext cx="882045" cy="88204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093" y="3133864"/>
              <a:ext cx="866916" cy="866916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831" y="3103606"/>
              <a:ext cx="851787" cy="851787"/>
            </a:xfrm>
            <a:prstGeom prst="rect">
              <a:avLst/>
            </a:prstGeom>
          </p:spPr>
        </p:pic>
      </p:grpSp>
      <p:cxnSp>
        <p:nvCxnSpPr>
          <p:cNvPr id="33" name="直接连接符 32"/>
          <p:cNvCxnSpPr/>
          <p:nvPr/>
        </p:nvCxnSpPr>
        <p:spPr>
          <a:xfrm flipV="1">
            <a:off x="0" y="2460567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2038917" y="1368381"/>
            <a:ext cx="7927823" cy="1083526"/>
            <a:chOff x="3111260" y="1618205"/>
            <a:chExt cx="5475928" cy="931640"/>
          </a:xfrm>
        </p:grpSpPr>
        <p:sp>
          <p:nvSpPr>
            <p:cNvPr id="14" name="文本框 13"/>
            <p:cNvSpPr txBox="1"/>
            <p:nvPr/>
          </p:nvSpPr>
          <p:spPr>
            <a:xfrm>
              <a:off x="3111260" y="1618205"/>
              <a:ext cx="5475928" cy="41733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Train our CNN network to recognize single character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8" name="直接连接符 37"/>
            <p:cNvCxnSpPr>
              <a:stCxn id="14" idx="2"/>
            </p:cNvCxnSpPr>
            <p:nvPr/>
          </p:nvCxnSpPr>
          <p:spPr>
            <a:xfrm>
              <a:off x="5849224" y="2035536"/>
              <a:ext cx="980" cy="514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858921" y="1352171"/>
            <a:ext cx="8288215" cy="1099295"/>
            <a:chOff x="3416551" y="1750793"/>
            <a:chExt cx="8288215" cy="1099295"/>
          </a:xfrm>
        </p:grpSpPr>
        <p:sp>
          <p:nvSpPr>
            <p:cNvPr id="31" name="文本框 30"/>
            <p:cNvSpPr txBox="1"/>
            <p:nvPr/>
          </p:nvSpPr>
          <p:spPr>
            <a:xfrm>
              <a:off x="3416551" y="1750793"/>
              <a:ext cx="8288215" cy="52322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Develop LSTM to predict the sequence of characters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7560657" y="2283341"/>
              <a:ext cx="1" cy="56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0"/>
          <a:srcRect l="10548" r="13253"/>
          <a:stretch/>
        </p:blipFill>
        <p:spPr>
          <a:xfrm>
            <a:off x="129746" y="2608113"/>
            <a:ext cx="914400" cy="673176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3549408" y="4853432"/>
            <a:ext cx="20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 smtClean="0"/>
              <a:t>Yehan</a:t>
            </a:r>
            <a:r>
              <a:rPr lang="en-US" altLang="zh-CN" dirty="0" smtClean="0"/>
              <a:t> Wang</a:t>
            </a:r>
          </a:p>
          <a:p>
            <a:pPr algn="just"/>
            <a:r>
              <a:rPr lang="en-US" altLang="zh-CN" dirty="0" smtClean="0"/>
              <a:t>Image Processing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4315654" y="1368915"/>
            <a:ext cx="3374348" cy="1089967"/>
            <a:chOff x="4849314" y="1600662"/>
            <a:chExt cx="9388796" cy="1089967"/>
          </a:xfrm>
        </p:grpSpPr>
        <p:sp>
          <p:nvSpPr>
            <p:cNvPr id="48" name="文本框 47"/>
            <p:cNvSpPr txBox="1"/>
            <p:nvPr/>
          </p:nvSpPr>
          <p:spPr>
            <a:xfrm>
              <a:off x="4849314" y="1600662"/>
              <a:ext cx="9388796" cy="52322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Design User Interface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9566038" y="2123882"/>
              <a:ext cx="1" cy="56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47788" y="1353856"/>
            <a:ext cx="1792715" cy="1100161"/>
            <a:chOff x="7524639" y="1603738"/>
            <a:chExt cx="4277455" cy="1086891"/>
          </a:xfrm>
        </p:grpSpPr>
        <p:sp>
          <p:nvSpPr>
            <p:cNvPr id="51" name="文本框 50"/>
            <p:cNvSpPr txBox="1"/>
            <p:nvPr/>
          </p:nvSpPr>
          <p:spPr>
            <a:xfrm>
              <a:off x="7524639" y="1603738"/>
              <a:ext cx="4277455" cy="516909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Start Point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9566038" y="2123882"/>
              <a:ext cx="1" cy="56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443688" y="3868219"/>
            <a:ext cx="7213238" cy="1750970"/>
            <a:chOff x="2443688" y="3868219"/>
            <a:chExt cx="7213238" cy="1750970"/>
          </a:xfrm>
        </p:grpSpPr>
        <p:sp>
          <p:nvSpPr>
            <p:cNvPr id="59" name="圆角矩形标注 58"/>
            <p:cNvSpPr/>
            <p:nvPr/>
          </p:nvSpPr>
          <p:spPr>
            <a:xfrm>
              <a:off x="2443688" y="3868219"/>
              <a:ext cx="703076" cy="784995"/>
            </a:xfrm>
            <a:prstGeom prst="wedgeRoundRectCallout">
              <a:avLst>
                <a:gd name="adj1" fmla="val 70535"/>
                <a:gd name="adj2" fmla="val -34340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R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0" name="圆角矩形标注 59"/>
            <p:cNvSpPr/>
            <p:nvPr/>
          </p:nvSpPr>
          <p:spPr>
            <a:xfrm>
              <a:off x="3576136" y="4400350"/>
              <a:ext cx="703076" cy="784995"/>
            </a:xfrm>
            <a:prstGeom prst="wedgeRoundRectCallout">
              <a:avLst>
                <a:gd name="adj1" fmla="val 89294"/>
                <a:gd name="adj2" fmla="val -5786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U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标注 60"/>
            <p:cNvSpPr/>
            <p:nvPr/>
          </p:nvSpPr>
          <p:spPr>
            <a:xfrm>
              <a:off x="4615265" y="4653214"/>
              <a:ext cx="703076" cy="784995"/>
            </a:xfrm>
            <a:prstGeom prst="wedgeRoundRectCallout">
              <a:avLst>
                <a:gd name="adj1" fmla="val 40521"/>
                <a:gd name="adj2" fmla="val -7130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T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标注 61"/>
            <p:cNvSpPr/>
            <p:nvPr/>
          </p:nvSpPr>
          <p:spPr>
            <a:xfrm>
              <a:off x="5702735" y="4834194"/>
              <a:ext cx="703076" cy="784995"/>
            </a:xfrm>
            <a:prstGeom prst="wedgeRoundRectCallout">
              <a:avLst>
                <a:gd name="adj1" fmla="val 25515"/>
                <a:gd name="adj2" fmla="val -7578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G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3" name="圆角矩形标注 62"/>
            <p:cNvSpPr/>
            <p:nvPr/>
          </p:nvSpPr>
          <p:spPr>
            <a:xfrm>
              <a:off x="6734350" y="4572750"/>
              <a:ext cx="703076" cy="784995"/>
            </a:xfrm>
            <a:prstGeom prst="wedgeRoundRectCallout">
              <a:avLst>
                <a:gd name="adj1" fmla="val -22006"/>
                <a:gd name="adj2" fmla="val -7802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E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4" name="圆角矩形标注 63"/>
            <p:cNvSpPr/>
            <p:nvPr/>
          </p:nvSpPr>
          <p:spPr>
            <a:xfrm>
              <a:off x="7886065" y="4460935"/>
              <a:ext cx="703076" cy="784995"/>
            </a:xfrm>
            <a:prstGeom prst="wedgeRoundRectCallout">
              <a:avLst>
                <a:gd name="adj1" fmla="val -47017"/>
                <a:gd name="adj2" fmla="val -7690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R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5" name="圆角矩形标注 64"/>
            <p:cNvSpPr/>
            <p:nvPr/>
          </p:nvSpPr>
          <p:spPr>
            <a:xfrm>
              <a:off x="8953850" y="3942448"/>
              <a:ext cx="703076" cy="784995"/>
            </a:xfrm>
            <a:prstGeom prst="wedgeRoundRectCallout">
              <a:avLst>
                <a:gd name="adj1" fmla="val -75780"/>
                <a:gd name="adj2" fmla="val -3546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S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圆角矩形标注 66"/>
          <p:cNvSpPr/>
          <p:nvPr/>
        </p:nvSpPr>
        <p:spPr>
          <a:xfrm>
            <a:off x="8953597" y="2987277"/>
            <a:ext cx="703076" cy="784995"/>
          </a:xfrm>
          <a:prstGeom prst="wedgeRoundRectCallout">
            <a:avLst>
              <a:gd name="adj1" fmla="val -85784"/>
              <a:gd name="adj2" fmla="val 362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5?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599290" y="4865998"/>
            <a:ext cx="208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 smtClean="0"/>
              <a:t>Kaixiang</a:t>
            </a:r>
            <a:r>
              <a:rPr lang="en-US" altLang="zh-CN" dirty="0" smtClean="0"/>
              <a:t> Huang</a:t>
            </a:r>
          </a:p>
          <a:p>
            <a:pPr algn="just"/>
            <a:r>
              <a:rPr lang="en-US" altLang="zh-CN" dirty="0" smtClean="0"/>
              <a:t>Network Optimizing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535224" y="4867037"/>
            <a:ext cx="252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Jimmy Yu</a:t>
            </a:r>
          </a:p>
          <a:p>
            <a:pPr algn="just"/>
            <a:r>
              <a:rPr lang="en-US" altLang="zh-CN" dirty="0" smtClean="0"/>
              <a:t>Application Developing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9656673" y="4845243"/>
            <a:ext cx="194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Jianzhe Hu</a:t>
            </a:r>
          </a:p>
          <a:p>
            <a:pPr algn="just"/>
            <a:r>
              <a:rPr lang="en-US" altLang="zh-CN" dirty="0" smtClean="0"/>
              <a:t>Network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1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43646 -0.002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/>
      <p:bldP spid="67" grpId="0" animBg="1"/>
      <p:bldP spid="67" grpId="1" animBg="1"/>
      <p:bldP spid="68" grpId="0"/>
      <p:bldP spid="69" grpId="0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  <p:tag name="MH_SECTIONID" val="273,274,275,276,277,278,279,"/>
</p:tagLst>
</file>

<file path=ppt/theme/theme1.xml><?xml version="1.0" encoding="utf-8"?>
<a:theme xmlns:a="http://schemas.openxmlformats.org/drawingml/2006/main" name="A000120141119A01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A000120150303A09KPBG</Template>
  <TotalTime>741</TotalTime>
  <Words>419</Words>
  <Application>Microsoft Office PowerPoint</Application>
  <PresentationFormat>宽屏</PresentationFormat>
  <Paragraphs>97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Aharoni</vt:lpstr>
      <vt:lpstr>黑体</vt:lpstr>
      <vt:lpstr>华文彩云</vt:lpstr>
      <vt:lpstr>宋体</vt:lpstr>
      <vt:lpstr>幼圆</vt:lpstr>
      <vt:lpstr>Arial</vt:lpstr>
      <vt:lpstr>Baskerville Old Face</vt:lpstr>
      <vt:lpstr>Calibri</vt:lpstr>
      <vt:lpstr>Magneto</vt:lpstr>
      <vt:lpstr>Rockwell Extra Bold</vt:lpstr>
      <vt:lpstr>Webdings</vt:lpstr>
      <vt:lpstr>A000120141119A01PPBG</vt:lpstr>
      <vt:lpstr>Presentation(S17 - 37)</vt:lpstr>
      <vt:lpstr>Existing Solution</vt:lpstr>
      <vt:lpstr>Overview</vt:lpstr>
      <vt:lpstr>Our Design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Hu Jianzhe</cp:lastModifiedBy>
  <cp:revision>68</cp:revision>
  <dcterms:created xsi:type="dcterms:W3CDTF">2016-12-12T00:00:28Z</dcterms:created>
  <dcterms:modified xsi:type="dcterms:W3CDTF">2017-02-23T21:10:03Z</dcterms:modified>
</cp:coreProperties>
</file>