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9" r:id="rId1"/>
  </p:sldMasterIdLst>
  <p:notesMasterIdLst>
    <p:notesMasterId r:id="rId7"/>
  </p:notesMasterIdLst>
  <p:sldIdLst>
    <p:sldId id="256" r:id="rId2"/>
    <p:sldId id="263" r:id="rId3"/>
    <p:sldId id="274" r:id="rId4"/>
    <p:sldId id="273" r:id="rId5"/>
    <p:sldId id="275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4D4D"/>
    <a:srgbClr val="EF2A2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983" autoAdjust="0"/>
    <p:restoredTop sz="93548" autoAdjust="0"/>
  </p:normalViewPr>
  <p:slideViewPr>
    <p:cSldViewPr snapToGrid="0">
      <p:cViewPr>
        <p:scale>
          <a:sx n="81" d="100"/>
          <a:sy n="81" d="100"/>
        </p:scale>
        <p:origin x="78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8BC53-BAFD-41AA-9CE0-DC92D1D1CB11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0F5D4-E75C-48FE-AC90-DB85E8DD8B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09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5"/>
          <a:stretch/>
        </p:blipFill>
        <p:spPr>
          <a:xfrm>
            <a:off x="0" y="2285"/>
            <a:ext cx="12192000" cy="685343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509" y="823686"/>
            <a:ext cx="8344264" cy="143898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4000" b="1" i="0">
                <a:ln w="14605">
                  <a:noFill/>
                </a:ln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509" y="2367767"/>
            <a:ext cx="8344264" cy="42336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856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4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87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180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88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86743"/>
            <a:ext cx="10515600" cy="1070339"/>
          </a:xfrm>
        </p:spPr>
        <p:txBody>
          <a:bodyPr anchor="b"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88407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35800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64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68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28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7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80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48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-13363"/>
            <a:ext cx="12192000" cy="884855"/>
          </a:xfrm>
          <a:prstGeom prst="rect">
            <a:avLst/>
          </a:prstGeom>
          <a:solidFill>
            <a:srgbClr val="EF2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任意多边形 10"/>
          <p:cNvSpPr/>
          <p:nvPr/>
        </p:nvSpPr>
        <p:spPr>
          <a:xfrm>
            <a:off x="0" y="679270"/>
            <a:ext cx="12192000" cy="6178731"/>
          </a:xfrm>
          <a:custGeom>
            <a:avLst/>
            <a:gdLst>
              <a:gd name="connsiteX0" fmla="*/ 484142 w 9144000"/>
              <a:gd name="connsiteY0" fmla="*/ 0 h 6178731"/>
              <a:gd name="connsiteX1" fmla="*/ 628649 w 9144000"/>
              <a:gd name="connsiteY1" fmla="*/ 192221 h 6178731"/>
              <a:gd name="connsiteX2" fmla="*/ 9144000 w 9144000"/>
              <a:gd name="connsiteY2" fmla="*/ 192221 h 6178731"/>
              <a:gd name="connsiteX3" fmla="*/ 9144000 w 9144000"/>
              <a:gd name="connsiteY3" fmla="*/ 6178731 h 6178731"/>
              <a:gd name="connsiteX4" fmla="*/ 0 w 9144000"/>
              <a:gd name="connsiteY4" fmla="*/ 6178731 h 6178731"/>
              <a:gd name="connsiteX5" fmla="*/ 0 w 9144000"/>
              <a:gd name="connsiteY5" fmla="*/ 192221 h 6178731"/>
              <a:gd name="connsiteX6" fmla="*/ 339636 w 9144000"/>
              <a:gd name="connsiteY6" fmla="*/ 192221 h 617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6178731">
                <a:moveTo>
                  <a:pt x="484142" y="0"/>
                </a:moveTo>
                <a:lnTo>
                  <a:pt x="628649" y="192221"/>
                </a:lnTo>
                <a:lnTo>
                  <a:pt x="9144000" y="192221"/>
                </a:lnTo>
                <a:lnTo>
                  <a:pt x="9144000" y="6178731"/>
                </a:lnTo>
                <a:lnTo>
                  <a:pt x="0" y="6178731"/>
                </a:lnTo>
                <a:lnTo>
                  <a:pt x="0" y="192221"/>
                </a:lnTo>
                <a:lnTo>
                  <a:pt x="339636" y="1922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463" y="1105989"/>
            <a:ext cx="10761620" cy="5250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3463" y="80677"/>
            <a:ext cx="10761620" cy="7431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2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57188" indent="-35718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80000"/>
        <a:buFont typeface="Webdings" panose="05030102010509060703" pitchFamily="18" charset="2"/>
        <a:buChar char="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357188" indent="-357188" algn="l" defTabSz="914400" rtl="0" eaLnBrk="1" latinLnBrk="0" hangingPunct="1">
        <a:lnSpc>
          <a:spcPct val="130000"/>
        </a:lnSpc>
        <a:spcBef>
          <a:spcPts val="0"/>
        </a:spcBef>
        <a:buFont typeface="Calibri" panose="020F0502020204030204" pitchFamily="34" charset="0"/>
        <a:buChar char=" 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35885" y="156556"/>
            <a:ext cx="8425238" cy="1438984"/>
          </a:xfrm>
        </p:spPr>
        <p:txBody>
          <a:bodyPr>
            <a:normAutofit/>
          </a:bodyPr>
          <a:lstStyle/>
          <a:p>
            <a:pPr algn="l"/>
            <a:r>
              <a:rPr lang="en-US" altLang="zh-CN" sz="6000" b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Presentation</a:t>
            </a:r>
            <a:r>
              <a:rPr lang="en-US" altLang="zh-CN" sz="2800" b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(S17 - 37)</a:t>
            </a:r>
            <a:endParaRPr lang="zh-CN" altLang="en-US" sz="2800" b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8480" y="2069869"/>
            <a:ext cx="8344264" cy="1352041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Large </a:t>
            </a:r>
            <a:r>
              <a:rPr lang="en-US" altLang="zh-CN" sz="3200" dirty="0"/>
              <a:t>Vocabulary Handwritten Text Recognition </a:t>
            </a:r>
            <a:r>
              <a:rPr lang="en-US" altLang="zh-CN" sz="3200" dirty="0" smtClean="0"/>
              <a:t>Based on </a:t>
            </a:r>
            <a:r>
              <a:rPr lang="en-US" altLang="zh-CN" sz="3200" dirty="0"/>
              <a:t>Deep Neural Networks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528638" y="6257835"/>
            <a:ext cx="11663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Members:	</a:t>
            </a:r>
            <a:r>
              <a:rPr lang="en-US" altLang="zh-CN" sz="2800" dirty="0" err="1" smtClean="0"/>
              <a:t>Yehan</a:t>
            </a:r>
            <a:r>
              <a:rPr lang="en-US" altLang="zh-CN" sz="2800" dirty="0" smtClean="0"/>
              <a:t> Wang         </a:t>
            </a:r>
            <a:r>
              <a:rPr lang="en-US" altLang="zh-CN" sz="2800" dirty="0" err="1" smtClean="0"/>
              <a:t>Kaixiang</a:t>
            </a:r>
            <a:r>
              <a:rPr lang="en-US" altLang="zh-CN" sz="2800" dirty="0" smtClean="0"/>
              <a:t> Huang         Jimmy Yu           Jianzhe Hu	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58" y="293914"/>
            <a:ext cx="1488227" cy="139521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52831" y="4862945"/>
            <a:ext cx="2078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Advisor</a:t>
            </a:r>
            <a:r>
              <a:rPr lang="en-US" altLang="zh-CN" sz="24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     </a:t>
            </a:r>
            <a:r>
              <a:rPr lang="en-US" altLang="zh-CN" sz="2400" dirty="0">
                <a:solidFill>
                  <a:schemeClr val="bg1"/>
                </a:solidFill>
              </a:rPr>
              <a:t>Ivan </a:t>
            </a:r>
            <a:r>
              <a:rPr lang="en-US" altLang="zh-CN" sz="2400" dirty="0" err="1">
                <a:solidFill>
                  <a:schemeClr val="bg1"/>
                </a:solidFill>
              </a:rPr>
              <a:t>Marsic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72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Existing Solution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8375" y="1165027"/>
            <a:ext cx="4602512" cy="572333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dirty="0"/>
              <a:t>Optical Character Recognition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6065" y="0"/>
            <a:ext cx="4625752" cy="1165027"/>
            <a:chOff x="6481706" y="-43418"/>
            <a:chExt cx="5045547" cy="1107996"/>
          </a:xfrm>
        </p:grpSpPr>
        <p:sp>
          <p:nvSpPr>
            <p:cNvPr id="5" name="文本框 4"/>
            <p:cNvSpPr txBox="1"/>
            <p:nvPr/>
          </p:nvSpPr>
          <p:spPr>
            <a:xfrm>
              <a:off x="6481706" y="-43418"/>
              <a:ext cx="139095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60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216429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U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726270" y="31418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T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170963" y="66412"/>
              <a:ext cx="20108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G</a:t>
              </a:r>
              <a:endParaRPr lang="zh-CN" altLang="en-US" sz="48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752186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E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295665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98501" y="33104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S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4141" y="208639"/>
              <a:ext cx="540041" cy="462758"/>
            </a:xfrm>
            <a:prstGeom prst="rect">
              <a:avLst/>
            </a:prstGeom>
          </p:spPr>
        </p:pic>
      </p:grpSp>
      <p:sp>
        <p:nvSpPr>
          <p:cNvPr id="16" name="内容占位符 2"/>
          <p:cNvSpPr txBox="1">
            <a:spLocks/>
          </p:cNvSpPr>
          <p:nvPr/>
        </p:nvSpPr>
        <p:spPr>
          <a:xfrm>
            <a:off x="418375" y="4201943"/>
            <a:ext cx="3521858" cy="572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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Hidden Markov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67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Overview</a:t>
            </a:r>
            <a:endParaRPr lang="zh-CN" altLang="en-US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6065" y="0"/>
            <a:ext cx="4625752" cy="1165027"/>
            <a:chOff x="6481706" y="-43418"/>
            <a:chExt cx="5045547" cy="1107996"/>
          </a:xfrm>
        </p:grpSpPr>
        <p:sp>
          <p:nvSpPr>
            <p:cNvPr id="5" name="文本框 4"/>
            <p:cNvSpPr txBox="1"/>
            <p:nvPr/>
          </p:nvSpPr>
          <p:spPr>
            <a:xfrm>
              <a:off x="6481706" y="-43418"/>
              <a:ext cx="139095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60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216429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U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726270" y="31418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T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170963" y="66412"/>
              <a:ext cx="20108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G</a:t>
              </a:r>
              <a:endParaRPr lang="zh-CN" altLang="en-US" sz="48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752186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E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295665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98501" y="33104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S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4141" y="208639"/>
              <a:ext cx="540041" cy="462758"/>
            </a:xfrm>
            <a:prstGeom prst="rect">
              <a:avLst/>
            </a:prstGeom>
          </p:spPr>
        </p:pic>
      </p:grp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484876" y="4257361"/>
            <a:ext cx="4602512" cy="572333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dirty="0"/>
              <a:t>Deep Neural Networks</a:t>
            </a:r>
            <a:endParaRPr lang="zh-CN" altLang="en-US" dirty="0"/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18375" y="1278729"/>
            <a:ext cx="1751247" cy="529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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ebdings" panose="05030102010509060703" pitchFamily="18" charset="2"/>
              <a:buNone/>
            </a:pPr>
            <a:r>
              <a:rPr lang="en-US" altLang="zh-CN" dirty="0" smtClean="0"/>
              <a:t>Objectives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07690" y="1849423"/>
            <a:ext cx="10604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Our goal is to achieve accurate recognition to handwriting and transfer it to editable electronic files. We plan on building a smartphone application that will be able to capture an image of the target document and then process the handwritten text, and format using Deep Learning mechanisms.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021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Our Design</a:t>
            </a:r>
            <a:endParaRPr lang="zh-CN" altLang="en-US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6065" y="0"/>
            <a:ext cx="4625752" cy="1165027"/>
            <a:chOff x="6481706" y="-43418"/>
            <a:chExt cx="5045547" cy="1107996"/>
          </a:xfrm>
        </p:grpSpPr>
        <p:sp>
          <p:nvSpPr>
            <p:cNvPr id="5" name="文本框 4"/>
            <p:cNvSpPr txBox="1"/>
            <p:nvPr/>
          </p:nvSpPr>
          <p:spPr>
            <a:xfrm>
              <a:off x="6481706" y="-43418"/>
              <a:ext cx="139095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60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216429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U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726270" y="31418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T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170963" y="66412"/>
              <a:ext cx="20108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G</a:t>
              </a:r>
              <a:endParaRPr lang="zh-CN" altLang="en-US" sz="48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752186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E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295665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98501" y="33104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S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4141" y="208639"/>
              <a:ext cx="540041" cy="462758"/>
            </a:xfrm>
            <a:prstGeom prst="rect">
              <a:avLst/>
            </a:prstGeom>
          </p:spPr>
        </p:pic>
      </p:grpSp>
      <p:sp>
        <p:nvSpPr>
          <p:cNvPr id="14" name="内容占位符 2"/>
          <p:cNvSpPr txBox="1">
            <a:spLocks/>
          </p:cNvSpPr>
          <p:nvPr/>
        </p:nvSpPr>
        <p:spPr>
          <a:xfrm>
            <a:off x="418375" y="1165027"/>
            <a:ext cx="2754617" cy="508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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Design Approach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07689" y="1772388"/>
            <a:ext cx="10604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/>
              <a:t>1. </a:t>
            </a:r>
            <a:r>
              <a:rPr lang="en-US" altLang="zh-CN" dirty="0" smtClean="0"/>
              <a:t>Image data capture </a:t>
            </a:r>
            <a:r>
              <a:rPr lang="en-US" altLang="zh-CN" dirty="0"/>
              <a:t>and </a:t>
            </a:r>
            <a:r>
              <a:rPr lang="en-US" altLang="zh-CN" dirty="0" smtClean="0"/>
              <a:t>pre-processing</a:t>
            </a:r>
            <a:endParaRPr lang="en-US" altLang="zh-CN" dirty="0"/>
          </a:p>
          <a:p>
            <a:pPr algn="just"/>
            <a:r>
              <a:rPr lang="en-US" altLang="zh-CN" dirty="0"/>
              <a:t>2. </a:t>
            </a:r>
            <a:r>
              <a:rPr lang="en-US" altLang="zh-CN" b="1" i="1" dirty="0" smtClean="0"/>
              <a:t>CNN</a:t>
            </a:r>
            <a:r>
              <a:rPr lang="en-US" altLang="zh-CN" i="1" dirty="0" smtClean="0"/>
              <a:t>(</a:t>
            </a:r>
            <a:r>
              <a:rPr lang="en-US" altLang="zh-CN" i="1" dirty="0"/>
              <a:t>Convolutional Neural Networks</a:t>
            </a:r>
            <a:r>
              <a:rPr lang="en-US" altLang="zh-CN" dirty="0" smtClean="0"/>
              <a:t>) </a:t>
            </a:r>
            <a:r>
              <a:rPr lang="en-US" altLang="zh-CN" dirty="0"/>
              <a:t>based </a:t>
            </a:r>
            <a:r>
              <a:rPr lang="en-US" altLang="zh-CN" dirty="0" smtClean="0"/>
              <a:t>character-level </a:t>
            </a:r>
            <a:r>
              <a:rPr lang="en-US" altLang="zh-CN" dirty="0"/>
              <a:t>recognition</a:t>
            </a:r>
          </a:p>
          <a:p>
            <a:pPr algn="just"/>
            <a:r>
              <a:rPr lang="en-US" altLang="zh-CN" dirty="0"/>
              <a:t>3. </a:t>
            </a:r>
            <a:r>
              <a:rPr lang="en-US" altLang="zh-CN" b="1" i="1" dirty="0"/>
              <a:t>LSTM</a:t>
            </a:r>
            <a:r>
              <a:rPr lang="en-US" altLang="zh-CN" i="1" dirty="0"/>
              <a:t>(</a:t>
            </a:r>
            <a:r>
              <a:rPr lang="en-US" altLang="zh-CN" i="1" dirty="0"/>
              <a:t>Long-Short Term </a:t>
            </a:r>
            <a:r>
              <a:rPr lang="en-US" altLang="zh-CN" i="1" dirty="0" smtClean="0"/>
              <a:t>Memory</a:t>
            </a:r>
            <a:r>
              <a:rPr lang="en-US" altLang="zh-CN" i="1" dirty="0"/>
              <a:t> Networks</a:t>
            </a:r>
            <a:r>
              <a:rPr lang="en-US" altLang="zh-CN" i="1" dirty="0" smtClean="0"/>
              <a:t>) </a:t>
            </a:r>
            <a:r>
              <a:rPr lang="en-US" altLang="zh-CN" dirty="0" smtClean="0"/>
              <a:t>based word-</a:t>
            </a:r>
            <a:r>
              <a:rPr lang="en-US" altLang="zh-CN" dirty="0"/>
              <a:t>sequences</a:t>
            </a:r>
            <a:r>
              <a:rPr lang="en-US" altLang="zh-CN" dirty="0" smtClean="0"/>
              <a:t> modeling</a:t>
            </a:r>
          </a:p>
          <a:p>
            <a:pPr algn="just"/>
            <a:r>
              <a:rPr lang="en-US" altLang="zh-CN" dirty="0" smtClean="0"/>
              <a:t>4. Combine </a:t>
            </a:r>
            <a:r>
              <a:rPr lang="en-US" altLang="zh-CN" b="1" i="1" dirty="0" smtClean="0"/>
              <a:t>CNN</a:t>
            </a:r>
            <a:r>
              <a:rPr lang="en-US" altLang="zh-CN" dirty="0" smtClean="0"/>
              <a:t> and </a:t>
            </a:r>
            <a:r>
              <a:rPr lang="en-US" altLang="zh-CN" b="1" i="1" dirty="0" smtClean="0"/>
              <a:t>LSTM to </a:t>
            </a:r>
            <a:r>
              <a:rPr lang="en-US" altLang="zh-CN" dirty="0" smtClean="0"/>
              <a:t>accomplish our </a:t>
            </a:r>
            <a:r>
              <a:rPr lang="en-US" altLang="zh-CN" dirty="0"/>
              <a:t>Large Vocabulary Handwritten Text Recognition </a:t>
            </a:r>
            <a:endParaRPr lang="en-US" altLang="zh-CN" b="1" i="1" dirty="0" smtClean="0"/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18374" y="3535792"/>
            <a:ext cx="5043087" cy="529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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ebdings" panose="05030102010509060703" pitchFamily="18" charset="2"/>
              <a:buNone/>
            </a:pPr>
            <a:r>
              <a:rPr lang="en-US" altLang="zh-CN" dirty="0" smtClean="0"/>
              <a:t>Challenges and Potential Solution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07690" y="4263968"/>
            <a:ext cx="1060482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zh-CN" dirty="0"/>
          </a:p>
          <a:p>
            <a:pPr algn="just"/>
            <a:r>
              <a:rPr lang="en-US" altLang="zh-CN" sz="2000" b="1" dirty="0"/>
              <a:t>How to identify the word if some letters can’t be recognized</a:t>
            </a:r>
            <a:r>
              <a:rPr lang="en-US" altLang="zh-CN" sz="2000" b="1" dirty="0"/>
              <a:t>.</a:t>
            </a:r>
          </a:p>
          <a:p>
            <a:pPr algn="just"/>
            <a:endParaRPr lang="en-US" altLang="zh-CN" sz="2000" b="1" dirty="0"/>
          </a:p>
          <a:p>
            <a:pPr algn="just"/>
            <a:r>
              <a:rPr lang="en-US" altLang="zh-CN" sz="2000" b="1" dirty="0"/>
              <a:t>Identify letters written in different fonts</a:t>
            </a:r>
            <a:r>
              <a:rPr lang="en-US" altLang="zh-CN" sz="2000" b="1" dirty="0"/>
              <a:t>.</a:t>
            </a:r>
          </a:p>
          <a:p>
            <a:pPr algn="just"/>
            <a:endParaRPr lang="en-US" altLang="zh-CN" sz="2000" b="1" dirty="0"/>
          </a:p>
          <a:p>
            <a:pPr algn="just"/>
            <a:r>
              <a:rPr lang="en-US" altLang="zh-CN" sz="2000" b="1" dirty="0"/>
              <a:t>Design a friendly user interface.</a:t>
            </a:r>
          </a:p>
        </p:txBody>
      </p:sp>
    </p:spTree>
    <p:extLst>
      <p:ext uri="{BB962C8B-B14F-4D97-AF65-F5344CB8AC3E}">
        <p14:creationId xmlns:p14="http://schemas.microsoft.com/office/powerpoint/2010/main" val="90433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Tasks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125" y="1165027"/>
            <a:ext cx="1909188" cy="5640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dirty="0" smtClean="0"/>
              <a:t>Milestone</a:t>
            </a:r>
          </a:p>
          <a:p>
            <a:pPr marL="0" lv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6065" y="0"/>
            <a:ext cx="4625752" cy="1165027"/>
            <a:chOff x="6481706" y="-43418"/>
            <a:chExt cx="5045547" cy="1107996"/>
          </a:xfrm>
        </p:grpSpPr>
        <p:sp>
          <p:nvSpPr>
            <p:cNvPr id="5" name="文本框 4"/>
            <p:cNvSpPr txBox="1"/>
            <p:nvPr/>
          </p:nvSpPr>
          <p:spPr>
            <a:xfrm>
              <a:off x="6481706" y="-43418"/>
              <a:ext cx="139095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60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216429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U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726270" y="31418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T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170963" y="66412"/>
              <a:ext cx="20108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G</a:t>
              </a:r>
              <a:endParaRPr lang="zh-CN" altLang="en-US" sz="48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752186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E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295665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98501" y="33104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S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4141" y="208639"/>
              <a:ext cx="540041" cy="462758"/>
            </a:xfrm>
            <a:prstGeom prst="rect">
              <a:avLst/>
            </a:prstGeom>
          </p:spPr>
        </p:pic>
      </p:grpSp>
      <p:sp>
        <p:nvSpPr>
          <p:cNvPr id="13" name="内容占位符 2"/>
          <p:cNvSpPr txBox="1">
            <a:spLocks/>
          </p:cNvSpPr>
          <p:nvPr/>
        </p:nvSpPr>
        <p:spPr>
          <a:xfrm>
            <a:off x="326510" y="4502447"/>
            <a:ext cx="2746004" cy="5640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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Load Distribution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304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72"/>
  <p:tag name="MH_SECTIONID" val="273,274,275,276,277,278,279,"/>
</p:tagLst>
</file>

<file path=ppt/theme/theme1.xml><?xml version="1.0" encoding="utf-8"?>
<a:theme xmlns:a="http://schemas.openxmlformats.org/drawingml/2006/main" name="A000120141119A01PPBG">
  <a:themeElements>
    <a:clrScheme name="kso_RED6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C94D4D"/>
      </a:accent1>
      <a:accent2>
        <a:srgbClr val="A66C65"/>
      </a:accent2>
      <a:accent3>
        <a:srgbClr val="D0A976"/>
      </a:accent3>
      <a:accent4>
        <a:srgbClr val="7EB0DA"/>
      </a:accent4>
      <a:accent5>
        <a:srgbClr val="4FA0AB"/>
      </a:accent5>
      <a:accent6>
        <a:srgbClr val="CEBB2C"/>
      </a:accent6>
      <a:hlink>
        <a:srgbClr val="00B0F0"/>
      </a:hlink>
      <a:folHlink>
        <a:srgbClr val="AFB2B4"/>
      </a:folHlink>
    </a:clrScheme>
    <a:fontScheme name="KSO主题文字4">
      <a:majorFont>
        <a:latin typeface="Baskerville Old Face"/>
        <a:ea typeface="黑体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A000120150303A09KPBG</Template>
  <TotalTime>673</TotalTime>
  <Words>190</Words>
  <Application>Microsoft Office PowerPoint</Application>
  <PresentationFormat>自定义</PresentationFormat>
  <Paragraphs>56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A000120141119A01PPBG</vt:lpstr>
      <vt:lpstr>Presentation(S17 - 37)</vt:lpstr>
      <vt:lpstr>Existing Solution</vt:lpstr>
      <vt:lpstr>Overview</vt:lpstr>
      <vt:lpstr>Our Design</vt:lpstr>
      <vt:lpstr>Tasks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qike ying</dc:creator>
  <cp:lastModifiedBy>黄凯翔</cp:lastModifiedBy>
  <cp:revision>58</cp:revision>
  <dcterms:created xsi:type="dcterms:W3CDTF">2016-12-12T00:00:28Z</dcterms:created>
  <dcterms:modified xsi:type="dcterms:W3CDTF">2017-02-23T19:38:30Z</dcterms:modified>
</cp:coreProperties>
</file>