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7"/>
  </p:notesMasterIdLst>
  <p:sldIdLst>
    <p:sldId id="256" r:id="rId2"/>
    <p:sldId id="263" r:id="rId3"/>
    <p:sldId id="274" r:id="rId4"/>
    <p:sldId id="273" r:id="rId5"/>
    <p:sldId id="275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D4D"/>
    <a:srgbClr val="EF2A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3548" autoAdjust="0"/>
  </p:normalViewPr>
  <p:slideViewPr>
    <p:cSldViewPr snapToGrid="0">
      <p:cViewPr varScale="1">
        <p:scale>
          <a:sx n="104" d="100"/>
          <a:sy n="104" d="100"/>
        </p:scale>
        <p:origin x="-80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BC53-BAFD-41AA-9CE0-DC92D1D1CB11}" type="datetimeFigureOut">
              <a:rPr lang="zh-CN" altLang="en-US" smtClean="0"/>
              <a:t>2/23/17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F5D4-E75C-48FE-AC90-DB85E8DD8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9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5"/>
          <a:stretch/>
        </p:blipFill>
        <p:spPr>
          <a:xfrm>
            <a:off x="0" y="2285"/>
            <a:ext cx="12192000" cy="68534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2/23/17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09" y="823686"/>
            <a:ext cx="8344264" cy="143898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4000" b="1" i="0">
                <a:ln w="1460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09" y="2367767"/>
            <a:ext cx="8344264" cy="4233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2/23/17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2/23/17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2/23/17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8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2/23/17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580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2/23/17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4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2/23/17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2/23/17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2/23/17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2/23/17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2/23/17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3363"/>
            <a:ext cx="12192000" cy="884855"/>
          </a:xfrm>
          <a:prstGeom prst="rect">
            <a:avLst/>
          </a:pr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任意多边形 10"/>
          <p:cNvSpPr/>
          <p:nvPr/>
        </p:nvSpPr>
        <p:spPr>
          <a:xfrm>
            <a:off x="0" y="679270"/>
            <a:ext cx="12192000" cy="6178731"/>
          </a:xfrm>
          <a:custGeom>
            <a:avLst/>
            <a:gdLst>
              <a:gd name="connsiteX0" fmla="*/ 484142 w 9144000"/>
              <a:gd name="connsiteY0" fmla="*/ 0 h 6178731"/>
              <a:gd name="connsiteX1" fmla="*/ 628649 w 9144000"/>
              <a:gd name="connsiteY1" fmla="*/ 192221 h 6178731"/>
              <a:gd name="connsiteX2" fmla="*/ 9144000 w 9144000"/>
              <a:gd name="connsiteY2" fmla="*/ 192221 h 6178731"/>
              <a:gd name="connsiteX3" fmla="*/ 9144000 w 9144000"/>
              <a:gd name="connsiteY3" fmla="*/ 6178731 h 6178731"/>
              <a:gd name="connsiteX4" fmla="*/ 0 w 9144000"/>
              <a:gd name="connsiteY4" fmla="*/ 6178731 h 6178731"/>
              <a:gd name="connsiteX5" fmla="*/ 0 w 9144000"/>
              <a:gd name="connsiteY5" fmla="*/ 192221 h 6178731"/>
              <a:gd name="connsiteX6" fmla="*/ 339636 w 9144000"/>
              <a:gd name="connsiteY6" fmla="*/ 192221 h 617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178731">
                <a:moveTo>
                  <a:pt x="484142" y="0"/>
                </a:moveTo>
                <a:lnTo>
                  <a:pt x="628649" y="192221"/>
                </a:lnTo>
                <a:lnTo>
                  <a:pt x="9144000" y="192221"/>
                </a:lnTo>
                <a:lnTo>
                  <a:pt x="9144000" y="6178731"/>
                </a:lnTo>
                <a:lnTo>
                  <a:pt x="0" y="6178731"/>
                </a:lnTo>
                <a:lnTo>
                  <a:pt x="0" y="192221"/>
                </a:lnTo>
                <a:lnTo>
                  <a:pt x="339636" y="192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463" y="1105989"/>
            <a:ext cx="10761620" cy="525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8F25CD8-52F2-43B2-8097-FCD1B2ACB330}" type="datetimeFigureOut">
              <a:rPr lang="zh-CN" altLang="en-US" smtClean="0"/>
              <a:t>2/23/17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463" y="80677"/>
            <a:ext cx="10761620" cy="743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ebdings" panose="05030102010509060703" pitchFamily="18" charset="2"/>
        <a:buChar char="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885" y="156556"/>
            <a:ext cx="8425238" cy="1438984"/>
          </a:xfrm>
        </p:spPr>
        <p:txBody>
          <a:bodyPr>
            <a:normAutofit/>
          </a:bodyPr>
          <a:lstStyle/>
          <a:p>
            <a:pPr algn="l"/>
            <a:r>
              <a:rPr lang="en-US" altLang="zh-CN" sz="6000" b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</a:t>
            </a:r>
            <a:r>
              <a:rPr lang="en-US" altLang="zh-CN" sz="28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(S17 - 37)</a:t>
            </a:r>
            <a:endParaRPr lang="zh-CN" altLang="en-US" sz="2800" b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8480" y="2069869"/>
            <a:ext cx="8344264" cy="1352041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Large </a:t>
            </a:r>
            <a:r>
              <a:rPr lang="en-US" altLang="zh-CN" sz="3200" dirty="0"/>
              <a:t>Vocabulary Handwritten Text Recognition </a:t>
            </a:r>
            <a:r>
              <a:rPr lang="en-US" altLang="zh-CN" sz="3200" dirty="0" smtClean="0"/>
              <a:t>Based on </a:t>
            </a:r>
            <a:r>
              <a:rPr lang="en-US" altLang="zh-CN" sz="3200" dirty="0"/>
              <a:t>Deep Neural Networks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28638" y="6257835"/>
            <a:ext cx="1166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Members:	</a:t>
            </a:r>
            <a:r>
              <a:rPr lang="en-US" altLang="zh-CN" sz="2800" dirty="0" err="1" smtClean="0"/>
              <a:t>Yehan</a:t>
            </a:r>
            <a:r>
              <a:rPr lang="en-US" altLang="zh-CN" sz="2800" dirty="0" smtClean="0"/>
              <a:t> Wang         </a:t>
            </a:r>
            <a:r>
              <a:rPr lang="en-US" altLang="zh-CN" sz="2800" dirty="0" err="1" smtClean="0"/>
              <a:t>Kaixiang</a:t>
            </a:r>
            <a:r>
              <a:rPr lang="en-US" altLang="zh-CN" sz="2800" dirty="0" smtClean="0"/>
              <a:t> Huang         Jimmy Yu           Jianzhe Hu	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8" y="293914"/>
            <a:ext cx="1488227" cy="13952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2831" y="4862945"/>
            <a:ext cx="2078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Advisor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</a:rPr>
              <a:t>Ivan </a:t>
            </a:r>
            <a:r>
              <a:rPr lang="en-US" altLang="zh-CN" sz="2400" dirty="0" err="1">
                <a:solidFill>
                  <a:schemeClr val="bg1"/>
                </a:solidFill>
              </a:rPr>
              <a:t>Marsic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Existing Solution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951" y="994073"/>
            <a:ext cx="4602512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Optical Character Recognition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418375" y="4201943"/>
            <a:ext cx="3521858" cy="57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Hidden Markov Model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494" y="1453158"/>
            <a:ext cx="113019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that focuses on the conversion of images with printed or handwritten text into editable digital text through scanned documents or photos.</a:t>
            </a:r>
          </a:p>
          <a:p>
            <a:endParaRPr lang="en-US" sz="1600" dirty="0" smtClean="0"/>
          </a:p>
          <a:p>
            <a:r>
              <a:rPr lang="en-US" sz="1600" dirty="0" smtClean="0"/>
              <a:t>Makes prediction of characters and text based on pattern and feature recognition in order to output into editable format such as PDF, Word Doc, or TXT file.</a:t>
            </a:r>
          </a:p>
          <a:p>
            <a:endParaRPr lang="en-US" sz="1600" dirty="0"/>
          </a:p>
          <a:p>
            <a:r>
              <a:rPr lang="en-US" sz="1600" dirty="0" smtClean="0"/>
              <a:t>Advantages include being able to translate most documents into an editable file, increase efficiency of modifying documents, and allows user to search through document to find specific data.</a:t>
            </a:r>
          </a:p>
          <a:p>
            <a:endParaRPr lang="en-US" sz="1600" dirty="0"/>
          </a:p>
          <a:p>
            <a:r>
              <a:rPr lang="en-US" sz="1600" dirty="0" smtClean="0"/>
              <a:t>Disadvantages include difficulty recognizing handwritten text and increased errors, lighting and background conditions need to be optimal, and difficulty recognizing documents with both images and text.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6260" y="4725655"/>
            <a:ext cx="114180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Tool for representing probability distributions over sequences of observations.  Uses probability distribution to make predictions about state of objects. </a:t>
            </a:r>
          </a:p>
          <a:p>
            <a:endParaRPr lang="en-US" sz="1600" dirty="0"/>
          </a:p>
          <a:p>
            <a:r>
              <a:rPr lang="en-US" sz="1600" dirty="0" smtClean="0"/>
              <a:t>Hidden Markov Models make predictions based upon training models/networks to recognize character features, in particular, character strokes to determine state transitions.   </a:t>
            </a:r>
          </a:p>
          <a:p>
            <a:endParaRPr lang="en-US" sz="1600" dirty="0"/>
          </a:p>
          <a:p>
            <a:r>
              <a:rPr lang="en-US" sz="1600" dirty="0" smtClean="0"/>
              <a:t>Disadvantages include the requirement for an adequate and large training set to ensure accurate results and difficulty recognizing images/text with noise.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46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Overview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84876" y="4257361"/>
            <a:ext cx="4602512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Deep Neural Networks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5" y="1278729"/>
            <a:ext cx="175124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07690" y="1849423"/>
            <a:ext cx="1060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Our goal is to achieve accurate recognition to handwriting and transfer it to editable electronic files. We plan on building a smartphone application that will be able to capture an image of the target document and then process the handwritten text, and format using Deep Learning mechanisms.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2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Our Design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4" name="内容占位符 2"/>
          <p:cNvSpPr txBox="1">
            <a:spLocks/>
          </p:cNvSpPr>
          <p:nvPr/>
        </p:nvSpPr>
        <p:spPr>
          <a:xfrm>
            <a:off x="418375" y="1165027"/>
            <a:ext cx="2754617" cy="508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Design Approach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7690" y="1772388"/>
            <a:ext cx="1060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1. image </a:t>
            </a:r>
            <a:r>
              <a:rPr lang="en-US" altLang="zh-CN" dirty="0"/>
              <a:t>capture and </a:t>
            </a:r>
            <a:r>
              <a:rPr lang="en-US" altLang="zh-CN" dirty="0" smtClean="0"/>
              <a:t>pre-processing</a:t>
            </a:r>
            <a:endParaRPr lang="en-US" altLang="zh-CN" dirty="0"/>
          </a:p>
          <a:p>
            <a:pPr algn="just"/>
            <a:r>
              <a:rPr lang="en-US" altLang="zh-CN" dirty="0"/>
              <a:t>2. CNN based character recognition</a:t>
            </a:r>
          </a:p>
          <a:p>
            <a:pPr algn="just"/>
            <a:r>
              <a:rPr lang="en-US" altLang="zh-CN" dirty="0"/>
              <a:t>3. LSTM based word/sentence modeling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4" y="2889429"/>
            <a:ext cx="504308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Challenges and Potential Solution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3463" y="3433920"/>
            <a:ext cx="1060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Recognize the handwriting in a picture.</a:t>
            </a:r>
          </a:p>
          <a:p>
            <a:pPr algn="just"/>
            <a:r>
              <a:rPr lang="en-US" altLang="zh-CN" dirty="0"/>
              <a:t>How to identify the word if some letters can’t be recognized.</a:t>
            </a:r>
          </a:p>
          <a:p>
            <a:pPr algn="just"/>
            <a:r>
              <a:rPr lang="en-US" altLang="zh-CN" dirty="0"/>
              <a:t>Identify letters written in different fonts.</a:t>
            </a:r>
          </a:p>
          <a:p>
            <a:pPr algn="just"/>
            <a:r>
              <a:rPr lang="en-US" altLang="zh-CN" dirty="0"/>
              <a:t>Design a friendly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90433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Tasks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25" y="1165027"/>
            <a:ext cx="1909188" cy="564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 smtClean="0"/>
              <a:t>Milestone</a:t>
            </a:r>
          </a:p>
          <a:p>
            <a:pPr marL="0" lv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385125" y="5066467"/>
            <a:ext cx="2746004" cy="56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Load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0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2"/>
  <p:tag name="MH_SECTIONID" val="273,274,275,276,277,278,279,"/>
</p:tagLst>
</file>

<file path=ppt/theme/theme1.xml><?xml version="1.0" encoding="utf-8"?>
<a:theme xmlns:a="http://schemas.openxmlformats.org/drawingml/2006/main" name="A000120141119A01PPBG">
  <a:themeElements>
    <a:clrScheme name="kso_RED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C94D4D"/>
      </a:accent1>
      <a:accent2>
        <a:srgbClr val="A66C65"/>
      </a:accent2>
      <a:accent3>
        <a:srgbClr val="D0A976"/>
      </a:accent3>
      <a:accent4>
        <a:srgbClr val="7EB0DA"/>
      </a:accent4>
      <a:accent5>
        <a:srgbClr val="4FA0AB"/>
      </a:accent5>
      <a:accent6>
        <a:srgbClr val="CEBB2C"/>
      </a:accent6>
      <a:hlink>
        <a:srgbClr val="00B0F0"/>
      </a:hlink>
      <a:folHlink>
        <a:srgbClr val="AFB2B4"/>
      </a:folHlink>
    </a:clrScheme>
    <a:fontScheme name="KSO主题文字4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A000120150303A09KPBG</Template>
  <TotalTime>690</TotalTime>
  <Words>365</Words>
  <Application>Microsoft Macintosh PowerPoint</Application>
  <PresentationFormat>Custom</PresentationFormat>
  <Paragraphs>66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A000120141119A01PPBG</vt:lpstr>
      <vt:lpstr>Presentation(S17 - 37)</vt:lpstr>
      <vt:lpstr>Existing Solution</vt:lpstr>
      <vt:lpstr>Overview</vt:lpstr>
      <vt:lpstr>Our Design</vt:lpstr>
      <vt:lpstr>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qike ying</dc:creator>
  <cp:lastModifiedBy>J Y</cp:lastModifiedBy>
  <cp:revision>61</cp:revision>
  <dcterms:created xsi:type="dcterms:W3CDTF">2016-12-12T00:00:28Z</dcterms:created>
  <dcterms:modified xsi:type="dcterms:W3CDTF">2017-02-23T19:11:28Z</dcterms:modified>
</cp:coreProperties>
</file>