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17"/>
  </p:notesMasterIdLst>
  <p:sldIdLst>
    <p:sldId id="256" r:id="rId2"/>
    <p:sldId id="272" r:id="rId3"/>
    <p:sldId id="257" r:id="rId4"/>
    <p:sldId id="259" r:id="rId5"/>
    <p:sldId id="263" r:id="rId6"/>
    <p:sldId id="264" r:id="rId7"/>
    <p:sldId id="265" r:id="rId8"/>
    <p:sldId id="266" r:id="rId9"/>
    <p:sldId id="267" r:id="rId10"/>
    <p:sldId id="262" r:id="rId11"/>
    <p:sldId id="270" r:id="rId12"/>
    <p:sldId id="268" r:id="rId13"/>
    <p:sldId id="271" r:id="rId14"/>
    <p:sldId id="269" r:id="rId15"/>
    <p:sldId id="273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4D4D"/>
    <a:srgbClr val="EF2A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3548" autoAdjust="0"/>
  </p:normalViewPr>
  <p:slideViewPr>
    <p:cSldViewPr snapToGrid="0">
      <p:cViewPr varScale="1">
        <p:scale>
          <a:sx n="105" d="100"/>
          <a:sy n="105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8BC53-BAFD-41AA-9CE0-DC92D1D1CB11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0F5D4-E75C-48FE-AC90-DB85E8DD8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9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0F5D4-E75C-48FE-AC90-DB85E8DD8B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8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5"/>
          <a:stretch/>
        </p:blipFill>
        <p:spPr>
          <a:xfrm>
            <a:off x="0" y="2285"/>
            <a:ext cx="12192000" cy="68534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09" y="823686"/>
            <a:ext cx="8344264" cy="143898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4000" b="1" i="0">
                <a:ln w="1460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09" y="2367767"/>
            <a:ext cx="8344264" cy="42336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5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7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8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3"/>
            <a:ext cx="10515600" cy="1070339"/>
          </a:xfr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580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4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8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0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8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3363"/>
            <a:ext cx="12192000" cy="884855"/>
          </a:xfrm>
          <a:prstGeom prst="rect">
            <a:avLst/>
          </a:prstGeom>
          <a:solidFill>
            <a:srgbClr val="EF2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任意多边形 10"/>
          <p:cNvSpPr/>
          <p:nvPr/>
        </p:nvSpPr>
        <p:spPr>
          <a:xfrm>
            <a:off x="0" y="679270"/>
            <a:ext cx="12192000" cy="6178731"/>
          </a:xfrm>
          <a:custGeom>
            <a:avLst/>
            <a:gdLst>
              <a:gd name="connsiteX0" fmla="*/ 484142 w 9144000"/>
              <a:gd name="connsiteY0" fmla="*/ 0 h 6178731"/>
              <a:gd name="connsiteX1" fmla="*/ 628649 w 9144000"/>
              <a:gd name="connsiteY1" fmla="*/ 192221 h 6178731"/>
              <a:gd name="connsiteX2" fmla="*/ 9144000 w 9144000"/>
              <a:gd name="connsiteY2" fmla="*/ 192221 h 6178731"/>
              <a:gd name="connsiteX3" fmla="*/ 9144000 w 9144000"/>
              <a:gd name="connsiteY3" fmla="*/ 6178731 h 6178731"/>
              <a:gd name="connsiteX4" fmla="*/ 0 w 9144000"/>
              <a:gd name="connsiteY4" fmla="*/ 6178731 h 6178731"/>
              <a:gd name="connsiteX5" fmla="*/ 0 w 9144000"/>
              <a:gd name="connsiteY5" fmla="*/ 192221 h 6178731"/>
              <a:gd name="connsiteX6" fmla="*/ 339636 w 9144000"/>
              <a:gd name="connsiteY6" fmla="*/ 192221 h 617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6178731">
                <a:moveTo>
                  <a:pt x="484142" y="0"/>
                </a:moveTo>
                <a:lnTo>
                  <a:pt x="628649" y="192221"/>
                </a:lnTo>
                <a:lnTo>
                  <a:pt x="9144000" y="192221"/>
                </a:lnTo>
                <a:lnTo>
                  <a:pt x="9144000" y="6178731"/>
                </a:lnTo>
                <a:lnTo>
                  <a:pt x="0" y="6178731"/>
                </a:lnTo>
                <a:lnTo>
                  <a:pt x="0" y="192221"/>
                </a:lnTo>
                <a:lnTo>
                  <a:pt x="339636" y="1922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463" y="1105989"/>
            <a:ext cx="10761620" cy="525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8F25CD8-52F2-43B2-8097-FCD1B2ACB3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3463" y="80677"/>
            <a:ext cx="10761620" cy="743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Webdings" panose="05030102010509060703" pitchFamily="18" charset="2"/>
        <a:buChar char="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20" Type="http://schemas.openxmlformats.org/officeDocument/2006/relationships/slide" Target="slide3.xml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10" Type="http://schemas.openxmlformats.org/officeDocument/2006/relationships/tags" Target="../tags/tag11.xml"/><Relationship Id="rId11" Type="http://schemas.openxmlformats.org/officeDocument/2006/relationships/tags" Target="../tags/tag12.xml"/><Relationship Id="rId12" Type="http://schemas.openxmlformats.org/officeDocument/2006/relationships/tags" Target="../tags/tag13.xml"/><Relationship Id="rId13" Type="http://schemas.openxmlformats.org/officeDocument/2006/relationships/tags" Target="../tags/tag14.xml"/><Relationship Id="rId14" Type="http://schemas.openxmlformats.org/officeDocument/2006/relationships/tags" Target="../tags/tag15.xml"/><Relationship Id="rId15" Type="http://schemas.openxmlformats.org/officeDocument/2006/relationships/tags" Target="../tags/tag16.xml"/><Relationship Id="rId16" Type="http://schemas.openxmlformats.org/officeDocument/2006/relationships/tags" Target="../tags/tag17.xml"/><Relationship Id="rId17" Type="http://schemas.openxmlformats.org/officeDocument/2006/relationships/slideLayout" Target="../slideLayouts/slideLayout7.xml"/><Relationship Id="rId18" Type="http://schemas.openxmlformats.org/officeDocument/2006/relationships/notesSlide" Target="../notesSlides/notesSlide1.xml"/><Relationship Id="rId19" Type="http://schemas.openxmlformats.org/officeDocument/2006/relationships/slide" Target="slide15.xml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403456" y="114992"/>
            <a:ext cx="8344264" cy="1438984"/>
          </a:xfrm>
        </p:spPr>
        <p:txBody>
          <a:bodyPr>
            <a:normAutofit/>
          </a:bodyPr>
          <a:lstStyle/>
          <a:p>
            <a:r>
              <a:rPr lang="en-US" altLang="zh-CN" sz="6000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presentation</a:t>
            </a:r>
            <a:endParaRPr lang="zh-CN" altLang="en-US" sz="6000" b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7658" y="2041196"/>
            <a:ext cx="8344264" cy="423361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Project: Implement and </a:t>
            </a:r>
            <a:r>
              <a:rPr lang="en-US" altLang="zh-CN" sz="4000" dirty="0" smtClean="0"/>
              <a:t>compare recent prefetching schemes 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528638" y="6257835"/>
            <a:ext cx="1166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Member</a:t>
            </a:r>
            <a:r>
              <a:rPr lang="en-US" altLang="zh-CN" sz="2800" dirty="0" smtClean="0"/>
              <a:t>:       </a:t>
            </a:r>
            <a:r>
              <a:rPr lang="en-US" altLang="zh-CN" sz="2800" dirty="0" err="1"/>
              <a:t>Yehan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Wang                        </a:t>
            </a:r>
            <a:r>
              <a:rPr lang="en-US" altLang="zh-CN" sz="2800" dirty="0" err="1" smtClean="0"/>
              <a:t>Qike</a:t>
            </a:r>
            <a:r>
              <a:rPr lang="en-US" altLang="zh-CN" sz="2800" dirty="0" smtClean="0"/>
              <a:t> Ying                               Can </a:t>
            </a:r>
            <a:r>
              <a:rPr lang="en-US" altLang="zh-CN" sz="2800" dirty="0"/>
              <a:t>Li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8" y="293914"/>
            <a:ext cx="1488227" cy="139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463" y="362799"/>
            <a:ext cx="10761620" cy="74319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Performance Measures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96906" y="11021"/>
            <a:ext cx="4612086" cy="1165027"/>
            <a:chOff x="6493529" y="-43418"/>
            <a:chExt cx="5030640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93529" y="-43418"/>
              <a:ext cx="13909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653" y="48915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0312" y="-3576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78322" y="-21647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5417" y="-21647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5363" y="253486"/>
              <a:ext cx="518412" cy="521615"/>
            </a:xfrm>
            <a:prstGeom prst="rect">
              <a:avLst/>
            </a:prstGeom>
          </p:spPr>
        </p:pic>
      </p:grpSp>
      <p:sp>
        <p:nvSpPr>
          <p:cNvPr id="13" name="内容占位符 2"/>
          <p:cNvSpPr txBox="1">
            <a:spLocks/>
          </p:cNvSpPr>
          <p:nvPr/>
        </p:nvSpPr>
        <p:spPr>
          <a:xfrm>
            <a:off x="1239215" y="3030087"/>
            <a:ext cx="10761620" cy="525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il1-miss rate(instruction level 1 cache miss rate)</a:t>
            </a:r>
          </a:p>
          <a:p>
            <a:endParaRPr lang="en-US" altLang="zh-CN" sz="3600" dirty="0" smtClean="0"/>
          </a:p>
          <a:p>
            <a:endParaRPr lang="en-US" altLang="zh-CN" sz="3600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239215" y="824269"/>
            <a:ext cx="9348804" cy="1431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CPI</a:t>
            </a:r>
          </a:p>
          <a:p>
            <a:pPr marL="0" indent="0">
              <a:buNone/>
            </a:pPr>
            <a:endParaRPr lang="en-US" altLang="zh-CN" sz="3200" dirty="0" smtClean="0"/>
          </a:p>
          <a:p>
            <a:endParaRPr lang="en-US" altLang="zh-CN" sz="3200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1239215" y="1879547"/>
            <a:ext cx="10761620" cy="3063994"/>
          </a:xfrm>
        </p:spPr>
        <p:txBody>
          <a:bodyPr/>
          <a:lstStyle/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r>
              <a:rPr lang="en-US" altLang="zh-CN" sz="3600" dirty="0" smtClean="0"/>
              <a:t>dl1-miss </a:t>
            </a:r>
            <a:r>
              <a:rPr lang="en-US" altLang="zh-CN" sz="3600" dirty="0"/>
              <a:t>rate(data level 1 cache miss rate)</a:t>
            </a:r>
          </a:p>
          <a:p>
            <a:endParaRPr lang="en-US" altLang="zh-CN" sz="3600" dirty="0"/>
          </a:p>
          <a:p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99245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49351" y="1275658"/>
            <a:ext cx="244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gcc</a:t>
            </a:r>
            <a:endParaRPr kumimoji="1"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65" y="1664587"/>
            <a:ext cx="7278505" cy="131035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26768" y="2845468"/>
            <a:ext cx="127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anagram</a:t>
            </a:r>
            <a:endParaRPr kumimoji="1"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547" y="3271534"/>
            <a:ext cx="7307323" cy="129538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45781" y="4488014"/>
            <a:ext cx="1443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compress95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47" y="4826382"/>
            <a:ext cx="7307323" cy="12966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315012" y="6067456"/>
            <a:ext cx="194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go</a:t>
            </a:r>
            <a:endParaRPr kumimoji="1"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071" y="11523"/>
            <a:ext cx="7297799" cy="132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23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" y="-144751"/>
            <a:ext cx="10943771" cy="73188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1275"/>
            <a:ext cx="10515600" cy="1325563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53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61" y="-130630"/>
            <a:ext cx="9708025" cy="72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59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463" y="0"/>
            <a:ext cx="10761620" cy="743190"/>
          </a:xfrm>
        </p:spPr>
        <p:txBody>
          <a:bodyPr/>
          <a:lstStyle/>
          <a:p>
            <a:r>
              <a:rPr lang="en-US" altLang="zh-CN" dirty="0"/>
              <a:t>Conclusion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9" y="1426562"/>
            <a:ext cx="10761620" cy="5250362"/>
          </a:xfrm>
        </p:spPr>
        <p:txBody>
          <a:bodyPr>
            <a:normAutofit/>
          </a:bodyPr>
          <a:lstStyle/>
          <a:p>
            <a:r>
              <a:rPr lang="en-US" altLang="zh-CN" dirty="0"/>
              <a:t>Prefetching can greatly improve the performance of superscalar processor. All of our implementation have supported this result. We can see from figure 5, the CPI has decreased a lot </a:t>
            </a:r>
            <a:r>
              <a:rPr lang="en-US" altLang="zh-CN" dirty="0" smtClean="0"/>
              <a:t>after prefetching</a:t>
            </a:r>
            <a:r>
              <a:rPr lang="en-US" altLang="zh-CN" dirty="0"/>
              <a:t>. il1 and dl1 miss rate also </a:t>
            </a:r>
            <a:r>
              <a:rPr lang="en-US" altLang="zh-CN" dirty="0" smtClean="0"/>
              <a:t> decreases</a:t>
            </a:r>
            <a:r>
              <a:rPr lang="en-US" altLang="zh-CN" dirty="0"/>
              <a:t>. Except for compress95, other three </a:t>
            </a:r>
            <a:r>
              <a:rPr lang="en-US" altLang="zh-CN" dirty="0" smtClean="0"/>
              <a:t>compilers receive </a:t>
            </a:r>
            <a:r>
              <a:rPr lang="en-US" altLang="zh-CN" dirty="0"/>
              <a:t>better result in long cache line compared with next line strategy. However, the </a:t>
            </a:r>
            <a:r>
              <a:rPr lang="en-US" altLang="zh-CN" dirty="0" smtClean="0"/>
              <a:t>instruction numbers </a:t>
            </a:r>
            <a:r>
              <a:rPr lang="en-US" altLang="zh-CN" dirty="0"/>
              <a:t>of anagram and compress95 is a little less such that the result is not so persuasive compared with 2stone and </a:t>
            </a:r>
            <a:r>
              <a:rPr lang="en-US" altLang="zh-CN" dirty="0" err="1"/>
              <a:t>gcc</a:t>
            </a:r>
            <a:r>
              <a:rPr lang="en-US" altLang="zh-CN" dirty="0"/>
              <a:t>. Also, we experiment to set the value of prefetch numbers into 8 </a:t>
            </a:r>
            <a:r>
              <a:rPr lang="en-US" altLang="zh-CN" dirty="0" smtClean="0"/>
              <a:t>or more</a:t>
            </a:r>
            <a:r>
              <a:rPr lang="en-US" altLang="zh-CN" dirty="0"/>
              <a:t>, finding that the CPI just increase just a little but it will take more times of space of </a:t>
            </a:r>
            <a:r>
              <a:rPr lang="en-US" altLang="zh-CN" dirty="0" smtClean="0"/>
              <a:t>cache and </a:t>
            </a:r>
            <a:r>
              <a:rPr lang="en-US" altLang="zh-CN" dirty="0"/>
              <a:t>improve the danger of cache traffic. So prefetching also exists bottle neck and we should </a:t>
            </a:r>
            <a:r>
              <a:rPr lang="en-US" altLang="zh-CN" dirty="0" smtClean="0"/>
              <a:t>make a </a:t>
            </a:r>
            <a:r>
              <a:rPr lang="en-US" altLang="zh-CN" dirty="0"/>
              <a:t>balance when we use prefetch for optimization </a:t>
            </a: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714" y="0"/>
            <a:ext cx="4612086" cy="1165027"/>
            <a:chOff x="6493529" y="-43418"/>
            <a:chExt cx="5030640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93529" y="-43418"/>
              <a:ext cx="13909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653" y="48915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0312" y="-3576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78322" y="-21647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5417" y="-21647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5363" y="253486"/>
              <a:ext cx="518412" cy="521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05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30194" y="1549400"/>
            <a:ext cx="8344264" cy="1438984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Thankyou</a:t>
            </a:r>
            <a:endParaRPr lang="zh-CN" altLang="en-US" sz="6000" dirty="0"/>
          </a:p>
        </p:txBody>
      </p:sp>
      <p:sp>
        <p:nvSpPr>
          <p:cNvPr id="6" name="文本框 5"/>
          <p:cNvSpPr txBox="1"/>
          <p:nvPr/>
        </p:nvSpPr>
        <p:spPr>
          <a:xfrm>
            <a:off x="528638" y="6257835"/>
            <a:ext cx="1166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Member</a:t>
            </a:r>
            <a:r>
              <a:rPr lang="en-US" altLang="zh-CN" sz="2800" dirty="0" smtClean="0"/>
              <a:t>:       </a:t>
            </a:r>
            <a:r>
              <a:rPr lang="en-US" altLang="zh-CN" sz="2800" dirty="0" err="1"/>
              <a:t>Yehan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Wang                        </a:t>
            </a:r>
            <a:r>
              <a:rPr lang="en-US" altLang="zh-CN" sz="2800" dirty="0" err="1" smtClean="0"/>
              <a:t>Qike</a:t>
            </a:r>
            <a:r>
              <a:rPr lang="en-US" altLang="zh-CN" sz="2800" dirty="0" smtClean="0"/>
              <a:t> Ying                               Can </a:t>
            </a:r>
            <a:r>
              <a:rPr lang="en-US" altLang="zh-CN" sz="2800" dirty="0"/>
              <a:t>Li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373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H_Others_1"/>
          <p:cNvSpPr/>
          <p:nvPr>
            <p:custDataLst>
              <p:tags r:id="rId2"/>
            </p:custDataLst>
          </p:nvPr>
        </p:nvSpPr>
        <p:spPr>
          <a:xfrm>
            <a:off x="2906424" y="900446"/>
            <a:ext cx="1840670" cy="561309"/>
          </a:xfrm>
          <a:prstGeom prst="rect">
            <a:avLst/>
          </a:prstGeom>
          <a:solidFill>
            <a:srgbClr val="EF2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lnSpcReduction="10000"/>
          </a:bodyPr>
          <a:lstStyle/>
          <a:p>
            <a:pPr lvl="0" algn="ctr"/>
            <a:r>
              <a:rPr lang="en-US" altLang="zh-CN" sz="4000" dirty="0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MENU</a:t>
            </a:r>
            <a:endParaRPr lang="zh-CN" altLang="en-US" sz="4000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MH_Entry_1">
            <a:hlinkClick r:id="rId19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70708" y="916243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>
                <a:latin typeface="+mn-lt"/>
                <a:ea typeface="+mn-ea"/>
              </a:rPr>
              <a:t>Introduction for prefetching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63" name="MH_Number_1">
            <a:hlinkClick r:id="rId19" action="ppaction://hlinksldjump"/>
          </p:cNvPr>
          <p:cNvSpPr/>
          <p:nvPr>
            <p:custDataLst>
              <p:tags r:id="rId4"/>
            </p:custDataLst>
          </p:nvPr>
        </p:nvSpPr>
        <p:spPr>
          <a:xfrm rot="19752126">
            <a:off x="4715563" y="886125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rgbClr val="EF2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</a:rPr>
              <a:t>01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64" name="MH_Entry_2">
            <a:hlinkClick r:id="rId20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70708" y="1650629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Algorithms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5" name="MH_Number_2">
            <a:hlinkClick r:id="rId20" action="ppaction://hlinksldjump"/>
          </p:cNvPr>
          <p:cNvSpPr/>
          <p:nvPr>
            <p:custDataLst>
              <p:tags r:id="rId6"/>
            </p:custDataLst>
          </p:nvPr>
        </p:nvSpPr>
        <p:spPr>
          <a:xfrm rot="19752126">
            <a:off x="4715563" y="1620511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rgbClr val="EF2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</a:rPr>
              <a:t>02</a:t>
            </a: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66" name="MH_Entry_3">
            <a:hlinkClick r:id="rId20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70708" y="2385015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Definition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MH_Number_3">
            <a:hlinkClick r:id="rId20" action="ppaction://hlinksldjump"/>
          </p:cNvPr>
          <p:cNvSpPr/>
          <p:nvPr>
            <p:custDataLst>
              <p:tags r:id="rId8"/>
            </p:custDataLst>
          </p:nvPr>
        </p:nvSpPr>
        <p:spPr>
          <a:xfrm rot="19752126">
            <a:off x="4715563" y="2354897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rgbClr val="EF2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</a:rPr>
              <a:t>03</a:t>
            </a: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68" name="MH_Entry_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570708" y="3119401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Performance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MH_Number_4">
            <a:hlinkClick r:id="rId20" action="ppaction://hlinksldjump"/>
          </p:cNvPr>
          <p:cNvSpPr/>
          <p:nvPr>
            <p:custDataLst>
              <p:tags r:id="rId10"/>
            </p:custDataLst>
          </p:nvPr>
        </p:nvSpPr>
        <p:spPr>
          <a:xfrm rot="19752126">
            <a:off x="4715563" y="3089283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rgbClr val="EF2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</a:rPr>
              <a:t>04</a:t>
            </a: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70" name="MH_Entry_5">
            <a:hlinkClick r:id="rId20" action="ppaction://hlinksldjump"/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570708" y="3853787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Code analysis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MH_Number_5">
            <a:hlinkClick r:id="rId20" action="ppaction://hlinksldjump"/>
          </p:cNvPr>
          <p:cNvSpPr/>
          <p:nvPr>
            <p:custDataLst>
              <p:tags r:id="rId12"/>
            </p:custDataLst>
          </p:nvPr>
        </p:nvSpPr>
        <p:spPr>
          <a:xfrm rot="19752126">
            <a:off x="4715563" y="3823669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rgbClr val="EF2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</a:rPr>
              <a:t>05</a:t>
            </a: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72" name="MH_Entry_6">
            <a:hlinkClick r:id="rId20" action="ppaction://hlinksldjump"/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570708" y="4588173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Result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MH_Number_6">
            <a:hlinkClick r:id="rId20" action="ppaction://hlinksldjump"/>
          </p:cNvPr>
          <p:cNvSpPr/>
          <p:nvPr>
            <p:custDataLst>
              <p:tags r:id="rId14"/>
            </p:custDataLst>
          </p:nvPr>
        </p:nvSpPr>
        <p:spPr>
          <a:xfrm rot="19752126">
            <a:off x="4715563" y="4558055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rgbClr val="EF2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</a:rPr>
              <a:t>06</a:t>
            </a: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74" name="MH_Entry_7">
            <a:hlinkClick r:id="rId20" action="ppaction://hlinksldjump"/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570708" y="5322558"/>
            <a:ext cx="3698795" cy="4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Conclusion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5" name="MH_Number_7">
            <a:hlinkClick r:id="rId20" action="ppaction://hlinksldjump"/>
          </p:cNvPr>
          <p:cNvSpPr/>
          <p:nvPr>
            <p:custDataLst>
              <p:tags r:id="rId16"/>
            </p:custDataLst>
          </p:nvPr>
        </p:nvSpPr>
        <p:spPr>
          <a:xfrm rot="19752126">
            <a:off x="4715563" y="5292440"/>
            <a:ext cx="544042" cy="475457"/>
          </a:xfrm>
          <a:custGeom>
            <a:avLst/>
            <a:gdLst>
              <a:gd name="connsiteX0" fmla="*/ 279534 w 544042"/>
              <a:gd name="connsiteY0" fmla="*/ 0 h 475457"/>
              <a:gd name="connsiteX1" fmla="*/ 544042 w 544042"/>
              <a:gd name="connsiteY1" fmla="*/ 475457 h 475457"/>
              <a:gd name="connsiteX2" fmla="*/ 0 w 544042"/>
              <a:gd name="connsiteY2" fmla="*/ 468961 h 47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42" h="475457">
                <a:moveTo>
                  <a:pt x="279534" y="0"/>
                </a:moveTo>
                <a:lnTo>
                  <a:pt x="544042" y="475457"/>
                </a:lnTo>
                <a:lnTo>
                  <a:pt x="0" y="468961"/>
                </a:lnTo>
                <a:close/>
              </a:path>
            </a:pathLst>
          </a:custGeom>
          <a:solidFill>
            <a:srgbClr val="EF2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</a:rPr>
              <a:t>07</a:t>
            </a:r>
            <a:endParaRPr lang="zh-CN" altLang="en-US" sz="2000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16200000">
            <a:off x="3042848" y="-1938994"/>
            <a:ext cx="7516132" cy="10557908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-388148" y="3163602"/>
            <a:ext cx="9834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8800" b="1" dirty="0">
              <a:solidFill>
                <a:schemeClr val="bg1"/>
              </a:solidFill>
              <a:latin typeface="Rockwell Extra Bold" panose="02060903040505020403" pitchFamily="18" charset="0"/>
              <a:ea typeface="华文彩云" panose="020108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533531" y="-431941"/>
            <a:ext cx="2167621" cy="7577382"/>
          </a:xfrm>
          <a:prstGeom prst="rect">
            <a:avLst/>
          </a:prstGeom>
          <a:solidFill>
            <a:srgbClr val="EF2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-55549" y="-43418"/>
            <a:ext cx="2107373" cy="6823358"/>
            <a:chOff x="-77851" y="-377949"/>
            <a:chExt cx="2176153" cy="6776894"/>
          </a:xfrm>
        </p:grpSpPr>
        <p:sp>
          <p:nvSpPr>
            <p:cNvPr id="3" name="文本框 2"/>
            <p:cNvSpPr txBox="1"/>
            <p:nvPr/>
          </p:nvSpPr>
          <p:spPr>
            <a:xfrm>
              <a:off x="-77851" y="-377949"/>
              <a:ext cx="168191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115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79922" y="866436"/>
              <a:ext cx="16819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72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79922" y="1732872"/>
              <a:ext cx="16819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72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1853" y="2536880"/>
              <a:ext cx="207644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8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79922" y="3465744"/>
              <a:ext cx="16819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72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79922" y="4332180"/>
              <a:ext cx="16819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72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79922" y="5198616"/>
              <a:ext cx="16819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72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18857" y="2839650"/>
              <a:ext cx="869044" cy="84101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9746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900" b="1" dirty="0"/>
              <a:t>Introduction</a:t>
            </a:r>
            <a:r>
              <a:rPr lang="en-US" altLang="zh-CN" sz="4900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1740" y="2715254"/>
            <a:ext cx="2370526" cy="785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Mechanism</a:t>
            </a:r>
            <a:endParaRPr lang="zh-CN" altLang="en-US" sz="32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446501" y="1753849"/>
            <a:ext cx="1244136" cy="741576"/>
            <a:chOff x="1158453" y="1923665"/>
            <a:chExt cx="1244136" cy="741576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661013" y="1923665"/>
              <a:ext cx="741576" cy="741576"/>
            </a:xfrm>
            <a:custGeom>
              <a:avLst/>
              <a:gdLst>
                <a:gd name="T0" fmla="*/ 1228 w 1228"/>
                <a:gd name="T1" fmla="*/ 614 h 1228"/>
                <a:gd name="T2" fmla="*/ 1067 w 1228"/>
                <a:gd name="T3" fmla="*/ 538 h 1228"/>
                <a:gd name="T4" fmla="*/ 1118 w 1228"/>
                <a:gd name="T5" fmla="*/ 411 h 1228"/>
                <a:gd name="T6" fmla="*/ 1042 w 1228"/>
                <a:gd name="T7" fmla="*/ 280 h 1228"/>
                <a:gd name="T8" fmla="*/ 907 w 1228"/>
                <a:gd name="T9" fmla="*/ 259 h 1228"/>
                <a:gd name="T10" fmla="*/ 921 w 1228"/>
                <a:gd name="T11" fmla="*/ 83 h 1228"/>
                <a:gd name="T12" fmla="*/ 775 w 1228"/>
                <a:gd name="T13" fmla="*/ 184 h 1228"/>
                <a:gd name="T14" fmla="*/ 690 w 1228"/>
                <a:gd name="T15" fmla="*/ 76 h 1228"/>
                <a:gd name="T16" fmla="*/ 538 w 1228"/>
                <a:gd name="T17" fmla="*/ 76 h 1228"/>
                <a:gd name="T18" fmla="*/ 453 w 1228"/>
                <a:gd name="T19" fmla="*/ 184 h 1228"/>
                <a:gd name="T20" fmla="*/ 307 w 1228"/>
                <a:gd name="T21" fmla="*/ 83 h 1228"/>
                <a:gd name="T22" fmla="*/ 322 w 1228"/>
                <a:gd name="T23" fmla="*/ 259 h 1228"/>
                <a:gd name="T24" fmla="*/ 186 w 1228"/>
                <a:gd name="T25" fmla="*/ 280 h 1228"/>
                <a:gd name="T26" fmla="*/ 110 w 1228"/>
                <a:gd name="T27" fmla="*/ 411 h 1228"/>
                <a:gd name="T28" fmla="*/ 161 w 1228"/>
                <a:gd name="T29" fmla="*/ 538 h 1228"/>
                <a:gd name="T30" fmla="*/ 0 w 1228"/>
                <a:gd name="T31" fmla="*/ 614 h 1228"/>
                <a:gd name="T32" fmla="*/ 161 w 1228"/>
                <a:gd name="T33" fmla="*/ 690 h 1228"/>
                <a:gd name="T34" fmla="*/ 110 w 1228"/>
                <a:gd name="T35" fmla="*/ 818 h 1228"/>
                <a:gd name="T36" fmla="*/ 186 w 1228"/>
                <a:gd name="T37" fmla="*/ 949 h 1228"/>
                <a:gd name="T38" fmla="*/ 322 w 1228"/>
                <a:gd name="T39" fmla="*/ 969 h 1228"/>
                <a:gd name="T40" fmla="*/ 307 w 1228"/>
                <a:gd name="T41" fmla="*/ 1146 h 1228"/>
                <a:gd name="T42" fmla="*/ 453 w 1228"/>
                <a:gd name="T43" fmla="*/ 1045 h 1228"/>
                <a:gd name="T44" fmla="*/ 538 w 1228"/>
                <a:gd name="T45" fmla="*/ 1152 h 1228"/>
                <a:gd name="T46" fmla="*/ 690 w 1228"/>
                <a:gd name="T47" fmla="*/ 1152 h 1228"/>
                <a:gd name="T48" fmla="*/ 775 w 1228"/>
                <a:gd name="T49" fmla="*/ 1045 h 1228"/>
                <a:gd name="T50" fmla="*/ 921 w 1228"/>
                <a:gd name="T51" fmla="*/ 1146 h 1228"/>
                <a:gd name="T52" fmla="*/ 907 w 1228"/>
                <a:gd name="T53" fmla="*/ 969 h 1228"/>
                <a:gd name="T54" fmla="*/ 1042 w 1228"/>
                <a:gd name="T55" fmla="*/ 949 h 1228"/>
                <a:gd name="T56" fmla="*/ 1118 w 1228"/>
                <a:gd name="T57" fmla="*/ 818 h 1228"/>
                <a:gd name="T58" fmla="*/ 1067 w 1228"/>
                <a:gd name="T59" fmla="*/ 690 h 1228"/>
                <a:gd name="T60" fmla="*/ 614 w 1228"/>
                <a:gd name="T61" fmla="*/ 998 h 1228"/>
                <a:gd name="T62" fmla="*/ 614 w 1228"/>
                <a:gd name="T63" fmla="*/ 230 h 1228"/>
                <a:gd name="T64" fmla="*/ 614 w 1228"/>
                <a:gd name="T65" fmla="*/ 998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8" h="1228">
                  <a:moveTo>
                    <a:pt x="1152" y="690"/>
                  </a:moveTo>
                  <a:cubicBezTo>
                    <a:pt x="1194" y="690"/>
                    <a:pt x="1228" y="656"/>
                    <a:pt x="1228" y="614"/>
                  </a:cubicBezTo>
                  <a:cubicBezTo>
                    <a:pt x="1228" y="572"/>
                    <a:pt x="1194" y="538"/>
                    <a:pt x="1152" y="538"/>
                  </a:cubicBezTo>
                  <a:cubicBezTo>
                    <a:pt x="1067" y="538"/>
                    <a:pt x="1067" y="538"/>
                    <a:pt x="1067" y="538"/>
                  </a:cubicBezTo>
                  <a:cubicBezTo>
                    <a:pt x="1062" y="509"/>
                    <a:pt x="1055" y="481"/>
                    <a:pt x="1045" y="453"/>
                  </a:cubicBezTo>
                  <a:cubicBezTo>
                    <a:pt x="1118" y="411"/>
                    <a:pt x="1118" y="411"/>
                    <a:pt x="1118" y="411"/>
                  </a:cubicBezTo>
                  <a:cubicBezTo>
                    <a:pt x="1154" y="390"/>
                    <a:pt x="1167" y="344"/>
                    <a:pt x="1146" y="307"/>
                  </a:cubicBezTo>
                  <a:cubicBezTo>
                    <a:pt x="1125" y="271"/>
                    <a:pt x="1078" y="259"/>
                    <a:pt x="1042" y="280"/>
                  </a:cubicBezTo>
                  <a:cubicBezTo>
                    <a:pt x="969" y="322"/>
                    <a:pt x="969" y="322"/>
                    <a:pt x="969" y="322"/>
                  </a:cubicBezTo>
                  <a:cubicBezTo>
                    <a:pt x="950" y="299"/>
                    <a:pt x="929" y="278"/>
                    <a:pt x="907" y="259"/>
                  </a:cubicBezTo>
                  <a:cubicBezTo>
                    <a:pt x="949" y="186"/>
                    <a:pt x="949" y="186"/>
                    <a:pt x="949" y="186"/>
                  </a:cubicBezTo>
                  <a:cubicBezTo>
                    <a:pt x="970" y="150"/>
                    <a:pt x="957" y="104"/>
                    <a:pt x="921" y="83"/>
                  </a:cubicBezTo>
                  <a:cubicBezTo>
                    <a:pt x="885" y="62"/>
                    <a:pt x="838" y="74"/>
                    <a:pt x="818" y="110"/>
                  </a:cubicBezTo>
                  <a:cubicBezTo>
                    <a:pt x="775" y="184"/>
                    <a:pt x="775" y="184"/>
                    <a:pt x="775" y="184"/>
                  </a:cubicBezTo>
                  <a:cubicBezTo>
                    <a:pt x="748" y="174"/>
                    <a:pt x="719" y="166"/>
                    <a:pt x="690" y="161"/>
                  </a:cubicBezTo>
                  <a:cubicBezTo>
                    <a:pt x="690" y="76"/>
                    <a:pt x="690" y="76"/>
                    <a:pt x="690" y="76"/>
                  </a:cubicBezTo>
                  <a:cubicBezTo>
                    <a:pt x="690" y="34"/>
                    <a:pt x="656" y="0"/>
                    <a:pt x="614" y="0"/>
                  </a:cubicBezTo>
                  <a:cubicBezTo>
                    <a:pt x="572" y="0"/>
                    <a:pt x="538" y="34"/>
                    <a:pt x="538" y="76"/>
                  </a:cubicBezTo>
                  <a:cubicBezTo>
                    <a:pt x="538" y="161"/>
                    <a:pt x="538" y="161"/>
                    <a:pt x="538" y="161"/>
                  </a:cubicBezTo>
                  <a:cubicBezTo>
                    <a:pt x="509" y="166"/>
                    <a:pt x="480" y="174"/>
                    <a:pt x="453" y="184"/>
                  </a:cubicBezTo>
                  <a:cubicBezTo>
                    <a:pt x="411" y="110"/>
                    <a:pt x="411" y="110"/>
                    <a:pt x="411" y="110"/>
                  </a:cubicBezTo>
                  <a:cubicBezTo>
                    <a:pt x="390" y="74"/>
                    <a:pt x="343" y="62"/>
                    <a:pt x="307" y="83"/>
                  </a:cubicBezTo>
                  <a:cubicBezTo>
                    <a:pt x="271" y="104"/>
                    <a:pt x="259" y="150"/>
                    <a:pt x="279" y="186"/>
                  </a:cubicBezTo>
                  <a:cubicBezTo>
                    <a:pt x="322" y="259"/>
                    <a:pt x="322" y="259"/>
                    <a:pt x="322" y="259"/>
                  </a:cubicBezTo>
                  <a:cubicBezTo>
                    <a:pt x="299" y="278"/>
                    <a:pt x="278" y="299"/>
                    <a:pt x="259" y="322"/>
                  </a:cubicBezTo>
                  <a:cubicBezTo>
                    <a:pt x="186" y="280"/>
                    <a:pt x="186" y="280"/>
                    <a:pt x="186" y="280"/>
                  </a:cubicBezTo>
                  <a:cubicBezTo>
                    <a:pt x="150" y="259"/>
                    <a:pt x="103" y="271"/>
                    <a:pt x="82" y="307"/>
                  </a:cubicBezTo>
                  <a:cubicBezTo>
                    <a:pt x="62" y="344"/>
                    <a:pt x="74" y="390"/>
                    <a:pt x="110" y="411"/>
                  </a:cubicBezTo>
                  <a:cubicBezTo>
                    <a:pt x="184" y="453"/>
                    <a:pt x="184" y="453"/>
                    <a:pt x="184" y="453"/>
                  </a:cubicBezTo>
                  <a:cubicBezTo>
                    <a:pt x="174" y="481"/>
                    <a:pt x="166" y="509"/>
                    <a:pt x="161" y="538"/>
                  </a:cubicBezTo>
                  <a:cubicBezTo>
                    <a:pt x="76" y="538"/>
                    <a:pt x="76" y="538"/>
                    <a:pt x="76" y="538"/>
                  </a:cubicBezTo>
                  <a:cubicBezTo>
                    <a:pt x="34" y="538"/>
                    <a:pt x="0" y="572"/>
                    <a:pt x="0" y="614"/>
                  </a:cubicBezTo>
                  <a:cubicBezTo>
                    <a:pt x="0" y="656"/>
                    <a:pt x="34" y="690"/>
                    <a:pt x="76" y="690"/>
                  </a:cubicBezTo>
                  <a:cubicBezTo>
                    <a:pt x="161" y="690"/>
                    <a:pt x="161" y="690"/>
                    <a:pt x="161" y="690"/>
                  </a:cubicBezTo>
                  <a:cubicBezTo>
                    <a:pt x="166" y="719"/>
                    <a:pt x="174" y="748"/>
                    <a:pt x="184" y="775"/>
                  </a:cubicBezTo>
                  <a:cubicBezTo>
                    <a:pt x="110" y="818"/>
                    <a:pt x="110" y="818"/>
                    <a:pt x="110" y="818"/>
                  </a:cubicBezTo>
                  <a:cubicBezTo>
                    <a:pt x="74" y="839"/>
                    <a:pt x="62" y="885"/>
                    <a:pt x="82" y="921"/>
                  </a:cubicBezTo>
                  <a:cubicBezTo>
                    <a:pt x="103" y="957"/>
                    <a:pt x="150" y="970"/>
                    <a:pt x="186" y="949"/>
                  </a:cubicBezTo>
                  <a:cubicBezTo>
                    <a:pt x="259" y="907"/>
                    <a:pt x="259" y="907"/>
                    <a:pt x="259" y="907"/>
                  </a:cubicBezTo>
                  <a:cubicBezTo>
                    <a:pt x="278" y="929"/>
                    <a:pt x="299" y="950"/>
                    <a:pt x="322" y="969"/>
                  </a:cubicBezTo>
                  <a:cubicBezTo>
                    <a:pt x="279" y="1042"/>
                    <a:pt x="279" y="1042"/>
                    <a:pt x="279" y="1042"/>
                  </a:cubicBezTo>
                  <a:cubicBezTo>
                    <a:pt x="259" y="1079"/>
                    <a:pt x="271" y="1125"/>
                    <a:pt x="307" y="1146"/>
                  </a:cubicBezTo>
                  <a:cubicBezTo>
                    <a:pt x="343" y="1167"/>
                    <a:pt x="390" y="1154"/>
                    <a:pt x="411" y="1118"/>
                  </a:cubicBezTo>
                  <a:cubicBezTo>
                    <a:pt x="453" y="1045"/>
                    <a:pt x="453" y="1045"/>
                    <a:pt x="453" y="1045"/>
                  </a:cubicBezTo>
                  <a:cubicBezTo>
                    <a:pt x="480" y="1055"/>
                    <a:pt x="509" y="1063"/>
                    <a:pt x="538" y="1067"/>
                  </a:cubicBezTo>
                  <a:cubicBezTo>
                    <a:pt x="538" y="1152"/>
                    <a:pt x="538" y="1152"/>
                    <a:pt x="538" y="1152"/>
                  </a:cubicBezTo>
                  <a:cubicBezTo>
                    <a:pt x="538" y="1194"/>
                    <a:pt x="572" y="1228"/>
                    <a:pt x="614" y="1228"/>
                  </a:cubicBezTo>
                  <a:cubicBezTo>
                    <a:pt x="656" y="1228"/>
                    <a:pt x="690" y="1194"/>
                    <a:pt x="690" y="1152"/>
                  </a:cubicBezTo>
                  <a:cubicBezTo>
                    <a:pt x="690" y="1067"/>
                    <a:pt x="690" y="1067"/>
                    <a:pt x="690" y="1067"/>
                  </a:cubicBezTo>
                  <a:cubicBezTo>
                    <a:pt x="719" y="1063"/>
                    <a:pt x="748" y="1055"/>
                    <a:pt x="775" y="1045"/>
                  </a:cubicBezTo>
                  <a:cubicBezTo>
                    <a:pt x="818" y="1118"/>
                    <a:pt x="818" y="1118"/>
                    <a:pt x="818" y="1118"/>
                  </a:cubicBezTo>
                  <a:cubicBezTo>
                    <a:pt x="838" y="1154"/>
                    <a:pt x="885" y="1167"/>
                    <a:pt x="921" y="1146"/>
                  </a:cubicBezTo>
                  <a:cubicBezTo>
                    <a:pt x="957" y="1125"/>
                    <a:pt x="970" y="1079"/>
                    <a:pt x="949" y="1042"/>
                  </a:cubicBezTo>
                  <a:cubicBezTo>
                    <a:pt x="907" y="969"/>
                    <a:pt x="907" y="969"/>
                    <a:pt x="907" y="969"/>
                  </a:cubicBezTo>
                  <a:cubicBezTo>
                    <a:pt x="929" y="950"/>
                    <a:pt x="950" y="929"/>
                    <a:pt x="969" y="907"/>
                  </a:cubicBezTo>
                  <a:cubicBezTo>
                    <a:pt x="1042" y="949"/>
                    <a:pt x="1042" y="949"/>
                    <a:pt x="1042" y="949"/>
                  </a:cubicBezTo>
                  <a:cubicBezTo>
                    <a:pt x="1078" y="970"/>
                    <a:pt x="1125" y="957"/>
                    <a:pt x="1146" y="921"/>
                  </a:cubicBezTo>
                  <a:cubicBezTo>
                    <a:pt x="1167" y="885"/>
                    <a:pt x="1154" y="839"/>
                    <a:pt x="1118" y="818"/>
                  </a:cubicBezTo>
                  <a:cubicBezTo>
                    <a:pt x="1045" y="775"/>
                    <a:pt x="1045" y="775"/>
                    <a:pt x="1045" y="775"/>
                  </a:cubicBezTo>
                  <a:cubicBezTo>
                    <a:pt x="1055" y="748"/>
                    <a:pt x="1062" y="719"/>
                    <a:pt x="1067" y="690"/>
                  </a:cubicBezTo>
                  <a:lnTo>
                    <a:pt x="1152" y="690"/>
                  </a:lnTo>
                  <a:close/>
                  <a:moveTo>
                    <a:pt x="614" y="998"/>
                  </a:moveTo>
                  <a:cubicBezTo>
                    <a:pt x="402" y="998"/>
                    <a:pt x="230" y="826"/>
                    <a:pt x="230" y="614"/>
                  </a:cubicBezTo>
                  <a:cubicBezTo>
                    <a:pt x="230" y="402"/>
                    <a:pt x="402" y="230"/>
                    <a:pt x="614" y="230"/>
                  </a:cubicBezTo>
                  <a:cubicBezTo>
                    <a:pt x="826" y="230"/>
                    <a:pt x="998" y="402"/>
                    <a:pt x="998" y="614"/>
                  </a:cubicBezTo>
                  <a:cubicBezTo>
                    <a:pt x="998" y="826"/>
                    <a:pt x="826" y="998"/>
                    <a:pt x="614" y="998"/>
                  </a:cubicBezTo>
                  <a:close/>
                </a:path>
              </a:pathLst>
            </a:custGeom>
            <a:solidFill>
              <a:srgbClr val="ED5F4A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58453" y="2129350"/>
              <a:ext cx="491607" cy="492440"/>
            </a:xfrm>
            <a:custGeom>
              <a:avLst/>
              <a:gdLst>
                <a:gd name="T0" fmla="*/ 739 w 814"/>
                <a:gd name="T1" fmla="*/ 332 h 815"/>
                <a:gd name="T2" fmla="*/ 668 w 814"/>
                <a:gd name="T3" fmla="*/ 332 h 815"/>
                <a:gd name="T4" fmla="*/ 645 w 814"/>
                <a:gd name="T5" fmla="*/ 277 h 815"/>
                <a:gd name="T6" fmla="*/ 695 w 814"/>
                <a:gd name="T7" fmla="*/ 227 h 815"/>
                <a:gd name="T8" fmla="*/ 695 w 814"/>
                <a:gd name="T9" fmla="*/ 120 h 815"/>
                <a:gd name="T10" fmla="*/ 588 w 814"/>
                <a:gd name="T11" fmla="*/ 120 h 815"/>
                <a:gd name="T12" fmla="*/ 538 w 814"/>
                <a:gd name="T13" fmla="*/ 169 h 815"/>
                <a:gd name="T14" fmla="*/ 483 w 814"/>
                <a:gd name="T15" fmla="*/ 147 h 815"/>
                <a:gd name="T16" fmla="*/ 483 w 814"/>
                <a:gd name="T17" fmla="*/ 76 h 815"/>
                <a:gd name="T18" fmla="*/ 407 w 814"/>
                <a:gd name="T19" fmla="*/ 0 h 815"/>
                <a:gd name="T20" fmla="*/ 331 w 814"/>
                <a:gd name="T21" fmla="*/ 76 h 815"/>
                <a:gd name="T22" fmla="*/ 331 w 814"/>
                <a:gd name="T23" fmla="*/ 147 h 815"/>
                <a:gd name="T24" fmla="*/ 276 w 814"/>
                <a:gd name="T25" fmla="*/ 169 h 815"/>
                <a:gd name="T26" fmla="*/ 226 w 814"/>
                <a:gd name="T27" fmla="*/ 120 h 815"/>
                <a:gd name="T28" fmla="*/ 119 w 814"/>
                <a:gd name="T29" fmla="*/ 120 h 815"/>
                <a:gd name="T30" fmla="*/ 119 w 814"/>
                <a:gd name="T31" fmla="*/ 227 h 815"/>
                <a:gd name="T32" fmla="*/ 169 w 814"/>
                <a:gd name="T33" fmla="*/ 277 h 815"/>
                <a:gd name="T34" fmla="*/ 146 w 814"/>
                <a:gd name="T35" fmla="*/ 332 h 815"/>
                <a:gd name="T36" fmla="*/ 76 w 814"/>
                <a:gd name="T37" fmla="*/ 332 h 815"/>
                <a:gd name="T38" fmla="*/ 0 w 814"/>
                <a:gd name="T39" fmla="*/ 408 h 815"/>
                <a:gd name="T40" fmla="*/ 76 w 814"/>
                <a:gd name="T41" fmla="*/ 483 h 815"/>
                <a:gd name="T42" fmla="*/ 146 w 814"/>
                <a:gd name="T43" fmla="*/ 483 h 815"/>
                <a:gd name="T44" fmla="*/ 169 w 814"/>
                <a:gd name="T45" fmla="*/ 539 h 815"/>
                <a:gd name="T46" fmla="*/ 119 w 814"/>
                <a:gd name="T47" fmla="*/ 588 h 815"/>
                <a:gd name="T48" fmla="*/ 119 w 814"/>
                <a:gd name="T49" fmla="*/ 695 h 815"/>
                <a:gd name="T50" fmla="*/ 226 w 814"/>
                <a:gd name="T51" fmla="*/ 696 h 815"/>
                <a:gd name="T52" fmla="*/ 276 w 814"/>
                <a:gd name="T53" fmla="*/ 646 h 815"/>
                <a:gd name="T54" fmla="*/ 331 w 814"/>
                <a:gd name="T55" fmla="*/ 669 h 815"/>
                <a:gd name="T56" fmla="*/ 331 w 814"/>
                <a:gd name="T57" fmla="*/ 739 h 815"/>
                <a:gd name="T58" fmla="*/ 407 w 814"/>
                <a:gd name="T59" fmla="*/ 815 h 815"/>
                <a:gd name="T60" fmla="*/ 483 w 814"/>
                <a:gd name="T61" fmla="*/ 739 h 815"/>
                <a:gd name="T62" fmla="*/ 483 w 814"/>
                <a:gd name="T63" fmla="*/ 669 h 815"/>
                <a:gd name="T64" fmla="*/ 538 w 814"/>
                <a:gd name="T65" fmla="*/ 646 h 815"/>
                <a:gd name="T66" fmla="*/ 588 w 814"/>
                <a:gd name="T67" fmla="*/ 695 h 815"/>
                <a:gd name="T68" fmla="*/ 695 w 814"/>
                <a:gd name="T69" fmla="*/ 695 h 815"/>
                <a:gd name="T70" fmla="*/ 695 w 814"/>
                <a:gd name="T71" fmla="*/ 588 h 815"/>
                <a:gd name="T72" fmla="*/ 645 w 814"/>
                <a:gd name="T73" fmla="*/ 539 h 815"/>
                <a:gd name="T74" fmla="*/ 668 w 814"/>
                <a:gd name="T75" fmla="*/ 483 h 815"/>
                <a:gd name="T76" fmla="*/ 739 w 814"/>
                <a:gd name="T77" fmla="*/ 483 h 815"/>
                <a:gd name="T78" fmla="*/ 814 w 814"/>
                <a:gd name="T79" fmla="*/ 408 h 815"/>
                <a:gd name="T80" fmla="*/ 739 w 814"/>
                <a:gd name="T81" fmla="*/ 332 h 815"/>
                <a:gd name="T82" fmla="*/ 407 w 814"/>
                <a:gd name="T83" fmla="*/ 604 h 815"/>
                <a:gd name="T84" fmla="*/ 211 w 814"/>
                <a:gd name="T85" fmla="*/ 408 h 815"/>
                <a:gd name="T86" fmla="*/ 407 w 814"/>
                <a:gd name="T87" fmla="*/ 211 h 815"/>
                <a:gd name="T88" fmla="*/ 603 w 814"/>
                <a:gd name="T89" fmla="*/ 408 h 815"/>
                <a:gd name="T90" fmla="*/ 407 w 814"/>
                <a:gd name="T91" fmla="*/ 60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4" h="815">
                  <a:moveTo>
                    <a:pt x="739" y="332"/>
                  </a:moveTo>
                  <a:cubicBezTo>
                    <a:pt x="668" y="332"/>
                    <a:pt x="668" y="332"/>
                    <a:pt x="668" y="332"/>
                  </a:cubicBezTo>
                  <a:cubicBezTo>
                    <a:pt x="662" y="312"/>
                    <a:pt x="655" y="294"/>
                    <a:pt x="645" y="277"/>
                  </a:cubicBezTo>
                  <a:cubicBezTo>
                    <a:pt x="695" y="227"/>
                    <a:pt x="695" y="227"/>
                    <a:pt x="695" y="227"/>
                  </a:cubicBezTo>
                  <a:cubicBezTo>
                    <a:pt x="725" y="197"/>
                    <a:pt x="725" y="149"/>
                    <a:pt x="695" y="120"/>
                  </a:cubicBezTo>
                  <a:cubicBezTo>
                    <a:pt x="665" y="90"/>
                    <a:pt x="618" y="90"/>
                    <a:pt x="588" y="120"/>
                  </a:cubicBezTo>
                  <a:cubicBezTo>
                    <a:pt x="538" y="169"/>
                    <a:pt x="538" y="169"/>
                    <a:pt x="538" y="169"/>
                  </a:cubicBezTo>
                  <a:cubicBezTo>
                    <a:pt x="521" y="160"/>
                    <a:pt x="502" y="152"/>
                    <a:pt x="483" y="147"/>
                  </a:cubicBezTo>
                  <a:cubicBezTo>
                    <a:pt x="483" y="76"/>
                    <a:pt x="483" y="76"/>
                    <a:pt x="483" y="76"/>
                  </a:cubicBezTo>
                  <a:cubicBezTo>
                    <a:pt x="483" y="34"/>
                    <a:pt x="449" y="0"/>
                    <a:pt x="407" y="0"/>
                  </a:cubicBezTo>
                  <a:cubicBezTo>
                    <a:pt x="365" y="0"/>
                    <a:pt x="331" y="34"/>
                    <a:pt x="331" y="76"/>
                  </a:cubicBezTo>
                  <a:cubicBezTo>
                    <a:pt x="331" y="147"/>
                    <a:pt x="331" y="147"/>
                    <a:pt x="331" y="147"/>
                  </a:cubicBezTo>
                  <a:cubicBezTo>
                    <a:pt x="312" y="152"/>
                    <a:pt x="293" y="160"/>
                    <a:pt x="276" y="169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197" y="90"/>
                    <a:pt x="149" y="90"/>
                    <a:pt x="119" y="120"/>
                  </a:cubicBezTo>
                  <a:cubicBezTo>
                    <a:pt x="90" y="149"/>
                    <a:pt x="90" y="197"/>
                    <a:pt x="119" y="227"/>
                  </a:cubicBezTo>
                  <a:cubicBezTo>
                    <a:pt x="169" y="277"/>
                    <a:pt x="169" y="277"/>
                    <a:pt x="169" y="277"/>
                  </a:cubicBezTo>
                  <a:cubicBezTo>
                    <a:pt x="159" y="294"/>
                    <a:pt x="152" y="312"/>
                    <a:pt x="146" y="332"/>
                  </a:cubicBezTo>
                  <a:cubicBezTo>
                    <a:pt x="76" y="332"/>
                    <a:pt x="76" y="332"/>
                    <a:pt x="76" y="332"/>
                  </a:cubicBezTo>
                  <a:cubicBezTo>
                    <a:pt x="34" y="332"/>
                    <a:pt x="0" y="366"/>
                    <a:pt x="0" y="408"/>
                  </a:cubicBezTo>
                  <a:cubicBezTo>
                    <a:pt x="0" y="449"/>
                    <a:pt x="34" y="483"/>
                    <a:pt x="76" y="483"/>
                  </a:cubicBezTo>
                  <a:cubicBezTo>
                    <a:pt x="146" y="483"/>
                    <a:pt x="146" y="483"/>
                    <a:pt x="146" y="483"/>
                  </a:cubicBezTo>
                  <a:cubicBezTo>
                    <a:pt x="152" y="503"/>
                    <a:pt x="159" y="521"/>
                    <a:pt x="169" y="539"/>
                  </a:cubicBezTo>
                  <a:cubicBezTo>
                    <a:pt x="119" y="588"/>
                    <a:pt x="119" y="588"/>
                    <a:pt x="119" y="588"/>
                  </a:cubicBezTo>
                  <a:cubicBezTo>
                    <a:pt x="90" y="618"/>
                    <a:pt x="90" y="666"/>
                    <a:pt x="119" y="695"/>
                  </a:cubicBezTo>
                  <a:cubicBezTo>
                    <a:pt x="149" y="725"/>
                    <a:pt x="197" y="725"/>
                    <a:pt x="226" y="696"/>
                  </a:cubicBezTo>
                  <a:cubicBezTo>
                    <a:pt x="276" y="646"/>
                    <a:pt x="276" y="646"/>
                    <a:pt x="276" y="646"/>
                  </a:cubicBezTo>
                  <a:cubicBezTo>
                    <a:pt x="294" y="655"/>
                    <a:pt x="312" y="663"/>
                    <a:pt x="331" y="669"/>
                  </a:cubicBezTo>
                  <a:cubicBezTo>
                    <a:pt x="331" y="739"/>
                    <a:pt x="331" y="739"/>
                    <a:pt x="331" y="739"/>
                  </a:cubicBezTo>
                  <a:cubicBezTo>
                    <a:pt x="331" y="781"/>
                    <a:pt x="365" y="815"/>
                    <a:pt x="407" y="815"/>
                  </a:cubicBezTo>
                  <a:cubicBezTo>
                    <a:pt x="449" y="815"/>
                    <a:pt x="483" y="781"/>
                    <a:pt x="483" y="739"/>
                  </a:cubicBezTo>
                  <a:cubicBezTo>
                    <a:pt x="483" y="669"/>
                    <a:pt x="483" y="669"/>
                    <a:pt x="483" y="669"/>
                  </a:cubicBezTo>
                  <a:cubicBezTo>
                    <a:pt x="502" y="663"/>
                    <a:pt x="521" y="655"/>
                    <a:pt x="538" y="646"/>
                  </a:cubicBezTo>
                  <a:cubicBezTo>
                    <a:pt x="588" y="695"/>
                    <a:pt x="588" y="695"/>
                    <a:pt x="588" y="695"/>
                  </a:cubicBezTo>
                  <a:cubicBezTo>
                    <a:pt x="618" y="725"/>
                    <a:pt x="666" y="725"/>
                    <a:pt x="695" y="695"/>
                  </a:cubicBezTo>
                  <a:cubicBezTo>
                    <a:pt x="725" y="666"/>
                    <a:pt x="725" y="618"/>
                    <a:pt x="695" y="588"/>
                  </a:cubicBezTo>
                  <a:cubicBezTo>
                    <a:pt x="645" y="539"/>
                    <a:pt x="645" y="539"/>
                    <a:pt x="645" y="539"/>
                  </a:cubicBezTo>
                  <a:cubicBezTo>
                    <a:pt x="655" y="521"/>
                    <a:pt x="662" y="503"/>
                    <a:pt x="668" y="483"/>
                  </a:cubicBezTo>
                  <a:cubicBezTo>
                    <a:pt x="739" y="483"/>
                    <a:pt x="739" y="483"/>
                    <a:pt x="739" y="483"/>
                  </a:cubicBezTo>
                  <a:cubicBezTo>
                    <a:pt x="780" y="483"/>
                    <a:pt x="814" y="449"/>
                    <a:pt x="814" y="408"/>
                  </a:cubicBezTo>
                  <a:cubicBezTo>
                    <a:pt x="814" y="366"/>
                    <a:pt x="780" y="332"/>
                    <a:pt x="739" y="332"/>
                  </a:cubicBezTo>
                  <a:close/>
                  <a:moveTo>
                    <a:pt x="407" y="604"/>
                  </a:moveTo>
                  <a:cubicBezTo>
                    <a:pt x="299" y="604"/>
                    <a:pt x="211" y="516"/>
                    <a:pt x="211" y="408"/>
                  </a:cubicBezTo>
                  <a:cubicBezTo>
                    <a:pt x="211" y="299"/>
                    <a:pt x="299" y="211"/>
                    <a:pt x="407" y="211"/>
                  </a:cubicBezTo>
                  <a:cubicBezTo>
                    <a:pt x="515" y="211"/>
                    <a:pt x="603" y="299"/>
                    <a:pt x="603" y="408"/>
                  </a:cubicBezTo>
                  <a:cubicBezTo>
                    <a:pt x="603" y="516"/>
                    <a:pt x="515" y="604"/>
                    <a:pt x="407" y="604"/>
                  </a:cubicBezTo>
                  <a:close/>
                </a:path>
              </a:pathLst>
            </a:custGeom>
            <a:solidFill>
              <a:srgbClr val="ED5F4A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94818" y="1219256"/>
            <a:ext cx="7144027" cy="637709"/>
            <a:chOff x="3770716" y="1331907"/>
            <a:chExt cx="7144027" cy="637709"/>
          </a:xfrm>
        </p:grpSpPr>
        <p:sp>
          <p:nvSpPr>
            <p:cNvPr id="6" name="文本框 5"/>
            <p:cNvSpPr txBox="1"/>
            <p:nvPr/>
          </p:nvSpPr>
          <p:spPr>
            <a:xfrm>
              <a:off x="4406482" y="1495599"/>
              <a:ext cx="65082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/>
                <a:t>Software</a:t>
              </a:r>
              <a:r>
                <a:rPr kumimoji="1" lang="zh-CN" altLang="en-US" sz="2400" dirty="0" smtClean="0"/>
                <a:t> </a:t>
              </a:r>
              <a:r>
                <a:rPr kumimoji="1" lang="en-US" altLang="zh-CN" sz="2400" dirty="0" smtClean="0"/>
                <a:t>prefetching</a:t>
              </a:r>
              <a:endParaRPr kumimoji="1" lang="zh-CN" altLang="en-US" sz="2400" dirty="0" smtClean="0"/>
            </a:p>
          </p:txBody>
        </p:sp>
        <p:sp>
          <p:nvSpPr>
            <p:cNvPr id="15" name="KSO_Shape"/>
            <p:cNvSpPr/>
            <p:nvPr/>
          </p:nvSpPr>
          <p:spPr>
            <a:xfrm>
              <a:off x="3770716" y="1331907"/>
              <a:ext cx="616382" cy="637709"/>
            </a:xfrm>
            <a:custGeom>
              <a:avLst/>
              <a:gdLst/>
              <a:ahLst/>
              <a:cxnLst/>
              <a:rect l="l" t="t" r="r" b="b"/>
              <a:pathLst>
                <a:path w="1674290" h="2018114">
                  <a:moveTo>
                    <a:pt x="307141" y="691642"/>
                  </a:moveTo>
                  <a:lnTo>
                    <a:pt x="1378912" y="691642"/>
                  </a:lnTo>
                  <a:lnTo>
                    <a:pt x="1369387" y="1458335"/>
                  </a:lnTo>
                  <a:cubicBezTo>
                    <a:pt x="1369387" y="1541769"/>
                    <a:pt x="1301750" y="1609406"/>
                    <a:pt x="1218316" y="1609406"/>
                  </a:cubicBezTo>
                  <a:lnTo>
                    <a:pt x="1158892" y="1609406"/>
                  </a:lnTo>
                  <a:lnTo>
                    <a:pt x="1158892" y="1898352"/>
                  </a:lnTo>
                  <a:cubicBezTo>
                    <a:pt x="1158892" y="1964495"/>
                    <a:pt x="1105273" y="2018114"/>
                    <a:pt x="1039130" y="2018114"/>
                  </a:cubicBezTo>
                  <a:cubicBezTo>
                    <a:pt x="972987" y="2018114"/>
                    <a:pt x="919368" y="1964495"/>
                    <a:pt x="919368" y="1898352"/>
                  </a:cubicBezTo>
                  <a:lnTo>
                    <a:pt x="919368" y="1609406"/>
                  </a:lnTo>
                  <a:lnTo>
                    <a:pt x="765901" y="1609406"/>
                  </a:lnTo>
                  <a:lnTo>
                    <a:pt x="765901" y="1898351"/>
                  </a:lnTo>
                  <a:cubicBezTo>
                    <a:pt x="765901" y="1964494"/>
                    <a:pt x="712282" y="2018113"/>
                    <a:pt x="646139" y="2018113"/>
                  </a:cubicBezTo>
                  <a:cubicBezTo>
                    <a:pt x="579996" y="2018113"/>
                    <a:pt x="526377" y="1964494"/>
                    <a:pt x="526377" y="1898351"/>
                  </a:cubicBezTo>
                  <a:lnTo>
                    <a:pt x="526377" y="1609406"/>
                  </a:lnTo>
                  <a:lnTo>
                    <a:pt x="458213" y="1609406"/>
                  </a:lnTo>
                  <a:cubicBezTo>
                    <a:pt x="374779" y="1609406"/>
                    <a:pt x="307141" y="1541769"/>
                    <a:pt x="307141" y="1458335"/>
                  </a:cubicBezTo>
                  <a:lnTo>
                    <a:pt x="307141" y="1156202"/>
                  </a:lnTo>
                  <a:lnTo>
                    <a:pt x="307141" y="854070"/>
                  </a:lnTo>
                  <a:close/>
                  <a:moveTo>
                    <a:pt x="1554528" y="683951"/>
                  </a:moveTo>
                  <a:cubicBezTo>
                    <a:pt x="1620671" y="683951"/>
                    <a:pt x="1674290" y="737570"/>
                    <a:pt x="1674290" y="803713"/>
                  </a:cubicBezTo>
                  <a:lnTo>
                    <a:pt x="1674290" y="1299148"/>
                  </a:lnTo>
                  <a:cubicBezTo>
                    <a:pt x="1674290" y="1365291"/>
                    <a:pt x="1620671" y="1418910"/>
                    <a:pt x="1554528" y="1418910"/>
                  </a:cubicBezTo>
                  <a:cubicBezTo>
                    <a:pt x="1488385" y="1418910"/>
                    <a:pt x="1434766" y="1365291"/>
                    <a:pt x="1434766" y="1299148"/>
                  </a:cubicBezTo>
                  <a:lnTo>
                    <a:pt x="1434766" y="803713"/>
                  </a:lnTo>
                  <a:cubicBezTo>
                    <a:pt x="1434766" y="737570"/>
                    <a:pt x="1488385" y="683951"/>
                    <a:pt x="1554528" y="683951"/>
                  </a:cubicBezTo>
                  <a:close/>
                  <a:moveTo>
                    <a:pt x="119762" y="683950"/>
                  </a:moveTo>
                  <a:cubicBezTo>
                    <a:pt x="185905" y="683950"/>
                    <a:pt x="239524" y="737569"/>
                    <a:pt x="239524" y="803712"/>
                  </a:cubicBezTo>
                  <a:lnTo>
                    <a:pt x="239524" y="1299147"/>
                  </a:lnTo>
                  <a:cubicBezTo>
                    <a:pt x="239524" y="1365290"/>
                    <a:pt x="185905" y="1418909"/>
                    <a:pt x="119762" y="1418909"/>
                  </a:cubicBezTo>
                  <a:cubicBezTo>
                    <a:pt x="53619" y="1418909"/>
                    <a:pt x="0" y="1365290"/>
                    <a:pt x="0" y="1299147"/>
                  </a:cubicBezTo>
                  <a:lnTo>
                    <a:pt x="0" y="803712"/>
                  </a:lnTo>
                  <a:cubicBezTo>
                    <a:pt x="0" y="737569"/>
                    <a:pt x="53619" y="683950"/>
                    <a:pt x="119762" y="683950"/>
                  </a:cubicBezTo>
                  <a:close/>
                  <a:moveTo>
                    <a:pt x="1058285" y="381191"/>
                  </a:moveTo>
                  <a:cubicBezTo>
                    <a:pt x="1028091" y="381191"/>
                    <a:pt x="1003614" y="405668"/>
                    <a:pt x="1003614" y="435862"/>
                  </a:cubicBezTo>
                  <a:cubicBezTo>
                    <a:pt x="1003614" y="466056"/>
                    <a:pt x="1028091" y="490533"/>
                    <a:pt x="1058285" y="490533"/>
                  </a:cubicBezTo>
                  <a:cubicBezTo>
                    <a:pt x="1088479" y="490533"/>
                    <a:pt x="1112956" y="466056"/>
                    <a:pt x="1112956" y="435862"/>
                  </a:cubicBezTo>
                  <a:cubicBezTo>
                    <a:pt x="1112956" y="405668"/>
                    <a:pt x="1088479" y="381191"/>
                    <a:pt x="1058285" y="381191"/>
                  </a:cubicBezTo>
                  <a:close/>
                  <a:moveTo>
                    <a:pt x="620445" y="381191"/>
                  </a:moveTo>
                  <a:cubicBezTo>
                    <a:pt x="590251" y="381191"/>
                    <a:pt x="565774" y="405668"/>
                    <a:pt x="565774" y="435862"/>
                  </a:cubicBezTo>
                  <a:cubicBezTo>
                    <a:pt x="565774" y="466056"/>
                    <a:pt x="590251" y="490533"/>
                    <a:pt x="620445" y="490533"/>
                  </a:cubicBezTo>
                  <a:cubicBezTo>
                    <a:pt x="650639" y="490533"/>
                    <a:pt x="675116" y="466056"/>
                    <a:pt x="675116" y="435862"/>
                  </a:cubicBezTo>
                  <a:cubicBezTo>
                    <a:pt x="675116" y="405668"/>
                    <a:pt x="650639" y="381191"/>
                    <a:pt x="620445" y="381191"/>
                  </a:cubicBezTo>
                  <a:close/>
                  <a:moveTo>
                    <a:pt x="508384" y="1373"/>
                  </a:moveTo>
                  <a:cubicBezTo>
                    <a:pt x="515956" y="3701"/>
                    <a:pt x="522639" y="8917"/>
                    <a:pt x="526639" y="16470"/>
                  </a:cubicBezTo>
                  <a:lnTo>
                    <a:pt x="615978" y="185144"/>
                  </a:lnTo>
                  <a:cubicBezTo>
                    <a:pt x="687009" y="148129"/>
                    <a:pt x="767930" y="128483"/>
                    <a:pt x="853439" y="128483"/>
                  </a:cubicBezTo>
                  <a:cubicBezTo>
                    <a:pt x="932860" y="128483"/>
                    <a:pt x="1008322" y="145431"/>
                    <a:pt x="1075718" y="177325"/>
                  </a:cubicBezTo>
                  <a:lnTo>
                    <a:pt x="1150798" y="40824"/>
                  </a:lnTo>
                  <a:cubicBezTo>
                    <a:pt x="1154917" y="33335"/>
                    <a:pt x="1161682" y="28224"/>
                    <a:pt x="1169289" y="26016"/>
                  </a:cubicBezTo>
                  <a:cubicBezTo>
                    <a:pt x="1176896" y="23808"/>
                    <a:pt x="1185346" y="24501"/>
                    <a:pt x="1192835" y="28621"/>
                  </a:cubicBezTo>
                  <a:cubicBezTo>
                    <a:pt x="1207813" y="36859"/>
                    <a:pt x="1213277" y="55680"/>
                    <a:pt x="1205038" y="70658"/>
                  </a:cubicBezTo>
                  <a:lnTo>
                    <a:pt x="1130773" y="205677"/>
                  </a:lnTo>
                  <a:cubicBezTo>
                    <a:pt x="1280708" y="293097"/>
                    <a:pt x="1383706" y="450928"/>
                    <a:pt x="1395615" y="633899"/>
                  </a:cubicBezTo>
                  <a:lnTo>
                    <a:pt x="311263" y="633899"/>
                  </a:lnTo>
                  <a:cubicBezTo>
                    <a:pt x="322782" y="456918"/>
                    <a:pt x="419524" y="303459"/>
                    <a:pt x="560939" y="213488"/>
                  </a:cubicBezTo>
                  <a:lnTo>
                    <a:pt x="471935" y="45445"/>
                  </a:lnTo>
                  <a:cubicBezTo>
                    <a:pt x="463934" y="30339"/>
                    <a:pt x="469694" y="11606"/>
                    <a:pt x="484800" y="3605"/>
                  </a:cubicBezTo>
                  <a:cubicBezTo>
                    <a:pt x="492353" y="-395"/>
                    <a:pt x="500812" y="-955"/>
                    <a:pt x="508384" y="1373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62927" y="2131829"/>
            <a:ext cx="7175918" cy="606840"/>
            <a:chOff x="3738825" y="2244480"/>
            <a:chExt cx="7175918" cy="606840"/>
          </a:xfrm>
        </p:grpSpPr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3738825" y="2244480"/>
              <a:ext cx="648273" cy="544118"/>
            </a:xfrm>
            <a:custGeom>
              <a:avLst/>
              <a:gdLst>
                <a:gd name="T0" fmla="*/ 2147483646 w 257"/>
                <a:gd name="T1" fmla="*/ 2147483646 h 191"/>
                <a:gd name="T2" fmla="*/ 2147483646 w 257"/>
                <a:gd name="T3" fmla="*/ 2147483646 h 191"/>
                <a:gd name="T4" fmla="*/ 2147483646 w 257"/>
                <a:gd name="T5" fmla="*/ 2147483646 h 191"/>
                <a:gd name="T6" fmla="*/ 2147483646 w 257"/>
                <a:gd name="T7" fmla="*/ 2147483646 h 191"/>
                <a:gd name="T8" fmla="*/ 2147483646 w 257"/>
                <a:gd name="T9" fmla="*/ 2147483646 h 191"/>
                <a:gd name="T10" fmla="*/ 2147483646 w 257"/>
                <a:gd name="T11" fmla="*/ 2147483646 h 191"/>
                <a:gd name="T12" fmla="*/ 2147483646 w 257"/>
                <a:gd name="T13" fmla="*/ 2147483646 h 191"/>
                <a:gd name="T14" fmla="*/ 2147483646 w 257"/>
                <a:gd name="T15" fmla="*/ 2147483646 h 191"/>
                <a:gd name="T16" fmla="*/ 2147483646 w 257"/>
                <a:gd name="T17" fmla="*/ 2147483646 h 191"/>
                <a:gd name="T18" fmla="*/ 2147483646 w 257"/>
                <a:gd name="T19" fmla="*/ 2147483646 h 191"/>
                <a:gd name="T20" fmla="*/ 2147483646 w 257"/>
                <a:gd name="T21" fmla="*/ 2147483646 h 191"/>
                <a:gd name="T22" fmla="*/ 2147483646 w 257"/>
                <a:gd name="T23" fmla="*/ 2147483646 h 191"/>
                <a:gd name="T24" fmla="*/ 2147483646 w 257"/>
                <a:gd name="T25" fmla="*/ 2147483646 h 191"/>
                <a:gd name="T26" fmla="*/ 2147483646 w 257"/>
                <a:gd name="T27" fmla="*/ 2147483646 h 191"/>
                <a:gd name="T28" fmla="*/ 2147483646 w 257"/>
                <a:gd name="T29" fmla="*/ 2147483646 h 191"/>
                <a:gd name="T30" fmla="*/ 2147483646 w 257"/>
                <a:gd name="T31" fmla="*/ 2147483646 h 191"/>
                <a:gd name="T32" fmla="*/ 2147483646 w 257"/>
                <a:gd name="T33" fmla="*/ 2147483646 h 191"/>
                <a:gd name="T34" fmla="*/ 2147483646 w 257"/>
                <a:gd name="T35" fmla="*/ 2147483646 h 191"/>
                <a:gd name="T36" fmla="*/ 2147483646 w 257"/>
                <a:gd name="T37" fmla="*/ 2147483646 h 191"/>
                <a:gd name="T38" fmla="*/ 2147483646 w 257"/>
                <a:gd name="T39" fmla="*/ 2147483646 h 191"/>
                <a:gd name="T40" fmla="*/ 2147483646 w 257"/>
                <a:gd name="T41" fmla="*/ 2147483646 h 191"/>
                <a:gd name="T42" fmla="*/ 2147483646 w 257"/>
                <a:gd name="T43" fmla="*/ 2147483646 h 191"/>
                <a:gd name="T44" fmla="*/ 2147483646 w 257"/>
                <a:gd name="T45" fmla="*/ 2147483646 h 191"/>
                <a:gd name="T46" fmla="*/ 2147483646 w 257"/>
                <a:gd name="T47" fmla="*/ 2147483646 h 191"/>
                <a:gd name="T48" fmla="*/ 2147483646 w 257"/>
                <a:gd name="T49" fmla="*/ 2147483646 h 191"/>
                <a:gd name="T50" fmla="*/ 2147483646 w 257"/>
                <a:gd name="T51" fmla="*/ 2147483646 h 191"/>
                <a:gd name="T52" fmla="*/ 2147483646 w 257"/>
                <a:gd name="T53" fmla="*/ 2147483646 h 191"/>
                <a:gd name="T54" fmla="*/ 2147483646 w 257"/>
                <a:gd name="T55" fmla="*/ 2147483646 h 191"/>
                <a:gd name="T56" fmla="*/ 2147483646 w 257"/>
                <a:gd name="T57" fmla="*/ 2147483646 h 191"/>
                <a:gd name="T58" fmla="*/ 2147483646 w 257"/>
                <a:gd name="T59" fmla="*/ 2147483646 h 191"/>
                <a:gd name="T60" fmla="*/ 2147483646 w 257"/>
                <a:gd name="T61" fmla="*/ 2147483646 h 191"/>
                <a:gd name="T62" fmla="*/ 2147483646 w 257"/>
                <a:gd name="T63" fmla="*/ 2147483646 h 191"/>
                <a:gd name="T64" fmla="*/ 2147483646 w 257"/>
                <a:gd name="T65" fmla="*/ 2147483646 h 191"/>
                <a:gd name="T66" fmla="*/ 2147483646 w 257"/>
                <a:gd name="T67" fmla="*/ 2147483646 h 191"/>
                <a:gd name="T68" fmla="*/ 2147483646 w 257"/>
                <a:gd name="T69" fmla="*/ 2147483646 h 191"/>
                <a:gd name="T70" fmla="*/ 2147483646 w 257"/>
                <a:gd name="T71" fmla="*/ 2147483646 h 191"/>
                <a:gd name="T72" fmla="*/ 2147483646 w 257"/>
                <a:gd name="T73" fmla="*/ 2147483646 h 191"/>
                <a:gd name="T74" fmla="*/ 2147483646 w 257"/>
                <a:gd name="T75" fmla="*/ 2147483646 h 191"/>
                <a:gd name="T76" fmla="*/ 2147483646 w 257"/>
                <a:gd name="T77" fmla="*/ 2147483646 h 191"/>
                <a:gd name="T78" fmla="*/ 2147483646 w 257"/>
                <a:gd name="T79" fmla="*/ 2147483646 h 191"/>
                <a:gd name="T80" fmla="*/ 2147483646 w 257"/>
                <a:gd name="T81" fmla="*/ 2147483646 h 191"/>
                <a:gd name="T82" fmla="*/ 2147483646 w 257"/>
                <a:gd name="T83" fmla="*/ 2147483646 h 191"/>
                <a:gd name="T84" fmla="*/ 2147483646 w 257"/>
                <a:gd name="T85" fmla="*/ 2147483646 h 191"/>
                <a:gd name="T86" fmla="*/ 2147483646 w 257"/>
                <a:gd name="T87" fmla="*/ 2147483646 h 191"/>
                <a:gd name="T88" fmla="*/ 2147483646 w 257"/>
                <a:gd name="T89" fmla="*/ 2147483646 h 191"/>
                <a:gd name="T90" fmla="*/ 2147483646 w 257"/>
                <a:gd name="T91" fmla="*/ 2147483646 h 191"/>
                <a:gd name="T92" fmla="*/ 2147483646 w 257"/>
                <a:gd name="T93" fmla="*/ 2147483646 h 191"/>
                <a:gd name="T94" fmla="*/ 2147483646 w 257"/>
                <a:gd name="T95" fmla="*/ 2147483646 h 191"/>
                <a:gd name="T96" fmla="*/ 2147483646 w 257"/>
                <a:gd name="T97" fmla="*/ 2147483646 h 191"/>
                <a:gd name="T98" fmla="*/ 2147483646 w 257"/>
                <a:gd name="T99" fmla="*/ 2147483646 h 1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7" h="191">
                  <a:moveTo>
                    <a:pt x="33" y="125"/>
                  </a:moveTo>
                  <a:cubicBezTo>
                    <a:pt x="55" y="125"/>
                    <a:pt x="55" y="125"/>
                    <a:pt x="55" y="125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45" y="122"/>
                    <a:pt x="45" y="122"/>
                    <a:pt x="45" y="122"/>
                  </a:cubicBezTo>
                  <a:cubicBezTo>
                    <a:pt x="41" y="122"/>
                    <a:pt x="37" y="120"/>
                    <a:pt x="34" y="118"/>
                  </a:cubicBezTo>
                  <a:cubicBezTo>
                    <a:pt x="32" y="115"/>
                    <a:pt x="30" y="111"/>
                    <a:pt x="30" y="10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1"/>
                    <a:pt x="32" y="7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7" y="2"/>
                    <a:pt x="41" y="0"/>
                    <a:pt x="45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0"/>
                    <a:pt x="217" y="2"/>
                    <a:pt x="220" y="5"/>
                  </a:cubicBezTo>
                  <a:cubicBezTo>
                    <a:pt x="220" y="5"/>
                    <a:pt x="220" y="5"/>
                    <a:pt x="220" y="5"/>
                  </a:cubicBezTo>
                  <a:cubicBezTo>
                    <a:pt x="222" y="7"/>
                    <a:pt x="224" y="11"/>
                    <a:pt x="224" y="15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11"/>
                    <a:pt x="222" y="115"/>
                    <a:pt x="220" y="118"/>
                  </a:cubicBezTo>
                  <a:cubicBezTo>
                    <a:pt x="217" y="120"/>
                    <a:pt x="213" y="122"/>
                    <a:pt x="209" y="122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5"/>
                    <a:pt x="198" y="125"/>
                    <a:pt x="198" y="125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57" y="173"/>
                    <a:pt x="257" y="173"/>
                    <a:pt x="257" y="173"/>
                  </a:cubicBezTo>
                  <a:cubicBezTo>
                    <a:pt x="256" y="173"/>
                    <a:pt x="256" y="173"/>
                    <a:pt x="256" y="173"/>
                  </a:cubicBezTo>
                  <a:cubicBezTo>
                    <a:pt x="248" y="191"/>
                    <a:pt x="248" y="191"/>
                    <a:pt x="248" y="191"/>
                  </a:cubicBezTo>
                  <a:cubicBezTo>
                    <a:pt x="9" y="191"/>
                    <a:pt x="9" y="191"/>
                    <a:pt x="9" y="191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33" y="125"/>
                    <a:pt x="33" y="125"/>
                    <a:pt x="33" y="125"/>
                  </a:cubicBezTo>
                  <a:close/>
                  <a:moveTo>
                    <a:pt x="77" y="125"/>
                  </a:moveTo>
                  <a:cubicBezTo>
                    <a:pt x="176" y="125"/>
                    <a:pt x="176" y="125"/>
                    <a:pt x="176" y="125"/>
                  </a:cubicBezTo>
                  <a:cubicBezTo>
                    <a:pt x="176" y="122"/>
                    <a:pt x="176" y="122"/>
                    <a:pt x="176" y="122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7" y="125"/>
                    <a:pt x="77" y="125"/>
                    <a:pt x="77" y="125"/>
                  </a:cubicBezTo>
                  <a:close/>
                  <a:moveTo>
                    <a:pt x="209" y="15"/>
                  </a:move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209" y="107"/>
                    <a:pt x="209" y="107"/>
                    <a:pt x="209" y="107"/>
                  </a:cubicBezTo>
                  <a:cubicBezTo>
                    <a:pt x="209" y="107"/>
                    <a:pt x="209" y="107"/>
                    <a:pt x="209" y="107"/>
                  </a:cubicBezTo>
                  <a:cubicBezTo>
                    <a:pt x="209" y="107"/>
                    <a:pt x="210" y="107"/>
                    <a:pt x="210" y="107"/>
                  </a:cubicBezTo>
                  <a:cubicBezTo>
                    <a:pt x="210" y="15"/>
                    <a:pt x="210" y="15"/>
                    <a:pt x="210" y="15"/>
                  </a:cubicBezTo>
                  <a:cubicBezTo>
                    <a:pt x="210" y="15"/>
                    <a:pt x="210" y="15"/>
                    <a:pt x="209" y="15"/>
                  </a:cubicBezTo>
                  <a:cubicBezTo>
                    <a:pt x="209" y="15"/>
                    <a:pt x="209" y="15"/>
                    <a:pt x="209" y="15"/>
                  </a:cubicBezTo>
                  <a:cubicBezTo>
                    <a:pt x="209" y="15"/>
                    <a:pt x="209" y="15"/>
                    <a:pt x="209" y="15"/>
                  </a:cubicBezTo>
                  <a:close/>
                  <a:moveTo>
                    <a:pt x="39" y="155"/>
                  </a:moveTo>
                  <a:cubicBezTo>
                    <a:pt x="37" y="158"/>
                    <a:pt x="35" y="160"/>
                    <a:pt x="34" y="163"/>
                  </a:cubicBezTo>
                  <a:cubicBezTo>
                    <a:pt x="42" y="163"/>
                    <a:pt x="51" y="163"/>
                    <a:pt x="60" y="163"/>
                  </a:cubicBezTo>
                  <a:cubicBezTo>
                    <a:pt x="61" y="160"/>
                    <a:pt x="62" y="158"/>
                    <a:pt x="63" y="155"/>
                  </a:cubicBezTo>
                  <a:cubicBezTo>
                    <a:pt x="55" y="155"/>
                    <a:pt x="47" y="155"/>
                    <a:pt x="39" y="155"/>
                  </a:cubicBezTo>
                  <a:close/>
                  <a:moveTo>
                    <a:pt x="51" y="135"/>
                  </a:moveTo>
                  <a:cubicBezTo>
                    <a:pt x="50" y="137"/>
                    <a:pt x="49" y="139"/>
                    <a:pt x="48" y="141"/>
                  </a:cubicBezTo>
                  <a:cubicBezTo>
                    <a:pt x="57" y="141"/>
                    <a:pt x="66" y="141"/>
                    <a:pt x="75" y="141"/>
                  </a:cubicBezTo>
                  <a:cubicBezTo>
                    <a:pt x="76" y="139"/>
                    <a:pt x="77" y="137"/>
                    <a:pt x="78" y="135"/>
                  </a:cubicBezTo>
                  <a:cubicBezTo>
                    <a:pt x="69" y="135"/>
                    <a:pt x="60" y="135"/>
                    <a:pt x="51" y="135"/>
                  </a:cubicBezTo>
                  <a:close/>
                  <a:moveTo>
                    <a:pt x="192" y="135"/>
                  </a:moveTo>
                  <a:cubicBezTo>
                    <a:pt x="193" y="137"/>
                    <a:pt x="194" y="139"/>
                    <a:pt x="195" y="141"/>
                  </a:cubicBezTo>
                  <a:cubicBezTo>
                    <a:pt x="201" y="141"/>
                    <a:pt x="207" y="141"/>
                    <a:pt x="213" y="141"/>
                  </a:cubicBezTo>
                  <a:cubicBezTo>
                    <a:pt x="212" y="139"/>
                    <a:pt x="210" y="137"/>
                    <a:pt x="209" y="135"/>
                  </a:cubicBezTo>
                  <a:cubicBezTo>
                    <a:pt x="204" y="135"/>
                    <a:pt x="198" y="135"/>
                    <a:pt x="192" y="135"/>
                  </a:cubicBezTo>
                  <a:close/>
                  <a:moveTo>
                    <a:pt x="171" y="135"/>
                  </a:moveTo>
                  <a:cubicBezTo>
                    <a:pt x="171" y="137"/>
                    <a:pt x="172" y="139"/>
                    <a:pt x="173" y="141"/>
                  </a:cubicBezTo>
                  <a:cubicBezTo>
                    <a:pt x="179" y="141"/>
                    <a:pt x="184" y="141"/>
                    <a:pt x="190" y="141"/>
                  </a:cubicBezTo>
                  <a:cubicBezTo>
                    <a:pt x="189" y="139"/>
                    <a:pt x="188" y="137"/>
                    <a:pt x="187" y="135"/>
                  </a:cubicBezTo>
                  <a:cubicBezTo>
                    <a:pt x="182" y="135"/>
                    <a:pt x="176" y="135"/>
                    <a:pt x="171" y="135"/>
                  </a:cubicBezTo>
                  <a:close/>
                  <a:moveTo>
                    <a:pt x="149" y="135"/>
                  </a:moveTo>
                  <a:cubicBezTo>
                    <a:pt x="149" y="137"/>
                    <a:pt x="149" y="139"/>
                    <a:pt x="150" y="141"/>
                  </a:cubicBezTo>
                  <a:cubicBezTo>
                    <a:pt x="155" y="141"/>
                    <a:pt x="161" y="141"/>
                    <a:pt x="167" y="141"/>
                  </a:cubicBezTo>
                  <a:cubicBezTo>
                    <a:pt x="167" y="139"/>
                    <a:pt x="166" y="137"/>
                    <a:pt x="165" y="135"/>
                  </a:cubicBezTo>
                  <a:cubicBezTo>
                    <a:pt x="160" y="135"/>
                    <a:pt x="154" y="135"/>
                    <a:pt x="149" y="135"/>
                  </a:cubicBezTo>
                  <a:close/>
                  <a:moveTo>
                    <a:pt x="127" y="135"/>
                  </a:moveTo>
                  <a:cubicBezTo>
                    <a:pt x="127" y="137"/>
                    <a:pt x="127" y="139"/>
                    <a:pt x="127" y="141"/>
                  </a:cubicBezTo>
                  <a:cubicBezTo>
                    <a:pt x="133" y="141"/>
                    <a:pt x="139" y="141"/>
                    <a:pt x="144" y="141"/>
                  </a:cubicBezTo>
                  <a:cubicBezTo>
                    <a:pt x="144" y="139"/>
                    <a:pt x="144" y="137"/>
                    <a:pt x="144" y="135"/>
                  </a:cubicBezTo>
                  <a:cubicBezTo>
                    <a:pt x="138" y="135"/>
                    <a:pt x="133" y="135"/>
                    <a:pt x="127" y="135"/>
                  </a:cubicBezTo>
                  <a:close/>
                  <a:moveTo>
                    <a:pt x="105" y="135"/>
                  </a:moveTo>
                  <a:cubicBezTo>
                    <a:pt x="105" y="137"/>
                    <a:pt x="104" y="139"/>
                    <a:pt x="104" y="141"/>
                  </a:cubicBezTo>
                  <a:cubicBezTo>
                    <a:pt x="110" y="141"/>
                    <a:pt x="115" y="141"/>
                    <a:pt x="121" y="141"/>
                  </a:cubicBezTo>
                  <a:cubicBezTo>
                    <a:pt x="121" y="139"/>
                    <a:pt x="122" y="137"/>
                    <a:pt x="122" y="135"/>
                  </a:cubicBezTo>
                  <a:cubicBezTo>
                    <a:pt x="116" y="135"/>
                    <a:pt x="111" y="135"/>
                    <a:pt x="105" y="135"/>
                  </a:cubicBezTo>
                  <a:close/>
                  <a:moveTo>
                    <a:pt x="83" y="135"/>
                  </a:moveTo>
                  <a:cubicBezTo>
                    <a:pt x="83" y="137"/>
                    <a:pt x="82" y="139"/>
                    <a:pt x="81" y="141"/>
                  </a:cubicBezTo>
                  <a:cubicBezTo>
                    <a:pt x="87" y="141"/>
                    <a:pt x="93" y="141"/>
                    <a:pt x="99" y="141"/>
                  </a:cubicBezTo>
                  <a:cubicBezTo>
                    <a:pt x="99" y="139"/>
                    <a:pt x="100" y="137"/>
                    <a:pt x="100" y="135"/>
                  </a:cubicBezTo>
                  <a:cubicBezTo>
                    <a:pt x="94" y="135"/>
                    <a:pt x="89" y="135"/>
                    <a:pt x="83" y="135"/>
                  </a:cubicBezTo>
                  <a:close/>
                  <a:moveTo>
                    <a:pt x="187" y="144"/>
                  </a:moveTo>
                  <a:cubicBezTo>
                    <a:pt x="188" y="146"/>
                    <a:pt x="189" y="149"/>
                    <a:pt x="190" y="151"/>
                  </a:cubicBezTo>
                  <a:cubicBezTo>
                    <a:pt x="200" y="151"/>
                    <a:pt x="209" y="151"/>
                    <a:pt x="219" y="151"/>
                  </a:cubicBezTo>
                  <a:cubicBezTo>
                    <a:pt x="218" y="149"/>
                    <a:pt x="216" y="146"/>
                    <a:pt x="215" y="144"/>
                  </a:cubicBezTo>
                  <a:cubicBezTo>
                    <a:pt x="205" y="144"/>
                    <a:pt x="196" y="144"/>
                    <a:pt x="187" y="144"/>
                  </a:cubicBezTo>
                  <a:close/>
                  <a:moveTo>
                    <a:pt x="163" y="144"/>
                  </a:moveTo>
                  <a:cubicBezTo>
                    <a:pt x="163" y="146"/>
                    <a:pt x="164" y="149"/>
                    <a:pt x="165" y="151"/>
                  </a:cubicBezTo>
                  <a:cubicBezTo>
                    <a:pt x="171" y="151"/>
                    <a:pt x="177" y="151"/>
                    <a:pt x="183" y="151"/>
                  </a:cubicBezTo>
                  <a:cubicBezTo>
                    <a:pt x="183" y="149"/>
                    <a:pt x="182" y="146"/>
                    <a:pt x="181" y="144"/>
                  </a:cubicBezTo>
                  <a:cubicBezTo>
                    <a:pt x="175" y="144"/>
                    <a:pt x="169" y="144"/>
                    <a:pt x="163" y="144"/>
                  </a:cubicBezTo>
                  <a:close/>
                  <a:moveTo>
                    <a:pt x="139" y="144"/>
                  </a:moveTo>
                  <a:cubicBezTo>
                    <a:pt x="140" y="146"/>
                    <a:pt x="140" y="149"/>
                    <a:pt x="140" y="151"/>
                  </a:cubicBezTo>
                  <a:cubicBezTo>
                    <a:pt x="146" y="151"/>
                    <a:pt x="153" y="151"/>
                    <a:pt x="159" y="151"/>
                  </a:cubicBezTo>
                  <a:cubicBezTo>
                    <a:pt x="158" y="149"/>
                    <a:pt x="158" y="146"/>
                    <a:pt x="157" y="144"/>
                  </a:cubicBezTo>
                  <a:cubicBezTo>
                    <a:pt x="151" y="144"/>
                    <a:pt x="145" y="144"/>
                    <a:pt x="139" y="144"/>
                  </a:cubicBezTo>
                  <a:close/>
                  <a:moveTo>
                    <a:pt x="116" y="144"/>
                  </a:moveTo>
                  <a:cubicBezTo>
                    <a:pt x="116" y="146"/>
                    <a:pt x="115" y="149"/>
                    <a:pt x="115" y="151"/>
                  </a:cubicBezTo>
                  <a:cubicBezTo>
                    <a:pt x="121" y="151"/>
                    <a:pt x="128" y="151"/>
                    <a:pt x="134" y="151"/>
                  </a:cubicBezTo>
                  <a:cubicBezTo>
                    <a:pt x="134" y="149"/>
                    <a:pt x="134" y="146"/>
                    <a:pt x="134" y="144"/>
                  </a:cubicBezTo>
                  <a:cubicBezTo>
                    <a:pt x="128" y="144"/>
                    <a:pt x="122" y="144"/>
                    <a:pt x="116" y="144"/>
                  </a:cubicBezTo>
                  <a:close/>
                  <a:moveTo>
                    <a:pt x="92" y="144"/>
                  </a:moveTo>
                  <a:cubicBezTo>
                    <a:pt x="92" y="146"/>
                    <a:pt x="91" y="149"/>
                    <a:pt x="91" y="151"/>
                  </a:cubicBezTo>
                  <a:cubicBezTo>
                    <a:pt x="97" y="151"/>
                    <a:pt x="103" y="151"/>
                    <a:pt x="109" y="151"/>
                  </a:cubicBezTo>
                  <a:cubicBezTo>
                    <a:pt x="110" y="149"/>
                    <a:pt x="110" y="146"/>
                    <a:pt x="110" y="144"/>
                  </a:cubicBezTo>
                  <a:cubicBezTo>
                    <a:pt x="104" y="144"/>
                    <a:pt x="98" y="144"/>
                    <a:pt x="92" y="144"/>
                  </a:cubicBezTo>
                  <a:close/>
                  <a:moveTo>
                    <a:pt x="69" y="144"/>
                  </a:moveTo>
                  <a:cubicBezTo>
                    <a:pt x="68" y="146"/>
                    <a:pt x="67" y="149"/>
                    <a:pt x="66" y="151"/>
                  </a:cubicBezTo>
                  <a:cubicBezTo>
                    <a:pt x="72" y="151"/>
                    <a:pt x="78" y="151"/>
                    <a:pt x="84" y="151"/>
                  </a:cubicBezTo>
                  <a:cubicBezTo>
                    <a:pt x="85" y="149"/>
                    <a:pt x="86" y="146"/>
                    <a:pt x="87" y="144"/>
                  </a:cubicBezTo>
                  <a:cubicBezTo>
                    <a:pt x="81" y="144"/>
                    <a:pt x="75" y="144"/>
                    <a:pt x="69" y="144"/>
                  </a:cubicBezTo>
                  <a:close/>
                  <a:moveTo>
                    <a:pt x="45" y="144"/>
                  </a:moveTo>
                  <a:cubicBezTo>
                    <a:pt x="44" y="146"/>
                    <a:pt x="43" y="149"/>
                    <a:pt x="41" y="151"/>
                  </a:cubicBezTo>
                  <a:cubicBezTo>
                    <a:pt x="47" y="151"/>
                    <a:pt x="54" y="151"/>
                    <a:pt x="60" y="151"/>
                  </a:cubicBezTo>
                  <a:cubicBezTo>
                    <a:pt x="61" y="149"/>
                    <a:pt x="62" y="146"/>
                    <a:pt x="63" y="144"/>
                  </a:cubicBezTo>
                  <a:cubicBezTo>
                    <a:pt x="57" y="144"/>
                    <a:pt x="51" y="144"/>
                    <a:pt x="45" y="144"/>
                  </a:cubicBezTo>
                  <a:close/>
                  <a:moveTo>
                    <a:pt x="197" y="155"/>
                  </a:moveTo>
                  <a:cubicBezTo>
                    <a:pt x="198" y="158"/>
                    <a:pt x="199" y="160"/>
                    <a:pt x="201" y="163"/>
                  </a:cubicBezTo>
                  <a:cubicBezTo>
                    <a:pt x="209" y="163"/>
                    <a:pt x="218" y="163"/>
                    <a:pt x="227" y="163"/>
                  </a:cubicBezTo>
                  <a:cubicBezTo>
                    <a:pt x="225" y="160"/>
                    <a:pt x="223" y="158"/>
                    <a:pt x="222" y="155"/>
                  </a:cubicBezTo>
                  <a:cubicBezTo>
                    <a:pt x="213" y="155"/>
                    <a:pt x="205" y="155"/>
                    <a:pt x="197" y="155"/>
                  </a:cubicBezTo>
                  <a:close/>
                  <a:moveTo>
                    <a:pt x="171" y="155"/>
                  </a:moveTo>
                  <a:cubicBezTo>
                    <a:pt x="172" y="158"/>
                    <a:pt x="173" y="160"/>
                    <a:pt x="174" y="163"/>
                  </a:cubicBezTo>
                  <a:cubicBezTo>
                    <a:pt x="180" y="163"/>
                    <a:pt x="187" y="163"/>
                    <a:pt x="194" y="163"/>
                  </a:cubicBezTo>
                  <a:cubicBezTo>
                    <a:pt x="193" y="160"/>
                    <a:pt x="192" y="158"/>
                    <a:pt x="191" y="155"/>
                  </a:cubicBezTo>
                  <a:cubicBezTo>
                    <a:pt x="184" y="155"/>
                    <a:pt x="178" y="155"/>
                    <a:pt x="171" y="155"/>
                  </a:cubicBezTo>
                  <a:close/>
                  <a:moveTo>
                    <a:pt x="146" y="155"/>
                  </a:moveTo>
                  <a:cubicBezTo>
                    <a:pt x="146" y="158"/>
                    <a:pt x="147" y="160"/>
                    <a:pt x="147" y="163"/>
                  </a:cubicBezTo>
                  <a:cubicBezTo>
                    <a:pt x="154" y="163"/>
                    <a:pt x="161" y="163"/>
                    <a:pt x="168" y="163"/>
                  </a:cubicBezTo>
                  <a:cubicBezTo>
                    <a:pt x="167" y="160"/>
                    <a:pt x="166" y="158"/>
                    <a:pt x="165" y="155"/>
                  </a:cubicBezTo>
                  <a:cubicBezTo>
                    <a:pt x="159" y="155"/>
                    <a:pt x="153" y="155"/>
                    <a:pt x="146" y="155"/>
                  </a:cubicBezTo>
                  <a:close/>
                  <a:moveTo>
                    <a:pt x="121" y="155"/>
                  </a:moveTo>
                  <a:cubicBezTo>
                    <a:pt x="121" y="158"/>
                    <a:pt x="121" y="160"/>
                    <a:pt x="120" y="163"/>
                  </a:cubicBezTo>
                  <a:cubicBezTo>
                    <a:pt x="127" y="163"/>
                    <a:pt x="134" y="163"/>
                    <a:pt x="141" y="163"/>
                  </a:cubicBezTo>
                  <a:cubicBezTo>
                    <a:pt x="141" y="160"/>
                    <a:pt x="141" y="158"/>
                    <a:pt x="140" y="155"/>
                  </a:cubicBezTo>
                  <a:cubicBezTo>
                    <a:pt x="134" y="155"/>
                    <a:pt x="127" y="155"/>
                    <a:pt x="121" y="155"/>
                  </a:cubicBezTo>
                  <a:close/>
                  <a:moveTo>
                    <a:pt x="95" y="155"/>
                  </a:moveTo>
                  <a:cubicBezTo>
                    <a:pt x="95" y="158"/>
                    <a:pt x="94" y="160"/>
                    <a:pt x="93" y="163"/>
                  </a:cubicBezTo>
                  <a:cubicBezTo>
                    <a:pt x="100" y="163"/>
                    <a:pt x="107" y="163"/>
                    <a:pt x="114" y="163"/>
                  </a:cubicBezTo>
                  <a:cubicBezTo>
                    <a:pt x="114" y="160"/>
                    <a:pt x="114" y="158"/>
                    <a:pt x="115" y="155"/>
                  </a:cubicBezTo>
                  <a:cubicBezTo>
                    <a:pt x="108" y="155"/>
                    <a:pt x="102" y="155"/>
                    <a:pt x="95" y="155"/>
                  </a:cubicBezTo>
                  <a:close/>
                  <a:moveTo>
                    <a:pt x="70" y="155"/>
                  </a:moveTo>
                  <a:cubicBezTo>
                    <a:pt x="69" y="158"/>
                    <a:pt x="68" y="160"/>
                    <a:pt x="67" y="163"/>
                  </a:cubicBezTo>
                  <a:cubicBezTo>
                    <a:pt x="74" y="163"/>
                    <a:pt x="81" y="163"/>
                    <a:pt x="87" y="163"/>
                  </a:cubicBezTo>
                  <a:cubicBezTo>
                    <a:pt x="88" y="160"/>
                    <a:pt x="89" y="158"/>
                    <a:pt x="90" y="155"/>
                  </a:cubicBezTo>
                  <a:cubicBezTo>
                    <a:pt x="83" y="155"/>
                    <a:pt x="77" y="155"/>
                    <a:pt x="70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54000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06482" y="2389655"/>
              <a:ext cx="65082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/>
                <a:t>Hardware</a:t>
              </a:r>
              <a:r>
                <a:rPr kumimoji="1" lang="zh-CN" altLang="en-US" sz="2400" dirty="0" smtClean="0"/>
                <a:t> </a:t>
              </a:r>
              <a:r>
                <a:rPr kumimoji="1" lang="en-US" altLang="zh-CN" sz="2400" dirty="0" smtClean="0"/>
                <a:t>prefetching</a:t>
              </a:r>
              <a:endParaRPr kumimoji="1" lang="zh-CN" altLang="en-US" sz="2400" dirty="0" smtClean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62658" y="3082643"/>
            <a:ext cx="7276187" cy="645471"/>
            <a:chOff x="3638556" y="3195294"/>
            <a:chExt cx="7276187" cy="645471"/>
          </a:xfrm>
        </p:grpSpPr>
        <p:sp>
          <p:nvSpPr>
            <p:cNvPr id="17" name="KSO_Shape"/>
            <p:cNvSpPr>
              <a:spLocks/>
            </p:cNvSpPr>
            <p:nvPr/>
          </p:nvSpPr>
          <p:spPr bwMode="auto">
            <a:xfrm>
              <a:off x="3638556" y="3195294"/>
              <a:ext cx="767926" cy="64547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406482" y="3283711"/>
              <a:ext cx="65082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/>
                <a:t>Software</a:t>
              </a:r>
              <a:r>
                <a:rPr kumimoji="1" lang="zh-CN" altLang="en-US" sz="2400" dirty="0" smtClean="0"/>
                <a:t> </a:t>
              </a:r>
              <a:r>
                <a:rPr kumimoji="1" lang="en-US" altLang="zh-CN" sz="2400" dirty="0" smtClean="0"/>
                <a:t>and</a:t>
              </a:r>
              <a:r>
                <a:rPr kumimoji="1" lang="zh-CN" altLang="en-US" sz="2400" dirty="0" smtClean="0"/>
                <a:t> </a:t>
              </a:r>
              <a:r>
                <a:rPr kumimoji="1" lang="en-US" altLang="zh-CN" sz="2400" dirty="0" smtClean="0"/>
                <a:t>hardware</a:t>
              </a:r>
              <a:r>
                <a:rPr kumimoji="1" lang="zh-CN" altLang="en-US" sz="2400" dirty="0" smtClean="0"/>
                <a:t> </a:t>
              </a:r>
              <a:r>
                <a:rPr kumimoji="1" lang="en-US" altLang="zh-CN" sz="2400" dirty="0" smtClean="0"/>
                <a:t>combination</a:t>
              </a:r>
              <a:r>
                <a:rPr kumimoji="1" lang="zh-CN" altLang="en-US" sz="2400" dirty="0" smtClean="0"/>
                <a:t> </a:t>
              </a:r>
              <a:r>
                <a:rPr kumimoji="1" lang="en-US" altLang="zh-CN" sz="2400" dirty="0" smtClean="0"/>
                <a:t>prefetching</a:t>
              </a:r>
              <a:endParaRPr kumimoji="1" lang="zh-CN" altLang="en-US" sz="2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25359" y="4854454"/>
            <a:ext cx="2039505" cy="2280348"/>
            <a:chOff x="775182" y="4162676"/>
            <a:chExt cx="2039505" cy="2280348"/>
          </a:xfrm>
        </p:grpSpPr>
        <p:sp>
          <p:nvSpPr>
            <p:cNvPr id="7" name="文本框 6"/>
            <p:cNvSpPr txBox="1"/>
            <p:nvPr/>
          </p:nvSpPr>
          <p:spPr>
            <a:xfrm>
              <a:off x="775182" y="5464295"/>
              <a:ext cx="2039505" cy="97872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indent="0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SzPct val="80000"/>
                <a:buFont typeface="Webdings" panose="05030102010509060703" pitchFamily="18" charset="2"/>
                <a:buNone/>
                <a:defRPr sz="3200">
                  <a:solidFill>
                    <a:schemeClr val="accent1">
                      <a:lumMod val="75000"/>
                    </a:schemeClr>
                  </a:solidFill>
                </a:defRPr>
              </a:lvl1pPr>
              <a:lvl2pPr marL="357188" indent="-357188">
                <a:lnSpc>
                  <a:spcPct val="130000"/>
                </a:lnSpc>
                <a:spcBef>
                  <a:spcPts val="0"/>
                </a:spcBef>
                <a:buFont typeface="Calibri" panose="020F0502020204030204" pitchFamily="34" charset="0"/>
                <a:buChar char=" 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bg1">
                      <a:lumMod val="50000"/>
                    </a:schemeClr>
                  </a:solidFill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bg1">
                      <a:lumMod val="50000"/>
                    </a:schemeClr>
                  </a:solidFill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bg1">
                      <a:lumMod val="50000"/>
                    </a:schemeClr>
                  </a:solidFill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CN" dirty="0"/>
                <a:t>Thoughts</a:t>
              </a:r>
              <a:r>
                <a:rPr lang="zh-CN" altLang="en-US" dirty="0"/>
                <a:t> </a:t>
              </a:r>
            </a:p>
          </p:txBody>
        </p:sp>
        <p:sp>
          <p:nvSpPr>
            <p:cNvPr id="22" name="KSO_Shape"/>
            <p:cNvSpPr>
              <a:spLocks/>
            </p:cNvSpPr>
            <p:nvPr/>
          </p:nvSpPr>
          <p:spPr bwMode="auto">
            <a:xfrm>
              <a:off x="1071168" y="4162676"/>
              <a:ext cx="1226175" cy="1301619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962927" y="5052582"/>
            <a:ext cx="4858663" cy="461666"/>
            <a:chOff x="3638556" y="4363099"/>
            <a:chExt cx="4858663" cy="461666"/>
          </a:xfrm>
        </p:grpSpPr>
        <p:sp>
          <p:nvSpPr>
            <p:cNvPr id="9" name="文本框 8"/>
            <p:cNvSpPr txBox="1"/>
            <p:nvPr/>
          </p:nvSpPr>
          <p:spPr>
            <a:xfrm>
              <a:off x="4406482" y="4363099"/>
              <a:ext cx="4090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/>
                <a:t>Sequential</a:t>
              </a:r>
              <a:r>
                <a:rPr kumimoji="1" lang="zh-CN" altLang="en-US" sz="2400" dirty="0" smtClean="0"/>
                <a:t> </a:t>
              </a:r>
              <a:r>
                <a:rPr kumimoji="1" lang="en-US" altLang="zh-CN" sz="2400" dirty="0" smtClean="0"/>
                <a:t>prefetching</a:t>
              </a:r>
              <a:endParaRPr kumimoji="1" lang="zh-CN" altLang="en-US" sz="2400" dirty="0" smtClean="0"/>
            </a:p>
          </p:txBody>
        </p:sp>
        <p:sp>
          <p:nvSpPr>
            <p:cNvPr id="24" name="KSO_Shape"/>
            <p:cNvSpPr>
              <a:spLocks/>
            </p:cNvSpPr>
            <p:nvPr/>
          </p:nvSpPr>
          <p:spPr bwMode="auto">
            <a:xfrm>
              <a:off x="3638556" y="4426573"/>
              <a:ext cx="748542" cy="398192"/>
            </a:xfrm>
            <a:custGeom>
              <a:avLst/>
              <a:gdLst>
                <a:gd name="T0" fmla="*/ 0 w 9426"/>
                <a:gd name="T1" fmla="*/ 349918 h 3570"/>
                <a:gd name="T2" fmla="*/ 107153 w 9426"/>
                <a:gd name="T3" fmla="*/ 349918 h 3570"/>
                <a:gd name="T4" fmla="*/ 241237 w 9426"/>
                <a:gd name="T5" fmla="*/ 168274 h 3570"/>
                <a:gd name="T6" fmla="*/ 430330 w 9426"/>
                <a:gd name="T7" fmla="*/ 558303 h 3570"/>
                <a:gd name="T8" fmla="*/ 700982 w 9426"/>
                <a:gd name="T9" fmla="*/ 11842 h 3570"/>
                <a:gd name="T10" fmla="*/ 965140 w 9426"/>
                <a:gd name="T11" fmla="*/ 568235 h 3570"/>
                <a:gd name="T12" fmla="*/ 1232353 w 9426"/>
                <a:gd name="T13" fmla="*/ 0 h 3570"/>
                <a:gd name="T14" fmla="*/ 1497848 w 9426"/>
                <a:gd name="T15" fmla="*/ 573392 h 3570"/>
                <a:gd name="T16" fmla="*/ 1594113 w 9426"/>
                <a:gd name="T17" fmla="*/ 359086 h 3570"/>
                <a:gd name="T18" fmla="*/ 1800397 w 9426"/>
                <a:gd name="T19" fmla="*/ 359086 h 3570"/>
                <a:gd name="T20" fmla="*/ 1800397 w 9426"/>
                <a:gd name="T21" fmla="*/ 411421 h 3570"/>
                <a:gd name="T22" fmla="*/ 1624292 w 9426"/>
                <a:gd name="T23" fmla="*/ 411421 h 3570"/>
                <a:gd name="T24" fmla="*/ 1494792 w 9426"/>
                <a:gd name="T25" fmla="*/ 679590 h 3570"/>
                <a:gd name="T26" fmla="*/ 1232353 w 9426"/>
                <a:gd name="T27" fmla="*/ 113456 h 3570"/>
                <a:gd name="T28" fmla="*/ 965140 w 9426"/>
                <a:gd name="T29" fmla="*/ 681882 h 3570"/>
                <a:gd name="T30" fmla="*/ 700982 w 9426"/>
                <a:gd name="T31" fmla="*/ 121096 h 3570"/>
                <a:gd name="T32" fmla="*/ 430330 w 9426"/>
                <a:gd name="T33" fmla="*/ 668321 h 3570"/>
                <a:gd name="T34" fmla="*/ 231687 w 9426"/>
                <a:gd name="T35" fmla="*/ 259956 h 3570"/>
                <a:gd name="T36" fmla="*/ 131028 w 9426"/>
                <a:gd name="T37" fmla="*/ 399770 h 3570"/>
                <a:gd name="T38" fmla="*/ 0 w 9426"/>
                <a:gd name="T39" fmla="*/ 399770 h 3570"/>
                <a:gd name="T40" fmla="*/ 0 w 9426"/>
                <a:gd name="T41" fmla="*/ 349918 h 3570"/>
                <a:gd name="T42" fmla="*/ 0 w 9426"/>
                <a:gd name="T43" fmla="*/ 349918 h 357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426" h="3570">
                  <a:moveTo>
                    <a:pt x="0" y="1832"/>
                  </a:moveTo>
                  <a:lnTo>
                    <a:pt x="561" y="1832"/>
                  </a:lnTo>
                  <a:lnTo>
                    <a:pt x="1263" y="881"/>
                  </a:lnTo>
                  <a:lnTo>
                    <a:pt x="2253" y="2923"/>
                  </a:lnTo>
                  <a:lnTo>
                    <a:pt x="3670" y="62"/>
                  </a:lnTo>
                  <a:lnTo>
                    <a:pt x="5053" y="2975"/>
                  </a:lnTo>
                  <a:lnTo>
                    <a:pt x="6452" y="0"/>
                  </a:lnTo>
                  <a:lnTo>
                    <a:pt x="7842" y="3002"/>
                  </a:lnTo>
                  <a:lnTo>
                    <a:pt x="8346" y="1880"/>
                  </a:lnTo>
                  <a:lnTo>
                    <a:pt x="9426" y="1880"/>
                  </a:lnTo>
                  <a:lnTo>
                    <a:pt x="9426" y="2154"/>
                  </a:lnTo>
                  <a:lnTo>
                    <a:pt x="8504" y="2154"/>
                  </a:lnTo>
                  <a:lnTo>
                    <a:pt x="7826" y="3558"/>
                  </a:lnTo>
                  <a:lnTo>
                    <a:pt x="6452" y="594"/>
                  </a:lnTo>
                  <a:lnTo>
                    <a:pt x="5053" y="3570"/>
                  </a:lnTo>
                  <a:lnTo>
                    <a:pt x="3670" y="634"/>
                  </a:lnTo>
                  <a:lnTo>
                    <a:pt x="2253" y="3499"/>
                  </a:lnTo>
                  <a:lnTo>
                    <a:pt x="1213" y="1361"/>
                  </a:lnTo>
                  <a:lnTo>
                    <a:pt x="686" y="2093"/>
                  </a:lnTo>
                  <a:lnTo>
                    <a:pt x="0" y="2093"/>
                  </a:lnTo>
                  <a:lnTo>
                    <a:pt x="0" y="18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962927" y="6060368"/>
            <a:ext cx="4858663" cy="461665"/>
            <a:chOff x="3638556" y="5370885"/>
            <a:chExt cx="4858663" cy="461665"/>
          </a:xfrm>
        </p:grpSpPr>
        <p:sp>
          <p:nvSpPr>
            <p:cNvPr id="23" name="文本框 22"/>
            <p:cNvSpPr txBox="1"/>
            <p:nvPr/>
          </p:nvSpPr>
          <p:spPr>
            <a:xfrm>
              <a:off x="4406482" y="5370885"/>
              <a:ext cx="4090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/>
                <a:t>Non-sequential</a:t>
              </a:r>
              <a:r>
                <a:rPr kumimoji="1" lang="zh-CN" altLang="en-US" sz="2400" dirty="0" smtClean="0"/>
                <a:t> </a:t>
              </a:r>
              <a:r>
                <a:rPr kumimoji="1" lang="en-US" altLang="zh-CN" sz="2400" dirty="0" smtClean="0"/>
                <a:t>prefetching</a:t>
              </a:r>
              <a:r>
                <a:rPr kumimoji="1" lang="zh-CN" altLang="en-US" sz="2400" dirty="0" smtClean="0"/>
                <a:t> </a:t>
              </a:r>
              <a:endParaRPr kumimoji="1" lang="zh-CN" altLang="en-US" sz="2400" dirty="0"/>
            </a:p>
          </p:txBody>
        </p:sp>
        <p:sp>
          <p:nvSpPr>
            <p:cNvPr id="26" name="KSO_Shape"/>
            <p:cNvSpPr/>
            <p:nvPr/>
          </p:nvSpPr>
          <p:spPr>
            <a:xfrm>
              <a:off x="3638556" y="5425973"/>
              <a:ext cx="745516" cy="406577"/>
            </a:xfrm>
            <a:custGeom>
              <a:avLst/>
              <a:gdLst/>
              <a:ahLst/>
              <a:cxnLst/>
              <a:rect l="l" t="t" r="r" b="b"/>
              <a:pathLst>
                <a:path w="801271" h="541310">
                  <a:moveTo>
                    <a:pt x="520339" y="458253"/>
                  </a:moveTo>
                  <a:cubicBezTo>
                    <a:pt x="543274" y="458253"/>
                    <a:pt x="561867" y="476846"/>
                    <a:pt x="561867" y="499782"/>
                  </a:cubicBezTo>
                  <a:cubicBezTo>
                    <a:pt x="561867" y="522717"/>
                    <a:pt x="543274" y="541310"/>
                    <a:pt x="520339" y="541310"/>
                  </a:cubicBezTo>
                  <a:cubicBezTo>
                    <a:pt x="497403" y="541310"/>
                    <a:pt x="478810" y="522717"/>
                    <a:pt x="478810" y="499782"/>
                  </a:cubicBezTo>
                  <a:cubicBezTo>
                    <a:pt x="478810" y="476846"/>
                    <a:pt x="497403" y="458253"/>
                    <a:pt x="520339" y="458253"/>
                  </a:cubicBezTo>
                  <a:close/>
                  <a:moveTo>
                    <a:pt x="640041" y="343690"/>
                  </a:moveTo>
                  <a:cubicBezTo>
                    <a:pt x="662977" y="343690"/>
                    <a:pt x="681570" y="362283"/>
                    <a:pt x="681570" y="385219"/>
                  </a:cubicBezTo>
                  <a:cubicBezTo>
                    <a:pt x="681570" y="408154"/>
                    <a:pt x="662977" y="426747"/>
                    <a:pt x="640041" y="426747"/>
                  </a:cubicBezTo>
                  <a:cubicBezTo>
                    <a:pt x="617106" y="426747"/>
                    <a:pt x="598513" y="408154"/>
                    <a:pt x="598513" y="385219"/>
                  </a:cubicBezTo>
                  <a:cubicBezTo>
                    <a:pt x="598513" y="362283"/>
                    <a:pt x="617106" y="343690"/>
                    <a:pt x="640041" y="343690"/>
                  </a:cubicBezTo>
                  <a:close/>
                  <a:moveTo>
                    <a:pt x="520339" y="343690"/>
                  </a:moveTo>
                  <a:cubicBezTo>
                    <a:pt x="543274" y="343690"/>
                    <a:pt x="561867" y="362283"/>
                    <a:pt x="561867" y="385219"/>
                  </a:cubicBezTo>
                  <a:cubicBezTo>
                    <a:pt x="561867" y="408154"/>
                    <a:pt x="543274" y="426747"/>
                    <a:pt x="520339" y="426747"/>
                  </a:cubicBezTo>
                  <a:cubicBezTo>
                    <a:pt x="497403" y="426747"/>
                    <a:pt x="478810" y="408154"/>
                    <a:pt x="478810" y="385219"/>
                  </a:cubicBezTo>
                  <a:cubicBezTo>
                    <a:pt x="478810" y="362283"/>
                    <a:pt x="497403" y="343690"/>
                    <a:pt x="520339" y="343690"/>
                  </a:cubicBezTo>
                  <a:close/>
                  <a:moveTo>
                    <a:pt x="759742" y="229127"/>
                  </a:moveTo>
                  <a:cubicBezTo>
                    <a:pt x="782678" y="229127"/>
                    <a:pt x="801271" y="247720"/>
                    <a:pt x="801271" y="270655"/>
                  </a:cubicBezTo>
                  <a:cubicBezTo>
                    <a:pt x="801271" y="293591"/>
                    <a:pt x="782678" y="312184"/>
                    <a:pt x="759742" y="312184"/>
                  </a:cubicBezTo>
                  <a:cubicBezTo>
                    <a:pt x="736807" y="312184"/>
                    <a:pt x="718214" y="293591"/>
                    <a:pt x="718214" y="270655"/>
                  </a:cubicBezTo>
                  <a:cubicBezTo>
                    <a:pt x="718214" y="247720"/>
                    <a:pt x="736807" y="229127"/>
                    <a:pt x="759742" y="229127"/>
                  </a:cubicBezTo>
                  <a:close/>
                  <a:moveTo>
                    <a:pt x="640041" y="229127"/>
                  </a:moveTo>
                  <a:cubicBezTo>
                    <a:pt x="662977" y="229127"/>
                    <a:pt x="681570" y="247720"/>
                    <a:pt x="681570" y="270656"/>
                  </a:cubicBezTo>
                  <a:cubicBezTo>
                    <a:pt x="681570" y="293591"/>
                    <a:pt x="662977" y="312184"/>
                    <a:pt x="640041" y="312184"/>
                  </a:cubicBezTo>
                  <a:cubicBezTo>
                    <a:pt x="617106" y="312184"/>
                    <a:pt x="598513" y="293591"/>
                    <a:pt x="598513" y="270656"/>
                  </a:cubicBezTo>
                  <a:cubicBezTo>
                    <a:pt x="598513" y="247720"/>
                    <a:pt x="617106" y="229127"/>
                    <a:pt x="640041" y="229127"/>
                  </a:cubicBezTo>
                  <a:close/>
                  <a:moveTo>
                    <a:pt x="520339" y="229127"/>
                  </a:moveTo>
                  <a:cubicBezTo>
                    <a:pt x="543274" y="229127"/>
                    <a:pt x="561867" y="247720"/>
                    <a:pt x="561867" y="270656"/>
                  </a:cubicBezTo>
                  <a:cubicBezTo>
                    <a:pt x="561867" y="293591"/>
                    <a:pt x="543274" y="312184"/>
                    <a:pt x="520339" y="312184"/>
                  </a:cubicBezTo>
                  <a:cubicBezTo>
                    <a:pt x="497403" y="312184"/>
                    <a:pt x="478810" y="293591"/>
                    <a:pt x="478810" y="270656"/>
                  </a:cubicBezTo>
                  <a:cubicBezTo>
                    <a:pt x="478810" y="247720"/>
                    <a:pt x="497403" y="229127"/>
                    <a:pt x="520339" y="229127"/>
                  </a:cubicBezTo>
                  <a:close/>
                  <a:moveTo>
                    <a:pt x="400636" y="229127"/>
                  </a:moveTo>
                  <a:cubicBezTo>
                    <a:pt x="423572" y="229127"/>
                    <a:pt x="442164" y="247720"/>
                    <a:pt x="442164" y="270655"/>
                  </a:cubicBezTo>
                  <a:cubicBezTo>
                    <a:pt x="442164" y="293591"/>
                    <a:pt x="423572" y="312184"/>
                    <a:pt x="400636" y="312184"/>
                  </a:cubicBezTo>
                  <a:cubicBezTo>
                    <a:pt x="377700" y="312184"/>
                    <a:pt x="359108" y="293591"/>
                    <a:pt x="359108" y="270655"/>
                  </a:cubicBezTo>
                  <a:cubicBezTo>
                    <a:pt x="359108" y="247720"/>
                    <a:pt x="377700" y="229127"/>
                    <a:pt x="400636" y="229127"/>
                  </a:cubicBezTo>
                  <a:close/>
                  <a:moveTo>
                    <a:pt x="280933" y="229127"/>
                  </a:moveTo>
                  <a:cubicBezTo>
                    <a:pt x="303869" y="229127"/>
                    <a:pt x="322462" y="247720"/>
                    <a:pt x="322462" y="270655"/>
                  </a:cubicBezTo>
                  <a:cubicBezTo>
                    <a:pt x="322462" y="293591"/>
                    <a:pt x="303869" y="312184"/>
                    <a:pt x="280933" y="312184"/>
                  </a:cubicBezTo>
                  <a:cubicBezTo>
                    <a:pt x="257998" y="312184"/>
                    <a:pt x="239405" y="293591"/>
                    <a:pt x="239405" y="270655"/>
                  </a:cubicBezTo>
                  <a:cubicBezTo>
                    <a:pt x="239405" y="247720"/>
                    <a:pt x="257998" y="229127"/>
                    <a:pt x="280933" y="229127"/>
                  </a:cubicBezTo>
                  <a:close/>
                  <a:moveTo>
                    <a:pt x="161231" y="229127"/>
                  </a:moveTo>
                  <a:cubicBezTo>
                    <a:pt x="184166" y="229127"/>
                    <a:pt x="202759" y="247720"/>
                    <a:pt x="202759" y="270655"/>
                  </a:cubicBezTo>
                  <a:cubicBezTo>
                    <a:pt x="202759" y="293591"/>
                    <a:pt x="184166" y="312184"/>
                    <a:pt x="161231" y="312184"/>
                  </a:cubicBezTo>
                  <a:cubicBezTo>
                    <a:pt x="138295" y="312184"/>
                    <a:pt x="119702" y="293591"/>
                    <a:pt x="119702" y="270655"/>
                  </a:cubicBezTo>
                  <a:cubicBezTo>
                    <a:pt x="119702" y="247720"/>
                    <a:pt x="138295" y="229127"/>
                    <a:pt x="161231" y="229127"/>
                  </a:cubicBezTo>
                  <a:close/>
                  <a:moveTo>
                    <a:pt x="41528" y="229127"/>
                  </a:moveTo>
                  <a:cubicBezTo>
                    <a:pt x="64464" y="229127"/>
                    <a:pt x="83056" y="247720"/>
                    <a:pt x="83056" y="270655"/>
                  </a:cubicBezTo>
                  <a:cubicBezTo>
                    <a:pt x="83056" y="293591"/>
                    <a:pt x="64464" y="312184"/>
                    <a:pt x="41528" y="312184"/>
                  </a:cubicBezTo>
                  <a:cubicBezTo>
                    <a:pt x="18592" y="312184"/>
                    <a:pt x="0" y="293591"/>
                    <a:pt x="0" y="270655"/>
                  </a:cubicBezTo>
                  <a:cubicBezTo>
                    <a:pt x="0" y="247720"/>
                    <a:pt x="18592" y="229127"/>
                    <a:pt x="41528" y="229127"/>
                  </a:cubicBezTo>
                  <a:close/>
                  <a:moveTo>
                    <a:pt x="640041" y="114564"/>
                  </a:moveTo>
                  <a:cubicBezTo>
                    <a:pt x="662977" y="114564"/>
                    <a:pt x="681570" y="133157"/>
                    <a:pt x="681570" y="156092"/>
                  </a:cubicBezTo>
                  <a:cubicBezTo>
                    <a:pt x="681570" y="179028"/>
                    <a:pt x="662977" y="197621"/>
                    <a:pt x="640041" y="197621"/>
                  </a:cubicBezTo>
                  <a:cubicBezTo>
                    <a:pt x="617106" y="197621"/>
                    <a:pt x="598513" y="179028"/>
                    <a:pt x="598513" y="156092"/>
                  </a:cubicBezTo>
                  <a:cubicBezTo>
                    <a:pt x="598513" y="133157"/>
                    <a:pt x="617106" y="114564"/>
                    <a:pt x="640041" y="114564"/>
                  </a:cubicBezTo>
                  <a:close/>
                  <a:moveTo>
                    <a:pt x="520339" y="114564"/>
                  </a:moveTo>
                  <a:cubicBezTo>
                    <a:pt x="543274" y="114564"/>
                    <a:pt x="561867" y="133157"/>
                    <a:pt x="561867" y="156092"/>
                  </a:cubicBezTo>
                  <a:cubicBezTo>
                    <a:pt x="561867" y="179028"/>
                    <a:pt x="543274" y="197621"/>
                    <a:pt x="520339" y="197621"/>
                  </a:cubicBezTo>
                  <a:cubicBezTo>
                    <a:pt x="497403" y="197621"/>
                    <a:pt x="478810" y="179028"/>
                    <a:pt x="478810" y="156092"/>
                  </a:cubicBezTo>
                  <a:cubicBezTo>
                    <a:pt x="478810" y="133157"/>
                    <a:pt x="497403" y="114564"/>
                    <a:pt x="520339" y="114564"/>
                  </a:cubicBezTo>
                  <a:close/>
                  <a:moveTo>
                    <a:pt x="520339" y="0"/>
                  </a:moveTo>
                  <a:cubicBezTo>
                    <a:pt x="543274" y="0"/>
                    <a:pt x="561867" y="18593"/>
                    <a:pt x="561867" y="41529"/>
                  </a:cubicBezTo>
                  <a:cubicBezTo>
                    <a:pt x="561867" y="64464"/>
                    <a:pt x="543274" y="83057"/>
                    <a:pt x="520339" y="83057"/>
                  </a:cubicBezTo>
                  <a:cubicBezTo>
                    <a:pt x="497403" y="83057"/>
                    <a:pt x="478810" y="64464"/>
                    <a:pt x="478810" y="41529"/>
                  </a:cubicBezTo>
                  <a:cubicBezTo>
                    <a:pt x="478810" y="18593"/>
                    <a:pt x="497403" y="0"/>
                    <a:pt x="520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 flipH="1" flipV="1">
            <a:off x="-238464" y="4248425"/>
            <a:ext cx="12585473" cy="133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692304" y="3962711"/>
            <a:ext cx="845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Aim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23594" y="4001775"/>
            <a:ext cx="3057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/>
              <a:t>improve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access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hit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rate</a:t>
            </a:r>
            <a:endParaRPr kumimoji="1" lang="zh-CN" altLang="en-US" sz="2400" dirty="0"/>
          </a:p>
        </p:txBody>
      </p:sp>
      <p:sp>
        <p:nvSpPr>
          <p:cNvPr id="38" name="KSO_Shape"/>
          <p:cNvSpPr/>
          <p:nvPr/>
        </p:nvSpPr>
        <p:spPr>
          <a:xfrm>
            <a:off x="3808290" y="3983909"/>
            <a:ext cx="802910" cy="642084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238464" y="3790412"/>
            <a:ext cx="12491358" cy="1025040"/>
          </a:xfrm>
          <a:prstGeom prst="rect">
            <a:avLst/>
          </a:prstGeom>
          <a:solidFill>
            <a:srgbClr val="C94D4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7884714" y="42327"/>
            <a:ext cx="4612086" cy="1165027"/>
            <a:chOff x="6493529" y="-43418"/>
            <a:chExt cx="5030640" cy="1107996"/>
          </a:xfrm>
        </p:grpSpPr>
        <p:sp>
          <p:nvSpPr>
            <p:cNvPr id="41" name="文本框 40"/>
            <p:cNvSpPr txBox="1"/>
            <p:nvPr/>
          </p:nvSpPr>
          <p:spPr>
            <a:xfrm>
              <a:off x="6493529" y="-43418"/>
              <a:ext cx="13909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216653" y="48915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750312" y="-3576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278322" y="-21647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895417" y="-21647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5363" y="253486"/>
              <a:ext cx="518412" cy="521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279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6" grpId="0"/>
      <p:bldP spid="37" grpId="0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2633" y="-56565"/>
            <a:ext cx="10268567" cy="1287957"/>
          </a:xfrm>
        </p:spPr>
        <p:txBody>
          <a:bodyPr/>
          <a:lstStyle/>
          <a:p>
            <a:r>
              <a:rPr lang="en-US" altLang="zh-CN" b="1" dirty="0"/>
              <a:t>Definition for Prefetching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2624" y="1835442"/>
            <a:ext cx="3243072" cy="125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7912608" y="1781840"/>
            <a:ext cx="2267712" cy="1255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 level cache</a:t>
            </a:r>
            <a:endParaRPr lang="zh-CN" altLang="en-US" dirty="0"/>
          </a:p>
        </p:txBody>
      </p:sp>
      <p:sp>
        <p:nvSpPr>
          <p:cNvPr id="9" name="箭头: 右 8"/>
          <p:cNvSpPr/>
          <p:nvPr/>
        </p:nvSpPr>
        <p:spPr>
          <a:xfrm>
            <a:off x="4596384" y="2048123"/>
            <a:ext cx="3145536" cy="270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24144" y="2255520"/>
            <a:ext cx="65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miss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619488" y="3852672"/>
            <a:ext cx="198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prefetch</a:t>
            </a:r>
            <a:endParaRPr lang="zh-CN" altLang="en-US" dirty="0"/>
          </a:p>
        </p:txBody>
      </p:sp>
      <p:sp>
        <p:nvSpPr>
          <p:cNvPr id="14" name="箭头: 下 13"/>
          <p:cNvSpPr/>
          <p:nvPr/>
        </p:nvSpPr>
        <p:spPr>
          <a:xfrm>
            <a:off x="950976" y="1013744"/>
            <a:ext cx="792480" cy="768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43456" y="1326773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Access</a:t>
            </a:r>
          </a:p>
          <a:p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03832"/>
              </p:ext>
            </p:extLst>
          </p:nvPr>
        </p:nvGraphicFramePr>
        <p:xfrm>
          <a:off x="5571744" y="2801112"/>
          <a:ext cx="192633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336">
                  <a:extLst>
                    <a:ext uri="{9D8B030D-6E8A-4147-A177-3AD203B41FA5}">
                      <a16:colId xmlns:a16="http://schemas.microsoft.com/office/drawing/2014/main" xmlns="" val="27420989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Prefetch block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7092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4125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31846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08188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59322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68868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00696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89324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25933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2986455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2377440" y="3691652"/>
            <a:ext cx="1938528" cy="49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Next-line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377440" y="4767072"/>
            <a:ext cx="2048256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Long-line</a:t>
            </a:r>
            <a:endParaRPr lang="zh-CN" altLang="en-US" dirty="0"/>
          </a:p>
        </p:txBody>
      </p:sp>
      <p:sp>
        <p:nvSpPr>
          <p:cNvPr id="22" name="箭头: 直角上 21"/>
          <p:cNvSpPr/>
          <p:nvPr/>
        </p:nvSpPr>
        <p:spPr>
          <a:xfrm>
            <a:off x="7498080" y="3100650"/>
            <a:ext cx="1572768" cy="51556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>
            <a:off x="5120640" y="3377184"/>
            <a:ext cx="2791968" cy="47548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>
            <a:off x="4986528" y="3366933"/>
            <a:ext cx="2926080" cy="150986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874277" y="4899"/>
            <a:ext cx="4612086" cy="1165027"/>
            <a:chOff x="6493529" y="-43418"/>
            <a:chExt cx="5030640" cy="1107996"/>
          </a:xfrm>
        </p:grpSpPr>
        <p:sp>
          <p:nvSpPr>
            <p:cNvPr id="20" name="文本框 19"/>
            <p:cNvSpPr txBox="1"/>
            <p:nvPr/>
          </p:nvSpPr>
          <p:spPr>
            <a:xfrm>
              <a:off x="6493529" y="-43418"/>
              <a:ext cx="13909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16653" y="48915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750312" y="-3576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278322" y="-21647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895417" y="-21647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5363" y="253486"/>
              <a:ext cx="518412" cy="521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21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9" grpId="0" animBg="1"/>
      <p:bldP spid="11" grpId="0"/>
      <p:bldP spid="13" grpId="0"/>
      <p:bldP spid="14" grpId="0" animBg="1"/>
      <p:bldP spid="15" grpId="0"/>
      <p:bldP spid="17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863" y="2143746"/>
            <a:ext cx="10761620" cy="4951374"/>
          </a:xfrm>
        </p:spPr>
        <p:txBody>
          <a:bodyPr/>
          <a:lstStyle/>
          <a:p>
            <a:pPr marL="0" lvl="0" indent="0">
              <a:buNone/>
            </a:pPr>
            <a:endParaRPr lang="zh-CN" altLang="zh-CN" dirty="0"/>
          </a:p>
          <a:p>
            <a:r>
              <a:rPr lang="en-US" altLang="zh-CN" dirty="0"/>
              <a:t>First of all, we add a parameter in the </a:t>
            </a:r>
            <a:r>
              <a:rPr lang="en-US" altLang="zh-CN" dirty="0" err="1">
                <a:solidFill>
                  <a:srgbClr val="FF0000"/>
                </a:solidFill>
              </a:rPr>
              <a:t>cache_create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function called </a:t>
            </a:r>
            <a:r>
              <a:rPr lang="en-US" altLang="zh-CN" dirty="0" err="1">
                <a:solidFill>
                  <a:srgbClr val="FF0000"/>
                </a:solidFill>
              </a:rPr>
              <a:t>prefetch_blk_count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which indicates how many blocks the program will prefetch in </a:t>
            </a:r>
            <a:r>
              <a:rPr lang="en-US" altLang="zh-CN" dirty="0" err="1">
                <a:solidFill>
                  <a:srgbClr val="FF0000"/>
                </a:solidFill>
              </a:rPr>
              <a:t>cache.c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en-US" altLang="zh-CN" dirty="0"/>
              <a:t>Then we create the function </a:t>
            </a:r>
            <a:r>
              <a:rPr lang="en-US" altLang="zh-CN" dirty="0" err="1">
                <a:solidFill>
                  <a:srgbClr val="FF0000"/>
                </a:solidFill>
              </a:rPr>
              <a:t>cache_prefetch_block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which is similar with </a:t>
            </a:r>
            <a:r>
              <a:rPr lang="en-US" altLang="zh-CN" dirty="0" err="1">
                <a:solidFill>
                  <a:srgbClr val="FF0000"/>
                </a:solidFill>
              </a:rPr>
              <a:t>cache_access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based on cache miss. When a miss occurs, the program will prefetch more instructions or data instead of one without non-prefetching.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96906" y="0"/>
            <a:ext cx="4612086" cy="1165027"/>
            <a:chOff x="6493529" y="-43418"/>
            <a:chExt cx="5030640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93529" y="-43418"/>
              <a:ext cx="13909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653" y="48915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0312" y="-3576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78322" y="-21647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5417" y="-21647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5363" y="253486"/>
              <a:ext cx="518412" cy="521615"/>
            </a:xfrm>
            <a:prstGeom prst="rect">
              <a:avLst/>
            </a:prstGeom>
          </p:spPr>
        </p:pic>
      </p:grpSp>
      <p:sp>
        <p:nvSpPr>
          <p:cNvPr id="13" name="内容占位符 2"/>
          <p:cNvSpPr txBox="1">
            <a:spLocks/>
          </p:cNvSpPr>
          <p:nvPr/>
        </p:nvSpPr>
        <p:spPr>
          <a:xfrm>
            <a:off x="825863" y="1536165"/>
            <a:ext cx="10761620" cy="8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Basic thought</a:t>
            </a:r>
          </a:p>
        </p:txBody>
      </p:sp>
    </p:spTree>
    <p:extLst>
      <p:ext uri="{BB962C8B-B14F-4D97-AF65-F5344CB8AC3E}">
        <p14:creationId xmlns:p14="http://schemas.microsoft.com/office/powerpoint/2010/main" val="188467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8200" y="383495"/>
            <a:ext cx="10671175" cy="6022975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>
          <a:xfrm>
            <a:off x="411480" y="5193792"/>
            <a:ext cx="426720" cy="451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5291328"/>
            <a:ext cx="10515600" cy="2560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40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70857" y="368981"/>
            <a:ext cx="10515600" cy="3608387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4096512" y="2840736"/>
            <a:ext cx="4974336" cy="31699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208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800" y="0"/>
            <a:ext cx="10761620" cy="743190"/>
          </a:xfrm>
        </p:spPr>
        <p:txBody>
          <a:bodyPr/>
          <a:lstStyle/>
          <a:p>
            <a:r>
              <a:rPr lang="en-US" altLang="zh-CN" dirty="0"/>
              <a:t>Next-line prefetch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256" y="1914144"/>
            <a:ext cx="10998708" cy="1024127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413760" y="2255520"/>
            <a:ext cx="914400" cy="9022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下 5"/>
          <p:cNvSpPr/>
          <p:nvPr/>
        </p:nvSpPr>
        <p:spPr>
          <a:xfrm>
            <a:off x="3736848" y="3279647"/>
            <a:ext cx="268224" cy="816864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69136" y="4364736"/>
            <a:ext cx="4803648" cy="768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This implement can be changed into 2 or more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896906" y="0"/>
            <a:ext cx="4612086" cy="1165027"/>
            <a:chOff x="6493529" y="-43418"/>
            <a:chExt cx="5030640" cy="1107996"/>
          </a:xfrm>
        </p:grpSpPr>
        <p:sp>
          <p:nvSpPr>
            <p:cNvPr id="9" name="文本框 8"/>
            <p:cNvSpPr txBox="1"/>
            <p:nvPr/>
          </p:nvSpPr>
          <p:spPr>
            <a:xfrm>
              <a:off x="6493529" y="-43418"/>
              <a:ext cx="13909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16653" y="48915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54152" y="4886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278322" y="-21647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895417" y="-21647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5363" y="253486"/>
              <a:ext cx="518412" cy="521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111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074" y="0"/>
            <a:ext cx="10761620" cy="743190"/>
          </a:xfrm>
        </p:spPr>
        <p:txBody>
          <a:bodyPr/>
          <a:lstStyle/>
          <a:p>
            <a:r>
              <a:rPr lang="en-US" altLang="zh-CN" dirty="0"/>
              <a:t>Long-line prefetch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2004"/>
            <a:ext cx="10515600" cy="10957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3901440"/>
            <a:ext cx="101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(here we prefetch 4 blocks for example)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884714" y="0"/>
            <a:ext cx="4612086" cy="1165027"/>
            <a:chOff x="6493529" y="-43418"/>
            <a:chExt cx="5030640" cy="1107996"/>
          </a:xfrm>
        </p:grpSpPr>
        <p:sp>
          <p:nvSpPr>
            <p:cNvPr id="7" name="文本框 6"/>
            <p:cNvSpPr txBox="1"/>
            <p:nvPr/>
          </p:nvSpPr>
          <p:spPr>
            <a:xfrm>
              <a:off x="6493529" y="-43418"/>
              <a:ext cx="13909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216653" y="48915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750312" y="-3576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278322" y="-21647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895417" y="-21647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5363" y="253486"/>
              <a:ext cx="518412" cy="521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157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2"/>
  <p:tag name="MH_SECTIONID" val="273,274,275,276,277,278,279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132351"/>
  <p:tag name="MH_LIBRARY" val="CONTENTS"/>
  <p:tag name="MH_TYPE" val="ENTRY"/>
  <p:tag name="ID" val="626775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132351"/>
  <p:tag name="MH_LIBRARY" val="CONTENTS"/>
  <p:tag name="MH_TYPE" val="NUMBER"/>
  <p:tag name="ID" val="626775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132351"/>
  <p:tag name="MH_LIBRARY" val="CONTENTS"/>
  <p:tag name="MH_TYPE" val="ENTRY"/>
  <p:tag name="ID" val="626775"/>
  <p:tag name="MH_ORDER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132351"/>
  <p:tag name="MH_LIBRARY" val="CONTENTS"/>
  <p:tag name="MH_TYPE" val="NUMBER"/>
  <p:tag name="ID" val="626775"/>
  <p:tag name="MH_ORDER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132351"/>
  <p:tag name="MH_LIBRARY" val="CONTENTS"/>
  <p:tag name="MH_TYPE" val="ENTRY"/>
  <p:tag name="ID" val="626775"/>
  <p:tag name="MH_ORDER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132351"/>
  <p:tag name="MH_LIBRARY" val="CONTENTS"/>
  <p:tag name="MH_TYPE" val="NUMBER"/>
  <p:tag name="ID" val="626775"/>
  <p:tag name="MH_ORDER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132351"/>
  <p:tag name="MH_LIBRARY" val="CONTENTS"/>
  <p:tag name="MH_TYPE" val="ENTRY"/>
  <p:tag name="ID" val="626775"/>
  <p:tag name="MH_ORDER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132351"/>
  <p:tag name="MH_LIBRARY" val="CONTENTS"/>
  <p:tag name="MH_TYPE" val="NUMBER"/>
  <p:tag name="ID" val="626775"/>
  <p:tag name="MH_ORDER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132351"/>
  <p:tag name="MH_LIBRARY" val="CONTENTS"/>
  <p:tag name="MH_AUTOCOLOR" val="TRUE"/>
  <p:tag name="MH_TYPE" val="CONTENTS"/>
  <p:tag name="ID" val="62677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132351"/>
  <p:tag name="MH_LIBRARY" val="CONTENTS"/>
  <p:tag name="MH_TYPE" val="OTHERS"/>
  <p:tag name="ID" val="6267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132351"/>
  <p:tag name="MH_LIBRARY" val="CONTENTS"/>
  <p:tag name="MH_TYPE" val="ENTRY"/>
  <p:tag name="ID" val="626775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132351"/>
  <p:tag name="MH_LIBRARY" val="CONTENTS"/>
  <p:tag name="MH_TYPE" val="NUMBER"/>
  <p:tag name="ID" val="626775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132351"/>
  <p:tag name="MH_LIBRARY" val="CONTENTS"/>
  <p:tag name="MH_TYPE" val="ENTRY"/>
  <p:tag name="ID" val="626775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132351"/>
  <p:tag name="MH_LIBRARY" val="CONTENTS"/>
  <p:tag name="MH_TYPE" val="NUMBER"/>
  <p:tag name="ID" val="626775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132351"/>
  <p:tag name="MH_LIBRARY" val="CONTENTS"/>
  <p:tag name="MH_TYPE" val="ENTRY"/>
  <p:tag name="ID" val="626775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132351"/>
  <p:tag name="MH_LIBRARY" val="CONTENTS"/>
  <p:tag name="MH_TYPE" val="NUMBER"/>
  <p:tag name="ID" val="626775"/>
  <p:tag name="MH_ORDER" val="3"/>
</p:tagLst>
</file>

<file path=ppt/theme/theme1.xml><?xml version="1.0" encoding="utf-8"?>
<a:theme xmlns:a="http://schemas.openxmlformats.org/drawingml/2006/main" name="A000120141119A01PPBG">
  <a:themeElements>
    <a:clrScheme name="kso_RED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C94D4D"/>
      </a:accent1>
      <a:accent2>
        <a:srgbClr val="A66C65"/>
      </a:accent2>
      <a:accent3>
        <a:srgbClr val="D0A976"/>
      </a:accent3>
      <a:accent4>
        <a:srgbClr val="7EB0DA"/>
      </a:accent4>
      <a:accent5>
        <a:srgbClr val="4FA0AB"/>
      </a:accent5>
      <a:accent6>
        <a:srgbClr val="CEBB2C"/>
      </a:accent6>
      <a:hlink>
        <a:srgbClr val="00B0F0"/>
      </a:hlink>
      <a:folHlink>
        <a:srgbClr val="AFB2B4"/>
      </a:folHlink>
    </a:clrScheme>
    <a:fontScheme name="KSO主题文字4">
      <a:majorFont>
        <a:latin typeface="Baskerville Old Face"/>
        <a:ea typeface="黑体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A000120150303A09KPBG</Template>
  <TotalTime>479</TotalTime>
  <Words>399</Words>
  <Application>Microsoft Macintosh PowerPoint</Application>
  <PresentationFormat>宽屏</PresentationFormat>
  <Paragraphs>121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Aharoni</vt:lpstr>
      <vt:lpstr>Arial</vt:lpstr>
      <vt:lpstr>Baskerville Old Face</vt:lpstr>
      <vt:lpstr>Calibri</vt:lpstr>
      <vt:lpstr>Magneto</vt:lpstr>
      <vt:lpstr>Rockwell Extra Bold</vt:lpstr>
      <vt:lpstr>Webdings</vt:lpstr>
      <vt:lpstr>黑体</vt:lpstr>
      <vt:lpstr>华文彩云</vt:lpstr>
      <vt:lpstr>华文细黑</vt:lpstr>
      <vt:lpstr>宋体</vt:lpstr>
      <vt:lpstr>幼圆</vt:lpstr>
      <vt:lpstr>A000120141119A01PPBG</vt:lpstr>
      <vt:lpstr>presentation</vt:lpstr>
      <vt:lpstr>PowerPoint 演示文稿</vt:lpstr>
      <vt:lpstr>Introduction </vt:lpstr>
      <vt:lpstr>Definition for Prefetching  </vt:lpstr>
      <vt:lpstr>Code Analysis</vt:lpstr>
      <vt:lpstr>PowerPoint 演示文稿</vt:lpstr>
      <vt:lpstr>PowerPoint 演示文稿</vt:lpstr>
      <vt:lpstr>Next-line prefetch</vt:lpstr>
      <vt:lpstr>Long-line prefetch</vt:lpstr>
      <vt:lpstr>Performance Measures  </vt:lpstr>
      <vt:lpstr>PowerPoint 演示文稿</vt:lpstr>
      <vt:lpstr>result</vt:lpstr>
      <vt:lpstr>PowerPoint 演示文稿</vt:lpstr>
      <vt:lpstr>Conclusion </vt:lpstr>
      <vt:lpstr>Thankyou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qike ying</dc:creator>
  <cp:lastModifiedBy>Microsoft Office 用户</cp:lastModifiedBy>
  <cp:revision>44</cp:revision>
  <dcterms:created xsi:type="dcterms:W3CDTF">2016-12-12T00:00:28Z</dcterms:created>
  <dcterms:modified xsi:type="dcterms:W3CDTF">2016-12-16T14:27:23Z</dcterms:modified>
</cp:coreProperties>
</file>