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291" r:id="rId4"/>
    <p:sldId id="294" r:id="rId5"/>
  </p:sldIdLst>
  <p:sldSz cx="12192000" cy="6858000"/>
  <p:notesSz cx="6858000" cy="9144000"/>
  <p:defaultTextStyle>
    <a:defPPr>
      <a:defRPr lang="es-S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EA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4" d="100"/>
          <a:sy n="64" d="100"/>
        </p:scale>
        <p:origin x="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7F6FEC-E07D-4822-A72A-66AE90BEA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E8BC43-7AD0-451B-A1F4-BC255B1055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C095C8-4929-459E-8B07-2772BFA2D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44C5-DABF-4AE3-921C-CE5F93EB9D50}" type="datetimeFigureOut">
              <a:rPr lang="es-SV" smtClean="0"/>
              <a:t>18/7/2024</a:t>
            </a:fld>
            <a:endParaRPr lang="es-SV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63989B-A6A7-4541-BD0E-3C1C82EC7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FEDCF8-CB74-4F6E-AD8A-93165D50D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52FD-02F2-4D57-8BFB-E155F58B9FB9}" type="slidenum">
              <a:rPr lang="es-SV" smtClean="0"/>
              <a:t>‹Nº›</a:t>
            </a:fld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045263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E70-DD45-46D5-BA36-2D4BDF456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9CDD50F-E046-422D-BAE2-81E32CF0E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0BD8CF-44DD-4DE2-A4E3-3C2D9C581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44C5-DABF-4AE3-921C-CE5F93EB9D50}" type="datetimeFigureOut">
              <a:rPr lang="es-SV" smtClean="0"/>
              <a:t>18/7/2024</a:t>
            </a:fld>
            <a:endParaRPr lang="es-SV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D8965E-0E36-4FC1-A704-E8E3F9C95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84A4CE-E809-4CFE-9AE8-FD5126FB6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52FD-02F2-4D57-8BFB-E155F58B9FB9}" type="slidenum">
              <a:rPr lang="es-SV" smtClean="0"/>
              <a:t>‹Nº›</a:t>
            </a:fld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167274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0C7CCC4-50EE-455F-8790-79F68310E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084309A-7C66-45D2-A383-B032A2D69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165A52-E1FD-4049-B650-B025775BB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44C5-DABF-4AE3-921C-CE5F93EB9D50}" type="datetimeFigureOut">
              <a:rPr lang="es-SV" smtClean="0"/>
              <a:t>18/7/2024</a:t>
            </a:fld>
            <a:endParaRPr lang="es-SV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AB29C3-3A70-4A43-B4D4-5E36F7840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D62FA7-EFB8-49B4-8CA4-A1FB881D6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52FD-02F2-4D57-8BFB-E155F58B9FB9}" type="slidenum">
              <a:rPr lang="es-SV" smtClean="0"/>
              <a:t>‹Nº›</a:t>
            </a:fld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636672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FE2D8D-7E8B-4398-AD53-3038CEFF3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3EB68C-7AD4-422B-8635-737BB5342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001562-6E9C-4AF9-A728-D0FB1DA68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44C5-DABF-4AE3-921C-CE5F93EB9D50}" type="datetimeFigureOut">
              <a:rPr lang="es-SV" smtClean="0"/>
              <a:t>18/7/2024</a:t>
            </a:fld>
            <a:endParaRPr lang="es-SV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98DD81-1595-46C9-B75B-8FC85733D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663370-F658-47E2-B793-56C54A8CE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52FD-02F2-4D57-8BFB-E155F58B9FB9}" type="slidenum">
              <a:rPr lang="es-SV" smtClean="0"/>
              <a:t>‹Nº›</a:t>
            </a:fld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289597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BD82D-B196-41C2-805E-49E2BB1AC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8DC3DB-B86D-42CD-A743-AAC0942CE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8522FC-574F-4463-9B1D-1BE1C5686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44C5-DABF-4AE3-921C-CE5F93EB9D50}" type="datetimeFigureOut">
              <a:rPr lang="es-SV" smtClean="0"/>
              <a:t>18/7/2024</a:t>
            </a:fld>
            <a:endParaRPr lang="es-SV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F1F786-2A25-4A7F-A0C5-AF52D5557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D6AA4E-D99C-4A80-B9C9-957761ABB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52FD-02F2-4D57-8BFB-E155F58B9FB9}" type="slidenum">
              <a:rPr lang="es-SV" smtClean="0"/>
              <a:t>‹Nº›</a:t>
            </a:fld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138311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5238E0-D2DB-49B5-9339-CF892F7B0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558907-ECBA-41DF-94EA-66D7FFF085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C205C5C-C7F1-4C95-AD89-F63684CB9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6A9C88-072F-4DA4-BF2D-1C726F76F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44C5-DABF-4AE3-921C-CE5F93EB9D50}" type="datetimeFigureOut">
              <a:rPr lang="es-SV" smtClean="0"/>
              <a:t>18/7/2024</a:t>
            </a:fld>
            <a:endParaRPr lang="es-SV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3F7DEB-377A-441B-83C7-482DE415C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D0E137-C0E0-47D0-9BBA-DE5308735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52FD-02F2-4D57-8BFB-E155F58B9FB9}" type="slidenum">
              <a:rPr lang="es-SV" smtClean="0"/>
              <a:t>‹Nº›</a:t>
            </a:fld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1439005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55E506-EEAA-4F66-855D-02B044090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4336CE-C1D1-4EE7-B7B0-CC1351940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5B60BE7-7549-40F0-AC6D-538801536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3D455F7-ED5A-432B-9ACB-CC3C55A5F0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D975896-A1C1-4C99-B74B-57E59B7664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EC2DE4A-C15E-4F1E-93BF-D05F767D7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44C5-DABF-4AE3-921C-CE5F93EB9D50}" type="datetimeFigureOut">
              <a:rPr lang="es-SV" smtClean="0"/>
              <a:t>18/7/2024</a:t>
            </a:fld>
            <a:endParaRPr lang="es-SV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41C01B0-2197-4F07-BA73-0D0473FD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F944369-87BB-46FC-B781-F27614C9B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52FD-02F2-4D57-8BFB-E155F58B9FB9}" type="slidenum">
              <a:rPr lang="es-SV" smtClean="0"/>
              <a:t>‹Nº›</a:t>
            </a:fld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1321421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49EC-A4A1-4896-981A-3C8543C5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0D3A18E-20C8-46BF-9B4B-ED0EDC1E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44C5-DABF-4AE3-921C-CE5F93EB9D50}" type="datetimeFigureOut">
              <a:rPr lang="es-SV" smtClean="0"/>
              <a:t>18/7/2024</a:t>
            </a:fld>
            <a:endParaRPr lang="es-SV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767824C-A64B-499A-83A8-9CAD4087C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141A7EA-CDA6-4781-BB10-6FC6B5F64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52FD-02F2-4D57-8BFB-E155F58B9FB9}" type="slidenum">
              <a:rPr lang="es-SV" smtClean="0"/>
              <a:t>‹Nº›</a:t>
            </a:fld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747528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BEE257C-189D-4906-82B1-434A84FA9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44C5-DABF-4AE3-921C-CE5F93EB9D50}" type="datetimeFigureOut">
              <a:rPr lang="es-SV" smtClean="0"/>
              <a:t>18/7/2024</a:t>
            </a:fld>
            <a:endParaRPr lang="es-SV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C357780-9DE0-4659-BF3B-47AE7438A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498B7E3-7BFE-41BF-8858-C9606681C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52FD-02F2-4D57-8BFB-E155F58B9FB9}" type="slidenum">
              <a:rPr lang="es-SV" smtClean="0"/>
              <a:t>‹Nº›</a:t>
            </a:fld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1312949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F4D112-6EB1-4795-9A5A-84A36FA75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A6B299-2E80-4E86-AAB8-FB2946BA8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271BB34-B92F-461E-BB6B-BCD5F719B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F0193CB-7EB2-44DE-92E6-F4DBD4308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44C5-DABF-4AE3-921C-CE5F93EB9D50}" type="datetimeFigureOut">
              <a:rPr lang="es-SV" smtClean="0"/>
              <a:t>18/7/2024</a:t>
            </a:fld>
            <a:endParaRPr lang="es-SV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B29577-9E4F-40CC-9906-8FC874E10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DDC789-39D7-4657-A6D2-ACBF5A346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52FD-02F2-4D57-8BFB-E155F58B9FB9}" type="slidenum">
              <a:rPr lang="es-SV" smtClean="0"/>
              <a:t>‹Nº›</a:t>
            </a:fld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475483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048B0D-A358-4589-B3A8-94D15E51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2A86001-B371-4F95-B502-CAD5B96491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SV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0A4A28D-E87B-49EE-B777-E7D2D8C5B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619F09-87EE-4A50-857A-250DB33E5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44C5-DABF-4AE3-921C-CE5F93EB9D50}" type="datetimeFigureOut">
              <a:rPr lang="es-SV" smtClean="0"/>
              <a:t>18/7/2024</a:t>
            </a:fld>
            <a:endParaRPr lang="es-SV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84E997-A45B-4039-9A3D-475EFB594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2892F0-635F-492F-8584-2F419F552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52FD-02F2-4D57-8BFB-E155F58B9FB9}" type="slidenum">
              <a:rPr lang="es-SV" smtClean="0"/>
              <a:t>‹Nº›</a:t>
            </a:fld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03987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8F290B2-F93D-4208-BED0-40E1370E5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8348D8-7205-4CC2-B941-EC1BC412D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881157-B67D-40C0-9519-16BE83B297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244C5-DABF-4AE3-921C-CE5F93EB9D50}" type="datetimeFigureOut">
              <a:rPr lang="es-SV" smtClean="0"/>
              <a:t>18/7/2024</a:t>
            </a:fld>
            <a:endParaRPr lang="es-SV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9AA8B2-D827-43DB-80AD-1F96260CA8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SV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0E6E70-A763-40C2-827D-03816396C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852FD-02F2-4D57-8BFB-E155F58B9FB9}" type="slidenum">
              <a:rPr lang="es-SV" smtClean="0"/>
              <a:t>‹Nº›</a:t>
            </a:fld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76109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S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1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C7E879-0239-43B8-B523-A3AD1A0F3A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3" y="248038"/>
            <a:ext cx="7063721" cy="1159200"/>
          </a:xfrm>
        </p:spPr>
        <p:txBody>
          <a:bodyPr anchor="ctr">
            <a:normAutofit/>
          </a:bodyPr>
          <a:lstStyle/>
          <a:p>
            <a:pPr algn="l"/>
            <a:r>
              <a:rPr lang="es-SV" sz="4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DEFINICIONES DE PROBABILIDAD</a:t>
            </a:r>
            <a:endParaRPr lang="es-SV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5898AF-625F-448C-8BD3-10AC9A979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1145" y="1963575"/>
            <a:ext cx="7613693" cy="3345843"/>
          </a:xfrm>
        </p:spPr>
        <p:txBody>
          <a:bodyPr anchor="ctr">
            <a:normAutofit/>
          </a:bodyPr>
          <a:lstStyle/>
          <a:p>
            <a:pPr algn="l"/>
            <a:r>
              <a:rPr lang="es-SV" sz="4000" dirty="0"/>
              <a:t>DEFINICION CLASICA.</a:t>
            </a:r>
          </a:p>
          <a:p>
            <a:pPr algn="l"/>
            <a:r>
              <a:rPr lang="es-SV" sz="4000" dirty="0" smtClean="0"/>
              <a:t>DEFINICION EMPIRICA</a:t>
            </a:r>
          </a:p>
          <a:p>
            <a:pPr algn="l"/>
            <a:r>
              <a:rPr lang="es-SV" sz="4000" dirty="0" smtClean="0"/>
              <a:t>DEFINICION </a:t>
            </a:r>
            <a:r>
              <a:rPr lang="es-SV" sz="4000" dirty="0"/>
              <a:t>SUBJETIVA</a:t>
            </a:r>
          </a:p>
          <a:p>
            <a:pPr algn="l"/>
            <a:endParaRPr lang="es-SV" sz="4000" dirty="0" smtClean="0"/>
          </a:p>
        </p:txBody>
      </p:sp>
      <p:pic>
        <p:nvPicPr>
          <p:cNvPr id="7" name="Graphic 6" descr="Cronómetro">
            <a:extLst>
              <a:ext uri="{FF2B5EF4-FFF2-40B4-BE49-F238E27FC236}">
                <a16:creationId xmlns:a16="http://schemas.microsoft.com/office/drawing/2014/main" id="{7529D83D-081B-4F92-B701-FD821B249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1919" y="2258226"/>
            <a:ext cx="2341547" cy="234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7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1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C7E879-0239-43B8-B523-A3AD1A0F3A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4449" y="-1647"/>
            <a:ext cx="9377541" cy="1159200"/>
          </a:xfrm>
        </p:spPr>
        <p:txBody>
          <a:bodyPr anchor="ctr">
            <a:normAutofit/>
          </a:bodyPr>
          <a:lstStyle/>
          <a:p>
            <a:pPr algn="l"/>
            <a:r>
              <a:rPr lang="es-SV" sz="4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DEFINICION CLASICA DE PROBABILIDAD:</a:t>
            </a:r>
            <a:endParaRPr lang="es-SV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5898AF-625F-448C-8BD3-10AC9A979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598" y="3028538"/>
            <a:ext cx="11734800" cy="2927290"/>
          </a:xfrm>
          <a:solidFill>
            <a:schemeClr val="bg1"/>
          </a:solidFill>
        </p:spPr>
        <p:txBody>
          <a:bodyPr anchor="ctr">
            <a:normAutofit/>
          </a:bodyPr>
          <a:lstStyle/>
          <a:p>
            <a:pPr algn="l"/>
            <a:endParaRPr lang="es-SV" sz="4000" dirty="0" smtClean="0"/>
          </a:p>
          <a:p>
            <a:pPr algn="l"/>
            <a:endParaRPr lang="es-SV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296407" y="1568145"/>
                <a:ext cx="11216640" cy="17852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s-SV" sz="2400" b="1" dirty="0" smtClean="0"/>
                  <a:t>LA PROBABILIDAD CLASICA SE PUEDE DEFINIR DE LA SIGUIENTE MANERA:</a:t>
                </a:r>
              </a:p>
              <a:p>
                <a:endParaRPr lang="es-SV" sz="28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SV" sz="2800" b="1" i="1" smtClean="0">
                          <a:latin typeface="Cambria Math" panose="02040503050406030204" pitchFamily="18" charset="0"/>
                        </a:rPr>
                        <m:t>𝑷𝒓𝒐𝒃𝒂𝒃𝒊𝒍𝒊𝒅𝒂𝒅</m:t>
                      </m:r>
                      <m:r>
                        <a:rPr lang="es-SV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SV" sz="2800" b="1" i="1" smtClean="0">
                          <a:latin typeface="Cambria Math" panose="02040503050406030204" pitchFamily="18" charset="0"/>
                        </a:rPr>
                        <m:t>𝒅𝒆</m:t>
                      </m:r>
                      <m:r>
                        <a:rPr lang="es-SV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SV" sz="2800" b="1" i="1" smtClean="0">
                          <a:latin typeface="Cambria Math" panose="02040503050406030204" pitchFamily="18" charset="0"/>
                        </a:rPr>
                        <m:t>𝒐𝒄𝒖𝒓𝒓𝒆𝒏𝒄𝒊𝒂</m:t>
                      </m:r>
                      <m:r>
                        <a:rPr lang="es-SV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SV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SV" sz="28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es-SV" sz="2800" b="1" i="1" smtClean="0">
                              <a:latin typeface="Cambria Math" panose="02040503050406030204" pitchFamily="18" charset="0"/>
                            </a:rPr>
                            <m:t>ú</m:t>
                          </m:r>
                          <m:r>
                            <a:rPr lang="es-SV" sz="2800" b="1" i="1" smtClean="0">
                              <a:latin typeface="Cambria Math" panose="02040503050406030204" pitchFamily="18" charset="0"/>
                            </a:rPr>
                            <m:t>𝒎𝒆𝒓𝒐</m:t>
                          </m:r>
                          <m:r>
                            <a:rPr lang="es-SV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SV" sz="2800" b="1" i="1" smtClean="0">
                              <a:latin typeface="Cambria Math" panose="02040503050406030204" pitchFamily="18" charset="0"/>
                            </a:rPr>
                            <m:t>𝒅𝒆</m:t>
                          </m:r>
                          <m:r>
                            <a:rPr lang="es-SV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SV" sz="2800" b="1" i="1" smtClean="0">
                              <a:latin typeface="Cambria Math" panose="02040503050406030204" pitchFamily="18" charset="0"/>
                            </a:rPr>
                            <m:t>𝒆𝒙𝒊𝒕𝒐𝒔</m:t>
                          </m:r>
                        </m:num>
                        <m:den>
                          <m:r>
                            <a:rPr lang="es-SV" sz="28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lang="es-SV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SV" sz="2800" b="1" i="1" smtClean="0">
                              <a:latin typeface="Cambria Math" panose="02040503050406030204" pitchFamily="18" charset="0"/>
                            </a:rPr>
                            <m:t>𝒅𝒆</m:t>
                          </m:r>
                          <m:r>
                            <a:rPr lang="es-SV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SV" sz="2800" b="1" i="1" smtClean="0">
                              <a:latin typeface="Cambria Math" panose="02040503050406030204" pitchFamily="18" charset="0"/>
                            </a:rPr>
                            <m:t>𝒄𝒂𝒔𝒐𝒔</m:t>
                          </m:r>
                          <m:r>
                            <a:rPr lang="es-SV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SV" sz="2800" b="1" i="1" smtClean="0">
                              <a:latin typeface="Cambria Math" panose="02040503050406030204" pitchFamily="18" charset="0"/>
                            </a:rPr>
                            <m:t>𝒑𝒐𝒔𝒊𝒃𝒍𝒆𝒔</m:t>
                          </m:r>
                        </m:den>
                      </m:f>
                    </m:oMath>
                  </m:oMathPara>
                </a14:m>
                <a:endParaRPr lang="es-ES" b="1" dirty="0"/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07" y="1568145"/>
                <a:ext cx="11216640" cy="1785297"/>
              </a:xfrm>
              <a:prstGeom prst="rect">
                <a:avLst/>
              </a:prstGeom>
              <a:blipFill>
                <a:blip r:embed="rId2"/>
                <a:stretch>
                  <a:fillRect l="-870" t="-273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22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1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C7E879-0239-43B8-B523-A3AD1A0F3A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3" y="248038"/>
            <a:ext cx="7063721" cy="1159200"/>
          </a:xfrm>
        </p:spPr>
        <p:txBody>
          <a:bodyPr anchor="ctr">
            <a:normAutofit/>
          </a:bodyPr>
          <a:lstStyle/>
          <a:p>
            <a:pPr algn="l"/>
            <a:r>
              <a:rPr lang="es-SV" sz="4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DEFINICION EMPIRICA</a:t>
            </a:r>
            <a:endParaRPr lang="es-SV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5898AF-625F-448C-8BD3-10AC9A979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161" y="1963575"/>
            <a:ext cx="11206480" cy="4427065"/>
          </a:xfrm>
        </p:spPr>
        <p:txBody>
          <a:bodyPr anchor="ctr">
            <a:normAutofit/>
          </a:bodyPr>
          <a:lstStyle/>
          <a:p>
            <a:pPr algn="l"/>
            <a:r>
              <a:rPr lang="es-SV" sz="4000" dirty="0" smtClean="0"/>
              <a:t>Se </a:t>
            </a:r>
            <a:r>
              <a:rPr lang="es-SV" sz="4000" dirty="0" smtClean="0"/>
              <a:t>requiere que el evento a calcular la probabilidad se haya realizado y se tengan valores observados</a:t>
            </a:r>
            <a:r>
              <a:rPr lang="es-SV" sz="4000" dirty="0" smtClean="0"/>
              <a:t>. Su calculo es similar a </a:t>
            </a:r>
            <a:r>
              <a:rPr lang="es-SV" sz="4000" smtClean="0"/>
              <a:t>frecuencia relativa</a:t>
            </a:r>
            <a:endParaRPr lang="es-SV" sz="4000" dirty="0" smtClean="0"/>
          </a:p>
          <a:p>
            <a:pPr algn="l"/>
            <a:endParaRPr lang="es-SV" sz="4000" dirty="0"/>
          </a:p>
        </p:txBody>
      </p:sp>
      <p:pic>
        <p:nvPicPr>
          <p:cNvPr id="7" name="Graphic 6" descr="Cronómetro">
            <a:extLst>
              <a:ext uri="{FF2B5EF4-FFF2-40B4-BE49-F238E27FC236}">
                <a16:creationId xmlns:a16="http://schemas.microsoft.com/office/drawing/2014/main" id="{7529D83D-081B-4F92-B701-FD821B249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5296" y="4892511"/>
            <a:ext cx="1965489" cy="196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17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1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C7E879-0239-43B8-B523-A3AD1A0F3A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3" y="248038"/>
            <a:ext cx="7063721" cy="1159200"/>
          </a:xfrm>
        </p:spPr>
        <p:txBody>
          <a:bodyPr anchor="ctr">
            <a:normAutofit/>
          </a:bodyPr>
          <a:lstStyle/>
          <a:p>
            <a:pPr algn="l"/>
            <a:r>
              <a:rPr lang="es-SV" sz="4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DEFINICION SUBJETIVA.</a:t>
            </a:r>
            <a:endParaRPr lang="es-SV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5898AF-625F-448C-8BD3-10AC9A979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041" y="1963575"/>
            <a:ext cx="10178016" cy="3345843"/>
          </a:xfrm>
        </p:spPr>
        <p:txBody>
          <a:bodyPr anchor="ctr">
            <a:normAutofit/>
          </a:bodyPr>
          <a:lstStyle/>
          <a:p>
            <a:pPr algn="l"/>
            <a:r>
              <a:rPr lang="es-SV" sz="4000" dirty="0" smtClean="0"/>
              <a:t> </a:t>
            </a:r>
          </a:p>
          <a:p>
            <a:pPr algn="l"/>
            <a:r>
              <a:rPr lang="es-SV" sz="4000" dirty="0" smtClean="0"/>
              <a:t>La probabilidad subjetiva, la probabilidad es asignada por una persona que posee conocimientos y no se utilizan  datos observables.</a:t>
            </a:r>
          </a:p>
          <a:p>
            <a:pPr algn="l"/>
            <a:endParaRPr lang="es-SV" sz="4000" dirty="0"/>
          </a:p>
        </p:txBody>
      </p:sp>
      <p:pic>
        <p:nvPicPr>
          <p:cNvPr id="7" name="Graphic 6" descr="Cronómetro">
            <a:extLst>
              <a:ext uri="{FF2B5EF4-FFF2-40B4-BE49-F238E27FC236}">
                <a16:creationId xmlns:a16="http://schemas.microsoft.com/office/drawing/2014/main" id="{7529D83D-081B-4F92-B701-FD821B249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5296" y="4892511"/>
            <a:ext cx="1965489" cy="196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3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88</Words>
  <Application>Microsoft Office PowerPoint</Application>
  <PresentationFormat>Panorámica</PresentationFormat>
  <Paragraphs>13</Paragraphs>
  <Slides>4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Tema de Office</vt:lpstr>
      <vt:lpstr>DEFINICIONES DE PROBABILIDAD</vt:lpstr>
      <vt:lpstr>DEFINICION CLASICA DE PROBABILIDAD:</vt:lpstr>
      <vt:lpstr>DEFINICION EMPIRICA</vt:lpstr>
      <vt:lpstr>DEFINICION SUBJETIVA.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METODOS DE CONTEO</dc:title>
  <dc:creator>Gonzalo Armando Calderón Henriquez</dc:creator>
  <cp:lastModifiedBy>Gonzalo Armando Calderón Henriquez</cp:lastModifiedBy>
  <cp:revision>66</cp:revision>
  <dcterms:created xsi:type="dcterms:W3CDTF">2020-07-25T18:27:55Z</dcterms:created>
  <dcterms:modified xsi:type="dcterms:W3CDTF">2024-07-18T14:42:34Z</dcterms:modified>
</cp:coreProperties>
</file>