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REAL</c:v>
                </c:pt>
              </c:strCache>
            </c:strRef>
          </c:tx>
          <c:invertIfNegative val="0"/>
          <c:spPr>
            <a:solidFill>
              <a:srgbClr val="691B31"/>
            </a:solidFill>
            <a:ln w="50800" cap="flat">
              <a:solidFill>
                <a:srgbClr val="691B31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691B31"/>
              </a:solidFill>
              <a:ln w="9525" cap="flat">
                <a:solidFill>
                  <a:srgbClr val="691B31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  <c:pt idx="3">
                  <c:v>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ADEC III</c:v>
                </c:pt>
              </c:strCache>
            </c:strRef>
          </c:tx>
          <c:invertIfNegative val="0"/>
          <c:spPr>
            <a:solidFill>
              <a:srgbClr val="41955B"/>
            </a:solidFill>
            <a:ln w="508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3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Ene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Dic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</c:v>
                </c:pt>
                <c:pt idx="1">
                  <c:v>128</c:v>
                </c:pt>
                <c:pt idx="2">
                  <c:v>168</c:v>
                </c:pt>
                <c:pt idx="3">
                  <c:v>125</c:v>
                </c:pt>
                <c:pt idx="4">
                  <c:v>206</c:v>
                </c:pt>
                <c:pt idx="5">
                  <c:v>165</c:v>
                </c:pt>
                <c:pt idx="6">
                  <c:v>154</c:v>
                </c:pt>
                <c:pt idx="7">
                  <c:v>178</c:v>
                </c:pt>
                <c:pt idx="8">
                  <c:v>129</c:v>
                </c:pt>
                <c:pt idx="9">
                  <c:v>112</c:v>
                </c:pt>
                <c:pt idx="10">
                  <c:v>128</c:v>
                </c:pt>
                <c:pt idx="11">
                  <c:v>101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5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txPr>
        <a:bodyPr/>
        <a:lstStyle/>
        <a:p>
          <a:pPr>
            <a:defRPr sz="2000">
              <a:solidFill>
                <a:srgbClr val="000000"/>
              </a:solidFill>
              <a:latin typeface="Montserrat SemiBold"/>
              <a:cs typeface="Montserrat SemiBold"/>
            </a:defRPr>
          </a:pPr>
          <a:endParaRPr lang="en-US"/>
        </a:p>
      </c:txPr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Ejercicio</c:v>
                </c:pt>
              </c:strCache>
            </c:strRef>
          </c:tx>
          <c:invertIfNegative val="0"/>
          <c:spPr>
            <a:solidFill>
              <a:srgbClr val="41955B"/>
            </a:solidFill>
            <a:ln w="38100" cap="flat">
              <a:solidFill>
                <a:srgbClr val="41955B"/>
              </a:solidFill>
              <a:prstDash val="solid"/>
              <a:round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diamond"/>
            <c:size val="12"/>
            <c:spPr>
              <a:solidFill>
                <a:srgbClr val="41955B"/>
              </a:solidFill>
              <a:ln w="9525" cap="flat">
                <a:solidFill>
                  <a:srgbClr val="41955B"/>
                </a:solidFill>
                <a:prstDash val="solid"/>
                <a:round/>
              </a:ln>
              <a:effectLst/>
            </c:spPr>
          </c:marker>
          <c:cat>
            <c:strRef>
              <c:f>Sheet1!$A$2:$A$30</c:f>
              <c:strCache>
                <c:ptCount val="29"/>
                <c:pt idx="0">
                  <c:v>2020-01-06</c:v>
                </c:pt>
                <c:pt idx="1">
                  <c:v>2020-01-13</c:v>
                </c:pt>
                <c:pt idx="2">
                  <c:v>2020-01-20</c:v>
                </c:pt>
                <c:pt idx="3">
                  <c:v>2020-01-27</c:v>
                </c:pt>
                <c:pt idx="4">
                  <c:v>2020-02-03</c:v>
                </c:pt>
                <c:pt idx="5">
                  <c:v>2020-02-10</c:v>
                </c:pt>
                <c:pt idx="6">
                  <c:v>2020-02-17</c:v>
                </c:pt>
                <c:pt idx="7">
                  <c:v>2020-02-24</c:v>
                </c:pt>
                <c:pt idx="8">
                  <c:v>2020-03-02</c:v>
                </c:pt>
                <c:pt idx="9">
                  <c:v>2020-03-09</c:v>
                </c:pt>
                <c:pt idx="10">
                  <c:v>2020-03-16</c:v>
                </c:pt>
                <c:pt idx="11">
                  <c:v>2020-03-23</c:v>
                </c:pt>
                <c:pt idx="12">
                  <c:v>2020-03-30</c:v>
                </c:pt>
                <c:pt idx="13">
                  <c:v>2020-04-06</c:v>
                </c:pt>
                <c:pt idx="14">
                  <c:v>2020-04-13</c:v>
                </c:pt>
                <c:pt idx="15">
                  <c:v>2020-04-20</c:v>
                </c:pt>
                <c:pt idx="16">
                  <c:v>2020-04-27</c:v>
                </c:pt>
                <c:pt idx="17">
                  <c:v>2020-05-04</c:v>
                </c:pt>
                <c:pt idx="18">
                  <c:v>2020-05-11</c:v>
                </c:pt>
                <c:pt idx="19">
                  <c:v>2020-05-18</c:v>
                </c:pt>
                <c:pt idx="20">
                  <c:v>2020-06-01</c:v>
                </c:pt>
                <c:pt idx="21">
                  <c:v>2020-06-03</c:v>
                </c:pt>
                <c:pt idx="22">
                  <c:v>2020-06-03</c:v>
                </c:pt>
                <c:pt idx="23">
                  <c:v>2020-06-03</c:v>
                </c:pt>
                <c:pt idx="24">
                  <c:v>2020-06-03</c:v>
                </c:pt>
                <c:pt idx="25">
                  <c:v>2020-06-03</c:v>
                </c:pt>
                <c:pt idx="26">
                  <c:v>2020-06-27</c:v>
                </c:pt>
                <c:pt idx="27">
                  <c:v>2020-06-27</c:v>
                </c:pt>
                <c:pt idx="28">
                  <c:v>2020-06-27</c:v>
                </c:pt>
              </c:strCache>
            </c:str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1729555.29</c:v>
                </c:pt>
                <c:pt idx="1">
                  <c:v>1729555.29</c:v>
                </c:pt>
                <c:pt idx="2">
                  <c:v>3669224.69</c:v>
                </c:pt>
                <c:pt idx="3">
                  <c:v>4002601.09</c:v>
                </c:pt>
                <c:pt idx="4">
                  <c:v>13682615.77</c:v>
                </c:pt>
                <c:pt idx="5">
                  <c:v>43043035.93</c:v>
                </c:pt>
                <c:pt idx="6">
                  <c:v>70992084.07</c:v>
                </c:pt>
                <c:pt idx="7">
                  <c:v>109331541.4</c:v>
                </c:pt>
                <c:pt idx="8">
                  <c:v>143264950.7</c:v>
                </c:pt>
                <c:pt idx="9">
                  <c:v>177091369.6</c:v>
                </c:pt>
                <c:pt idx="10">
                  <c:v>210899807.5</c:v>
                </c:pt>
                <c:pt idx="11">
                  <c:v>232741846</c:v>
                </c:pt>
                <c:pt idx="12">
                  <c:v>299776469.2</c:v>
                </c:pt>
                <c:pt idx="13">
                  <c:v>317154351.6</c:v>
                </c:pt>
                <c:pt idx="14">
                  <c:v>340979580.7</c:v>
                </c:pt>
                <c:pt idx="15">
                  <c:v>375431919.7</c:v>
                </c:pt>
                <c:pt idx="16">
                  <c:v>399477664</c:v>
                </c:pt>
                <c:pt idx="17">
                  <c:v>429569799.6</c:v>
                </c:pt>
                <c:pt idx="18">
                  <c:v>443947467.3</c:v>
                </c:pt>
                <c:pt idx="19">
                  <c:v>524030337.1</c:v>
                </c:pt>
                <c:pt idx="20">
                  <c:v>428906103.49000055</c:v>
                </c:pt>
                <c:pt idx="21">
                  <c:v>428906103.49000055</c:v>
                </c:pt>
                <c:pt idx="22">
                  <c:v>428906103.49000055</c:v>
                </c:pt>
                <c:pt idx="23">
                  <c:v>428906103.49000055</c:v>
                </c:pt>
                <c:pt idx="24">
                  <c:v>428906103.49000055</c:v>
                </c:pt>
                <c:pt idx="25">
                  <c:v>428906103.49000055</c:v>
                </c:pt>
                <c:pt idx="26">
                  <c:v>544719472.8400005</c:v>
                </c:pt>
                <c:pt idx="27">
                  <c:v>544719472.8400005</c:v>
                </c:pt>
                <c:pt idx="28">
                  <c:v>544719472.8400005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1" i="0" strike="noStrike" sz="14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1" i="0" u="none" strike="noStrike">
                <a:solidFill>
                  <a:srgbClr val="000000"/>
                </a:solidFill>
                <a:latin typeface="Montserrat SemiBold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/ppt/charts/chart2.xm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18288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0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Activo de Producción Veracruz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210312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Revisión del presupuesto de Inversión 2020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0" y="274320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SUBDIRECCIÓN DE PRODUCCIÓN REGIÓN NORTE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33272" y="3200400"/>
            <a:ext cx="707745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0" y="329184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Pemex Exploración y Producción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0" y="3840480"/>
            <a:ext cx="91440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b="1" dirty="0">
                <a:solidFill>
                  <a:srgbClr val="BC955C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Boca del Río, Veracruz 8 de julio de 2020</a:t>
            </a:r>
            <a:endParaRPr lang="en-US" dirty="0"/>
          </a:p>
        </p:txBody>
      </p:sp>
      <p:pic>
        <p:nvPicPr>
          <p:cNvPr id="9" name="Object 8" descr="./logo-pemex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76" y="5029200"/>
            <a:ext cx="3593592" cy="1435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947672" y="2359152"/>
            <a:ext cx="6894576" cy="10241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100" b="1" dirty="0">
                <a:solidFill>
                  <a:srgbClr val="B38E5D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PRESUPUESTO DE INVERSIÓN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47672" y="3657600"/>
            <a:ext cx="6894576" cy="0"/>
          </a:xfrm>
          <a:prstGeom prst="line">
            <a:avLst/>
          </a:prstGeom>
          <a:noFill/>
          <a:ln w="50800">
            <a:solidFill>
              <a:srgbClr val="B38E5D"/>
            </a:solidFill>
            <a:prstDash val="solid"/>
          </a:ln>
        </p:spPr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/>
        </p:nvGraphicFramePr>
        <p:xfrm>
          <a:off x="457200" y="1463040"/>
          <a:ext cx="82296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023360"/>
          <a:ext cx="8229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III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206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154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178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129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101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010986209127722110168281417124738631206149394165452132154099124178274124128920244112386593128334545101271463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REAL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11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128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168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15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/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91B31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322</a:t>
                      </a:r>
                      <a:endParaRPr lang="en-US" sz="18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Object 4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6" name="Object 5" descr="./logo-mexico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828800" y="5120640"/>
            <a:ext cx="1280160" cy="667512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FFFFFF"/>
                </a:solidFill>
              </a:rPr>
              <a:t>0%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682496" y="5760720"/>
            <a:ext cx="1572768" cy="868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Cumplimiento del periodo enero - julio</a:t>
            </a:r>
            <a:endParaRPr lang="en-US" dirty="0"/>
          </a:p>
        </p:txBody>
      </p:sp>
      <p:pic>
        <p:nvPicPr>
          <p:cNvPr id="10" name="Object 9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Ejercicio presupuestal enero - julio 2020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097280"/>
          <a:ext cx="8229600" cy="5029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Object 6"/>
          <p:cNvSpPr/>
          <p:nvPr/>
        </p:nvSpPr>
        <p:spPr>
          <a:xfrm>
            <a:off x="960120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8" name="Object 7"/>
          <p:cNvSpPr/>
          <p:nvPr/>
        </p:nvSpPr>
        <p:spPr>
          <a:xfrm>
            <a:off x="978408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enero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792224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11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001905" y="1837944"/>
            <a:ext cx="1041785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1" name="Object 10"/>
          <p:cNvSpPr/>
          <p:nvPr/>
        </p:nvSpPr>
        <p:spPr>
          <a:xfrm>
            <a:off x="2020193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febrero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834009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139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3043691" y="1837944"/>
            <a:ext cx="1302232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14" name="Object 13"/>
          <p:cNvSpPr/>
          <p:nvPr/>
        </p:nvSpPr>
        <p:spPr>
          <a:xfrm>
            <a:off x="3061979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marzo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875795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307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345922" y="1837944"/>
            <a:ext cx="1041785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17" name="Object 16"/>
          <p:cNvSpPr/>
          <p:nvPr/>
        </p:nvSpPr>
        <p:spPr>
          <a:xfrm>
            <a:off x="4364210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abril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5178026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322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5387708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20" name="Object 19"/>
          <p:cNvSpPr/>
          <p:nvPr/>
        </p:nvSpPr>
        <p:spPr>
          <a:xfrm>
            <a:off x="5405996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mayo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6219812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6429493" y="1837944"/>
            <a:ext cx="1302232" cy="3721608"/>
          </a:xfrm>
          <a:prstGeom prst="rect">
            <a:avLst/>
          </a:prstGeom>
          <a:solidFill>
            <a:srgbClr val="F2DCDB"/>
          </a:solidFill>
        </p:spPr>
      </p:sp>
      <p:sp>
        <p:nvSpPr>
          <p:cNvPr id="23" name="Object 22"/>
          <p:cNvSpPr/>
          <p:nvPr/>
        </p:nvSpPr>
        <p:spPr>
          <a:xfrm>
            <a:off x="6447781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junio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7261597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7731725" y="1837944"/>
            <a:ext cx="1041785" cy="3721608"/>
          </a:xfrm>
          <a:prstGeom prst="rect">
            <a:avLst/>
          </a:prstGeom>
          <a:solidFill>
            <a:srgbClr val="E6B8B7"/>
          </a:solidFill>
        </p:spPr>
      </p:sp>
      <p:sp>
        <p:nvSpPr>
          <p:cNvPr id="26" name="Object 25"/>
          <p:cNvSpPr/>
          <p:nvPr/>
        </p:nvSpPr>
        <p:spPr>
          <a:xfrm>
            <a:off x="7750013" y="1517904"/>
            <a:ext cx="18288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julio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8563829" y="2743200"/>
            <a:ext cx="73152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/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4242816"/>
          <a:ext cx="3657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Periodo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Adec III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Ejer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55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enero - julio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0.0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0.0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ontserrat Regular" pitchFamily="34" charset="0"/>
                          <a:ea typeface="Montserrat Regular" pitchFamily="34" charset="-122"/>
                          <a:cs typeface="Montserrat Regular" pitchFamily="34" charset="-120"/>
                        </a:rPr>
                        <a:t>0%</a:t>
                      </a:r>
                      <a:endParaRPr lang="en-US" sz="1200" dirty="0">
                        <a:latin typeface="Montserrat Regular" charset="0"/>
                        <a:ea typeface="Montserrat Regular" charset="0"/>
                        <a:cs typeface="Montserrat Regular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D2"/>
                    </a:solidFill>
                  </a:tcPr>
                </a:tc>
              </a:tr>
            </a:tbl>
          </a:graphicData>
        </a:graphic>
      </p:graphicFrame>
      <p:pic>
        <p:nvPicPr>
          <p:cNvPr id="29" name="Object 28" descr="./logo-pemex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Devengable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6304" y="1645920"/>
          <a:ext cx="4983480" cy="914400"/>
        </p:xfrm>
        <a:graphic>
          <a:graphicData uri="http://schemas.openxmlformats.org/drawingml/2006/table">
            <a:tbl>
              <a:tblPr/>
              <a:tblGrid>
                <a:gridCol w="830580"/>
                <a:gridCol w="830580"/>
                <a:gridCol w="830580"/>
                <a:gridCol w="830580"/>
                <a:gridCol w="830580"/>
                <a:gridCol w="8305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Periodo (enero - julio)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Subdirección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GM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Autorizado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SPRN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CGDUOS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GMDE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GMGE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GMM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GMOPI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SPRN APV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CSTPIP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GSMCCIT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/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GSSLT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SASEP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GMSSTPA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SSSTPA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Total Inversión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21224" y="1645920"/>
          <a:ext cx="3776472" cy="914400"/>
        </p:xfrm>
        <a:graphic>
          <a:graphicData uri="http://schemas.openxmlformats.org/drawingml/2006/table">
            <a:tbl>
              <a:tblPr/>
              <a:tblGrid>
                <a:gridCol w="944118"/>
                <a:gridCol w="944118"/>
                <a:gridCol w="944118"/>
                <a:gridCol w="944118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Registro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Recepcionado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Ejercicio+Recep.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Desviación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Avance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4.7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0.0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0%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NaN%</a:t>
                      </a:r>
                      <a:endParaRPr lang="en-US" sz="10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8 de julio de 2020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Recepcionado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6035040" y="896112"/>
            <a:ext cx="2926080" cy="26517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Cifras en millones de pesos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1280160" y="1389888"/>
            <a:ext cx="2103120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Hoja de entrada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173736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HOJA DE ENTRADA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WEATHERFORD DE MEXICO, S. DE R. L.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$136,679.26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APOYO PETROLERO SIGMA, S.A. DE C.V.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$78,068.91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GRUPO VORDCAB, S.A. DE C.V.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$2,033,391.01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$35,414.16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INSTITUTO POLITECNICO NACIONAL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$76,905.74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VALEGE,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$3,740,051.00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$6,100,510.08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29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0" name="Object 9"/>
          <p:cNvSpPr/>
          <p:nvPr/>
        </p:nvSpPr>
        <p:spPr>
          <a:xfrm>
            <a:off x="1280160" y="3694176"/>
            <a:ext cx="1307592" cy="3474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l"/>
            <a:r>
              <a:rPr lang="en-US" sz="1800" b="1" dirty="0">
                <a:solidFill>
                  <a:srgbClr val="000000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COPADES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80160" y="4160520"/>
          <a:ext cx="6858000" cy="914400"/>
        </p:xfrm>
        <a:graphic>
          <a:graphicData uri="http://schemas.openxmlformats.org/drawingml/2006/table">
            <a:tbl>
              <a:tblPr/>
              <a:tblGrid>
                <a:gridCol w="32004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ACREEDOR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IMPORTE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COPADES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HALLIBURTON DE MEXICO,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$171,394.58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ENERFLEX COMPRESSION SERVICES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$272,260.60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LMC SERVICIOS AMBIENTALES, S.A.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$410,982.40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NITROPET, S.A.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$374,877.50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GLOBAL DRILLING FLUIDS DE MEXICO,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$37,529.91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VALEGE,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$1,496,502.42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CGG SERVICES (NL) B.V.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$845,358.60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GEOQUEST SYSTEMS B.V.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$3,838,552.74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Total general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$7,447,458.75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16</a:t>
                      </a:r>
                      <a:endParaRPr lang="en-US" sz="1100" dirty="0"/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2" name="Object 11"/>
          <p:cNvSpPr/>
          <p:nvPr/>
        </p:nvSpPr>
        <p:spPr>
          <a:xfrm>
            <a:off x="146304" y="6400800"/>
            <a:ext cx="2743200" cy="2468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Fecha de extracción: 8 de julio de 2020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fondo-recortad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92024" y="54864"/>
            <a:ext cx="7132320" cy="5394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900" b="1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Presupuesto de Inversión 2020</a:t>
            </a:r>
            <a:endParaRPr lang="en-US" dirty="0"/>
          </a:p>
        </p:txBody>
      </p:sp>
      <p:pic>
        <p:nvPicPr>
          <p:cNvPr id="4" name="Object 3" descr="./logo-mexic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00584"/>
            <a:ext cx="1325880" cy="49377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28016" y="850392"/>
            <a:ext cx="8851392" cy="411480"/>
          </a:xfrm>
          <a:prstGeom prst="rect">
            <a:avLst/>
          </a:prstGeom>
          <a:solidFill>
            <a:srgbClr val="691B31"/>
          </a:solidFill>
        </p:spPr>
        <p:txBody>
          <a:bodyPr wrap="square" rtlCol="0" anchor="ctr"/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Comentarios</a:t>
            </a:r>
            <a:endParaRPr lang="en-US" dirty="0"/>
          </a:p>
        </p:txBody>
      </p:sp>
      <p:pic>
        <p:nvPicPr>
          <p:cNvPr id="6" name="Object 5" descr="./logo-pemex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6007608"/>
            <a:ext cx="1298448" cy="60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2020-07-09T22:28:31Z</dcterms:created>
  <dcterms:modified xsi:type="dcterms:W3CDTF">2020-07-09T22:28:31Z</dcterms:modified>
</cp:coreProperties>
</file>