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spPr>
            <a:solidFill>
              <a:srgbClr val="691B31"/>
            </a:solidFill>
            <a:ln w="50800" cap="flat">
              <a:solidFill>
                <a:srgbClr val="691B31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691B31"/>
              </a:solidFill>
              <a:ln w="9525" cap="flat">
                <a:solidFill>
                  <a:srgbClr val="691B31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128</c:v>
                </c:pt>
                <c:pt idx="2">
                  <c:v>168</c:v>
                </c:pt>
                <c:pt idx="3">
                  <c:v>122</c:v>
                </c:pt>
                <c:pt idx="4">
                  <c:v>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ADEC II</c:v>
                </c:pt>
              </c:strCache>
            </c:strRef>
          </c:tx>
          <c:invertIfNegative val="0"/>
          <c:spPr>
            <a:solidFill>
              <a:srgbClr val="41955B"/>
            </a:solidFill>
            <a:ln w="508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131</c:v>
                </c:pt>
                <c:pt idx="2">
                  <c:v>188</c:v>
                </c:pt>
                <c:pt idx="3">
                  <c:v>235</c:v>
                </c:pt>
                <c:pt idx="4">
                  <c:v>146</c:v>
                </c:pt>
                <c:pt idx="5">
                  <c:v>229</c:v>
                </c:pt>
                <c:pt idx="6">
                  <c:v>177</c:v>
                </c:pt>
                <c:pt idx="7">
                  <c:v>143</c:v>
                </c:pt>
                <c:pt idx="8">
                  <c:v>84</c:v>
                </c:pt>
                <c:pt idx="9">
                  <c:v>92</c:v>
                </c:pt>
                <c:pt idx="10">
                  <c:v>80</c:v>
                </c:pt>
                <c:pt idx="11">
                  <c:v>102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5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txPr>
        <a:bodyPr/>
        <a:lstStyle/>
        <a:p>
          <a:pPr>
            <a:defRPr sz="2000">
              <a:solidFill>
                <a:srgbClr val="000000"/>
              </a:solidFill>
              <a:latin typeface="Montserrat SemiBold"/>
              <a:cs typeface="Montserrat SemiBold"/>
            </a:defRPr>
          </a:pPr>
          <a:endParaRPr lang="en-US"/>
        </a:p>
      </c:txPr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3-1.png"/><Relationship Id="rId3" Type="http://schemas.openxmlformats.org/officeDocument/2006/relationships/image" Target="../media/image-3-2.png"/><Relationship Id="rId4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18288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Activo de Producción Veracruz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210312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Revisión del presupuesto de Inversión 2020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SUBDIRECCIÓN DE PRODUCCIÓN REGIÓN NORTE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033272" y="3200400"/>
            <a:ext cx="707745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0" y="329184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Pemex Exploración y Producción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0" y="384048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Boca del Río, Veracruz 25 de mayo de 2020</a:t>
            </a:r>
            <a:endParaRPr lang="en-US" dirty="0"/>
          </a:p>
        </p:txBody>
      </p:sp>
      <p:pic>
        <p:nvPicPr>
          <p:cNvPr id="9" name="Object 8" descr="./logo-pemex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5029200"/>
            <a:ext cx="3593592" cy="1435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947672" y="2359152"/>
            <a:ext cx="6894576" cy="10241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2100" b="1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PRESUPUESTO DE INVERSIÓN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47672" y="3657600"/>
            <a:ext cx="689457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/>
        </p:nvGraphicFramePr>
        <p:xfrm>
          <a:off x="457200" y="1463040"/>
          <a:ext cx="8229600" cy="1828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023360"/>
          <a:ext cx="8229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188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235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146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229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177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84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92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80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102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1617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REAL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109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91B31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538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Object 4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6" name="Object 5" descr="./logo-mexico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28800" y="5120640"/>
            <a:ext cx="1280160" cy="667512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FFFFFF"/>
                </a:solidFill>
              </a:rPr>
              <a:t>76%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682496" y="5760720"/>
            <a:ext cx="1572768" cy="868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Cumplimiento del periodo enero - mayo</a:t>
            </a:r>
            <a:endParaRPr lang="en-US" dirty="0"/>
          </a:p>
        </p:txBody>
      </p:sp>
      <p:pic>
        <p:nvPicPr>
          <p:cNvPr id="10" name="Object 9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Ejercicio presupuestal enero - mayo 2020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46304" y="1645920"/>
          <a:ext cx="4983480" cy="914400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Periodo (enero - mayo)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Subdirección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GM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Autorizado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SPRN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CGDUOS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GMDE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GMGE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-11.1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GMOPI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59.4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SPRN APV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115.0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-26.6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CSTPIP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275.4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222.9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-52.5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81%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GSMCCIT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94.1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97.8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GSSLT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227.0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129.1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-97.9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596.5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449.8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-146.7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Inversión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711.5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538.2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-173.3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76%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221224" y="1645920"/>
          <a:ext cx="3776472" cy="914400"/>
        </p:xfrm>
        <a:graphic>
          <a:graphicData uri="http://schemas.openxmlformats.org/drawingml/2006/table">
            <a:tbl>
              <a:tblPr/>
              <a:tblGrid>
                <a:gridCol w="944118"/>
                <a:gridCol w="944118"/>
                <a:gridCol w="944118"/>
                <a:gridCol w="944118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Registro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Recepcionado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Ejercicio+Recep.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113%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-11.1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-9.7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92.2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-22.8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17.8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240.7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98.7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138.5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-88.5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61%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477.9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-118.6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570.1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-141.5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25 de mayo de 2020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Recepcionado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280160" y="1389888"/>
            <a:ext cx="2103120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Hoja de entrada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173736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HOJA DE ENTRADA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ACT ENERGY MEXICO, S. de R.L. de C.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$2,513,416.23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ENERFLEX COMPRESSION SERVICES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$5,593,242.63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WEATHERFORD DE MEXICO, S. DE R. L.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$15,606,800.44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SARREAL,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$328,892.85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CORPORACION CONSTRUCTORA AZTECA,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$498,776.18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$659,320.92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QMAX MEXICO,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$401,590.08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NITROPET,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$99,525.00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$25,701,564.33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280160" y="3694176"/>
            <a:ext cx="1307592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COPADES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416052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COPADES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GLOBAL DRILLING FLUIDS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$272,743.67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SARREAL,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$3,766,228.33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223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BUFETE DE MANTENIMIENTO PREDICTIVO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$376,346.43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$370,926.09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TUBOS DE ACERO DE MEXICO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$104,355.62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DOWELL SCHLUMBERGER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$1,245,221.26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GE OIL &amp; GAS PRESSURE CONTROL DE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$5,678.13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$6,141,499.53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263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1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25 de mayo de 2020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Comentarios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2020-05-25T23:35:30Z</dcterms:created>
  <dcterms:modified xsi:type="dcterms:W3CDTF">2020-05-25T23:35:30Z</dcterms:modified>
</cp:coreProperties>
</file>