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spPr>
            <a:solidFill>
              <a:srgbClr val="691B31"/>
            </a:solidFill>
            <a:ln w="50800" cap="flat">
              <a:solidFill>
                <a:srgbClr val="691B31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691B31"/>
              </a:solidFill>
              <a:ln w="9525" cap="flat">
                <a:solidFill>
                  <a:srgbClr val="691B31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128</c:v>
                </c:pt>
                <c:pt idx="2">
                  <c:v>168</c:v>
                </c:pt>
                <c:pt idx="3">
                  <c:v>122</c:v>
                </c:pt>
                <c:pt idx="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ADEC II</c:v>
                </c:pt>
              </c:strCache>
            </c:strRef>
          </c:tx>
          <c:invertIfNegative val="0"/>
          <c:spPr>
            <a:solidFill>
              <a:srgbClr val="41955B"/>
            </a:solidFill>
            <a:ln w="50800" cap="flat">
              <a:solidFill>
                <a:srgbClr val="41955B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41955B"/>
              </a:solidFill>
              <a:ln w="9525" cap="flat">
                <a:solidFill>
                  <a:srgbClr val="41955B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131</c:v>
                </c:pt>
                <c:pt idx="2">
                  <c:v>188</c:v>
                </c:pt>
                <c:pt idx="3">
                  <c:v>235</c:v>
                </c:pt>
                <c:pt idx="4">
                  <c:v>146</c:v>
                </c:pt>
                <c:pt idx="5">
                  <c:v>229</c:v>
                </c:pt>
                <c:pt idx="6">
                  <c:v>177</c:v>
                </c:pt>
                <c:pt idx="7">
                  <c:v>143</c:v>
                </c:pt>
                <c:pt idx="8">
                  <c:v>84</c:v>
                </c:pt>
                <c:pt idx="9">
                  <c:v>92</c:v>
                </c:pt>
                <c:pt idx="10">
                  <c:v>80</c:v>
                </c:pt>
                <c:pt idx="11">
                  <c:v>102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1" i="0" strike="noStrike" sz="14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500" b="1" i="0" u="none" strike="noStrike">
                <a:solidFill>
                  <a:srgbClr val="000000"/>
                </a:solidFill>
                <a:latin typeface="Montserrat SemiBold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txPr>
        <a:bodyPr/>
        <a:lstStyle/>
        <a:p>
          <a:pPr>
            <a:defRPr sz="2000">
              <a:solidFill>
                <a:srgbClr val="000000"/>
              </a:solidFill>
              <a:latin typeface="Montserrat SemiBold"/>
              <a:cs typeface="Montserrat SemiBold"/>
            </a:defRPr>
          </a:pPr>
          <a:endParaRPr lang="en-US"/>
        </a:p>
      </c:txPr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Ejercicio</c:v>
                </c:pt>
              </c:strCache>
            </c:strRef>
          </c:tx>
          <c:invertIfNegative val="0"/>
          <c:spPr>
            <a:solidFill>
              <a:srgbClr val="41955B"/>
            </a:solidFill>
            <a:ln w="38100" cap="flat">
              <a:solidFill>
                <a:srgbClr val="41955B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2"/>
            <c:spPr>
              <a:solidFill>
                <a:srgbClr val="41955B"/>
              </a:solidFill>
              <a:ln w="9525" cap="flat">
                <a:solidFill>
                  <a:srgbClr val="41955B"/>
                </a:solidFill>
                <a:prstDash val="solid"/>
                <a:round/>
              </a:ln>
              <a:effectLst/>
            </c:spPr>
          </c:marker>
          <c:cat>
            <c:strRef>
              <c:f>Sheet1!$A$2:$A$23</c:f>
              <c:strCache>
                <c:ptCount val="22"/>
                <c:pt idx="0">
                  <c:v>2020-01-06</c:v>
                </c:pt>
                <c:pt idx="1">
                  <c:v>2020-01-13</c:v>
                </c:pt>
                <c:pt idx="2">
                  <c:v>2020-01-20</c:v>
                </c:pt>
                <c:pt idx="3">
                  <c:v>2020-01-27</c:v>
                </c:pt>
                <c:pt idx="4">
                  <c:v>2020-02-03</c:v>
                </c:pt>
                <c:pt idx="5">
                  <c:v>2020-02-10</c:v>
                </c:pt>
                <c:pt idx="6">
                  <c:v>2020-02-17</c:v>
                </c:pt>
                <c:pt idx="7">
                  <c:v>2020-02-24</c:v>
                </c:pt>
                <c:pt idx="8">
                  <c:v>2020-03-02</c:v>
                </c:pt>
                <c:pt idx="9">
                  <c:v>2020-03-09</c:v>
                </c:pt>
                <c:pt idx="10">
                  <c:v>2020-03-16</c:v>
                </c:pt>
                <c:pt idx="11">
                  <c:v>2020-03-23</c:v>
                </c:pt>
                <c:pt idx="12">
                  <c:v>2020-03-30</c:v>
                </c:pt>
                <c:pt idx="13">
                  <c:v>2020-04-06</c:v>
                </c:pt>
                <c:pt idx="14">
                  <c:v>2020-04-13</c:v>
                </c:pt>
                <c:pt idx="15">
                  <c:v>2020-04-20</c:v>
                </c:pt>
                <c:pt idx="16">
                  <c:v>2020-04-27</c:v>
                </c:pt>
                <c:pt idx="17">
                  <c:v>2020-05-04</c:v>
                </c:pt>
                <c:pt idx="18">
                  <c:v>2020-05-11</c:v>
                </c:pt>
                <c:pt idx="19">
                  <c:v>2020-05-18</c:v>
                </c:pt>
                <c:pt idx="20">
                  <c:v>2020-05-29</c:v>
                </c:pt>
                <c:pt idx="21">
                  <c:v>2020-06-01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1729555.29</c:v>
                </c:pt>
                <c:pt idx="1">
                  <c:v>1729555.29</c:v>
                </c:pt>
                <c:pt idx="2">
                  <c:v>3669224.69</c:v>
                </c:pt>
                <c:pt idx="3">
                  <c:v>4002601.09</c:v>
                </c:pt>
                <c:pt idx="4">
                  <c:v>13682615.77</c:v>
                </c:pt>
                <c:pt idx="5">
                  <c:v>43043035.93</c:v>
                </c:pt>
                <c:pt idx="6">
                  <c:v>70992084.07</c:v>
                </c:pt>
                <c:pt idx="7">
                  <c:v>109331541.4</c:v>
                </c:pt>
                <c:pt idx="8">
                  <c:v>143264950.7</c:v>
                </c:pt>
                <c:pt idx="9">
                  <c:v>177091369.6</c:v>
                </c:pt>
                <c:pt idx="10">
                  <c:v>210899807.5</c:v>
                </c:pt>
                <c:pt idx="11">
                  <c:v>232741846</c:v>
                </c:pt>
                <c:pt idx="12">
                  <c:v>299776469.2</c:v>
                </c:pt>
                <c:pt idx="13">
                  <c:v>317154351.6</c:v>
                </c:pt>
                <c:pt idx="14">
                  <c:v>340979580.7</c:v>
                </c:pt>
                <c:pt idx="15">
                  <c:v>375431919.7</c:v>
                </c:pt>
                <c:pt idx="16">
                  <c:v>399477664</c:v>
                </c:pt>
                <c:pt idx="17">
                  <c:v>429569799.6</c:v>
                </c:pt>
                <c:pt idx="18">
                  <c:v>443947467.3</c:v>
                </c:pt>
                <c:pt idx="19">
                  <c:v>524030337.1</c:v>
                </c:pt>
                <c:pt idx="20">
                  <c:v>538244029.5100006</c:v>
                </c:pt>
                <c:pt idx="21">
                  <c:v>428906103.49000055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1" i="0" strike="noStrike" sz="14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1" i="0" u="none" strike="noStrike">
                <a:solidFill>
                  <a:srgbClr val="000000"/>
                </a:solidFill>
                <a:latin typeface="Montserrat SemiBold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1" Type="http://schemas.openxmlformats.org/officeDocument/2006/relationships/image" Target="../media/image-3-1.png"/><Relationship Id="rId3" Type="http://schemas.openxmlformats.org/officeDocument/2006/relationships/image" Target="../media/image-3-2.png"/><Relationship Id="rId4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/ppt/charts/chart2.xm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18288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0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Activo de Producción Veracruz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210312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Revisión del presupuesto de Inversión 2020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SUBDIRECCIÓN DE PRODUCCIÓN REGIÓN NORTE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033272" y="3200400"/>
            <a:ext cx="707745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0" y="329184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Pemex Exploración y Producción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0" y="384048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Boca del Río, Veracruz 1 de junio de 2020</a:t>
            </a:r>
            <a:endParaRPr lang="en-US" dirty="0"/>
          </a:p>
        </p:txBody>
      </p:sp>
      <p:pic>
        <p:nvPicPr>
          <p:cNvPr id="9" name="Object 8" descr="./logo-pemex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76" y="5029200"/>
            <a:ext cx="3593592" cy="1435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947672" y="2359152"/>
            <a:ext cx="6894576" cy="10241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2100" b="1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PRESUPUESTO DE INVERSIÓN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47672" y="3657600"/>
            <a:ext cx="689457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/>
        </p:nvGraphicFramePr>
        <p:xfrm>
          <a:off x="457200" y="1463040"/>
          <a:ext cx="82296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023360"/>
          <a:ext cx="8229600" cy="914400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ADEC II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13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131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188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235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146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229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177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143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84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92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80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102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1617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REAL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0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91B31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429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Object 4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6" name="Object 5" descr="./logo-mexico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828800" y="5120640"/>
            <a:ext cx="1280160" cy="667512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FFFFFF"/>
                </a:solidFill>
              </a:rPr>
              <a:t>46%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682496" y="5760720"/>
            <a:ext cx="1572768" cy="868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Cumplimiento del periodo enero - junio</a:t>
            </a:r>
            <a:endParaRPr lang="en-US" dirty="0"/>
          </a:p>
        </p:txBody>
      </p:sp>
      <p:pic>
        <p:nvPicPr>
          <p:cNvPr id="10" name="Object 9" descr="./logo-pemex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Ejercicio presupuestal enero - junio 2020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" y="1097280"/>
          <a:ext cx="8229600" cy="5029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Object 6"/>
          <p:cNvSpPr/>
          <p:nvPr/>
        </p:nvSpPr>
        <p:spPr>
          <a:xfrm>
            <a:off x="960120" y="1837944"/>
            <a:ext cx="1373263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8" name="Object 7"/>
          <p:cNvSpPr/>
          <p:nvPr/>
        </p:nvSpPr>
        <p:spPr>
          <a:xfrm>
            <a:off x="978408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enero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792224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11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333383" y="1837944"/>
            <a:ext cx="1373263" cy="3721608"/>
          </a:xfrm>
          <a:prstGeom prst="rect">
            <a:avLst/>
          </a:prstGeom>
          <a:solidFill>
            <a:srgbClr val="F2DCDB"/>
          </a:solidFill>
        </p:spPr>
      </p:sp>
      <p:sp>
        <p:nvSpPr>
          <p:cNvPr id="11" name="Object 10"/>
          <p:cNvSpPr/>
          <p:nvPr/>
        </p:nvSpPr>
        <p:spPr>
          <a:xfrm>
            <a:off x="2351671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febrero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165487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139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3706645" y="1837944"/>
            <a:ext cx="1716578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14" name="Object 13"/>
          <p:cNvSpPr/>
          <p:nvPr/>
        </p:nvSpPr>
        <p:spPr>
          <a:xfrm>
            <a:off x="3724933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marzo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538749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307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5423223" y="1837944"/>
            <a:ext cx="1373263" cy="3721608"/>
          </a:xfrm>
          <a:prstGeom prst="rect">
            <a:avLst/>
          </a:prstGeom>
          <a:solidFill>
            <a:srgbClr val="F2DCDB"/>
          </a:solidFill>
        </p:spPr>
      </p:sp>
      <p:sp>
        <p:nvSpPr>
          <p:cNvPr id="17" name="Object 16"/>
          <p:cNvSpPr/>
          <p:nvPr/>
        </p:nvSpPr>
        <p:spPr>
          <a:xfrm>
            <a:off x="5441511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abril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6255327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429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6796486" y="1837944"/>
            <a:ext cx="1373263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20" name="Object 19"/>
          <p:cNvSpPr/>
          <p:nvPr/>
        </p:nvSpPr>
        <p:spPr>
          <a:xfrm>
            <a:off x="6814774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mayo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7628590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429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8169748" y="1837944"/>
            <a:ext cx="1716578" cy="3721608"/>
          </a:xfrm>
          <a:prstGeom prst="rect">
            <a:avLst/>
          </a:prstGeom>
          <a:solidFill>
            <a:srgbClr val="F2DCDB"/>
          </a:solidFill>
        </p:spPr>
      </p:sp>
      <p:sp>
        <p:nvSpPr>
          <p:cNvPr id="23" name="Object 22"/>
          <p:cNvSpPr/>
          <p:nvPr/>
        </p:nvSpPr>
        <p:spPr>
          <a:xfrm>
            <a:off x="8188036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junio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9001852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754880" y="4242816"/>
          <a:ext cx="36576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Periodo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Adec II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Ejer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%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enero - junio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940.4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428.9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46%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</a:tr>
            </a:tbl>
          </a:graphicData>
        </a:graphic>
      </p:graphicFrame>
      <p:pic>
        <p:nvPicPr>
          <p:cNvPr id="26" name="Object 25" descr="./logo-pemex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46304" y="1645920"/>
          <a:ext cx="4983480" cy="914400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Periodo (enero - junio)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Subdirección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GM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Autorizado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SPRN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AA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46%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CGDUOS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GMDE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42.1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72%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GMGE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21.7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GMOPI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74.4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43.7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-30.6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SPRN APV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146.7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78.2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-68.5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53%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CSTPIP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395.7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177.1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-218.6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45%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GSMCCIT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136.8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64.4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-72.4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47%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GSSLT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260.3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109.1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-151.2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42%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792.8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350.7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-442.2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Inversión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940.4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428.9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-511.5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46%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221224" y="1645920"/>
          <a:ext cx="3776472" cy="914400"/>
        </p:xfrm>
        <a:graphic>
          <a:graphicData uri="http://schemas.openxmlformats.org/drawingml/2006/table">
            <a:tbl>
              <a:tblPr/>
              <a:tblGrid>
                <a:gridCol w="944118"/>
                <a:gridCol w="944118"/>
                <a:gridCol w="944118"/>
                <a:gridCol w="944118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Registro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Recepcionado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Ejercicio+Recep.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-0.4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93%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31.5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-10.6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75%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100%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43.7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-30.6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82.0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-64.7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56%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17.8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195.0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-200.8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65.3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-71.5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48%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9.4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118.5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-141.8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46%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378.8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-414.1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48%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-0.9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460.7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-479.6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49%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1 de junio de 2020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Recepcionado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280160" y="1389888"/>
            <a:ext cx="2103120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Hoja de entrada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173736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HOJA DE ENTRADA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ACT ENERGY MEXICO, S. de R.L. de C.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$2,513,416.23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ENERFLEX COMPRESSION SERVICES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$5,593,242.63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WEATHERFORD DE MEXICO, S. DE R. L.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$15,606,800.44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SARREAL,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$328,892.85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CORPORACION CONSTRUCTORA AZTECA,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$498,776.18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APOYO PETROLERO SIGMA,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$659,320.92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QMAX MEXICO,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$401,590.08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NITROPET, S.A.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$99,525.00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$25,701,564.33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63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280160" y="3694176"/>
            <a:ext cx="1307592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COPADES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416052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COPADES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GLOBAL DRILLING FLUIDS DE MEXICO,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$272,743.67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SARREAL,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$3,766,228.33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223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BUFETE DE MANTENIMIENTO PREDICTIVO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$376,346.43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APOYO PETROLERO SIGMA, S.A. DE C.V.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$370,926.09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TUBOS DE ACERO DE MEXICO S.A.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$104,355.62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DOWELL SCHLUMBERGER DE MEXICO,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$1,245,221.26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GE OIL &amp; GAS PRESSURE CONTROL DE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$5,678.13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$6,141,499.53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263</a:t>
                      </a:r>
                      <a:endParaRPr lang="en-US" sz="12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2" name="Object 11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1 de junio de 2020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Comentarios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2020-06-02T04:23:06Z</dcterms:created>
  <dcterms:modified xsi:type="dcterms:W3CDTF">2020-06-02T04:23:06Z</dcterms:modified>
</cp:coreProperties>
</file>