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362" r:id="rId3"/>
    <p:sldId id="363" r:id="rId5"/>
    <p:sldId id="356" r:id="rId6"/>
    <p:sldId id="371" r:id="rId7"/>
    <p:sldId id="376" r:id="rId8"/>
    <p:sldId id="378" r:id="rId9"/>
    <p:sldId id="370" r:id="rId10"/>
    <p:sldId id="385" r:id="rId11"/>
    <p:sldId id="400" r:id="rId12"/>
    <p:sldId id="401" r:id="rId13"/>
    <p:sldId id="402" r:id="rId14"/>
    <p:sldId id="388" r:id="rId15"/>
    <p:sldId id="398" r:id="rId16"/>
    <p:sldId id="399" r:id="rId17"/>
    <p:sldId id="3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60100606" name="*欧耶*" initials="*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359"/>
    <a:srgbClr val="F3F0EC"/>
    <a:srgbClr val="FCFCFC"/>
    <a:srgbClr val="FFFFFF"/>
    <a:srgbClr val="E1DAD0"/>
    <a:srgbClr val="BCD6C2"/>
    <a:srgbClr val="DAE3F3"/>
    <a:srgbClr val="DFDAD1"/>
    <a:srgbClr val="CEE1D2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4BFFF-2DB2-42B3-BA30-7EC00CE62F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9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9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89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9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27AF9-4F45-4CD0-9F0B-E4D5554774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10487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8A104-FA7E-4194-A236-9257BFDCB3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矩形 12"/>
          <p:cNvSpPr/>
          <p:nvPr userDrawn="1"/>
        </p:nvSpPr>
        <p:spPr>
          <a:xfrm>
            <a:off x="524740" y="508228"/>
            <a:ext cx="11130231" cy="5841543"/>
          </a:xfrm>
          <a:prstGeom prst="rect">
            <a:avLst/>
          </a:prstGeom>
          <a:noFill/>
          <a:ln w="28575">
            <a:solidFill>
              <a:srgbClr val="3D43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78" name="矩形 13"/>
          <p:cNvSpPr/>
          <p:nvPr userDrawn="1"/>
        </p:nvSpPr>
        <p:spPr>
          <a:xfrm>
            <a:off x="406629" y="406399"/>
            <a:ext cx="11358652" cy="6051551"/>
          </a:xfrm>
          <a:prstGeom prst="rect">
            <a:avLst/>
          </a:prstGeom>
          <a:noFill/>
          <a:ln>
            <a:solidFill>
              <a:srgbClr val="2F395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2" name="图形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510" y="0"/>
            <a:ext cx="1609540" cy="3927450"/>
          </a:xfrm>
          <a:prstGeom prst="rect">
            <a:avLst/>
          </a:prstGeom>
        </p:spPr>
      </p:pic>
      <p:pic>
        <p:nvPicPr>
          <p:cNvPr id="2097153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0267950" y="2935988"/>
            <a:ext cx="1609540" cy="3927450"/>
          </a:xfrm>
          <a:prstGeom prst="rect">
            <a:avLst/>
          </a:prstGeom>
        </p:spPr>
      </p:pic>
      <p:grpSp>
        <p:nvGrpSpPr>
          <p:cNvPr id="17" name="组合 16"/>
          <p:cNvGrpSpPr/>
          <p:nvPr userDrawn="1"/>
        </p:nvGrpSpPr>
        <p:grpSpPr>
          <a:xfrm>
            <a:off x="9303657" y="-522514"/>
            <a:ext cx="2888343" cy="1460631"/>
            <a:chOff x="9303657" y="-522514"/>
            <a:chExt cx="2888343" cy="1460631"/>
          </a:xfrm>
        </p:grpSpPr>
        <p:sp>
          <p:nvSpPr>
            <p:cNvPr id="1048579" name="椭圆 17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0" name="矩形 18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9"/>
          <p:cNvGrpSpPr/>
          <p:nvPr userDrawn="1"/>
        </p:nvGrpSpPr>
        <p:grpSpPr>
          <a:xfrm flipH="1" flipV="1">
            <a:off x="-5886" y="5926153"/>
            <a:ext cx="2888343" cy="1460631"/>
            <a:chOff x="9303657" y="-522514"/>
            <a:chExt cx="2888343" cy="1460631"/>
          </a:xfrm>
        </p:grpSpPr>
        <p:sp>
          <p:nvSpPr>
            <p:cNvPr id="1048581" name="椭圆 20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2" name="矩形 21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矩形 12"/>
          <p:cNvSpPr/>
          <p:nvPr userDrawn="1"/>
        </p:nvSpPr>
        <p:spPr>
          <a:xfrm>
            <a:off x="352646" y="351149"/>
            <a:ext cx="11488591" cy="6155702"/>
          </a:xfrm>
          <a:prstGeom prst="rect">
            <a:avLst/>
          </a:prstGeom>
          <a:noFill/>
          <a:ln w="28575">
            <a:solidFill>
              <a:srgbClr val="3D43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2" name="矩形 13"/>
          <p:cNvSpPr/>
          <p:nvPr userDrawn="1"/>
        </p:nvSpPr>
        <p:spPr>
          <a:xfrm>
            <a:off x="261939" y="260057"/>
            <a:ext cx="11670004" cy="6337886"/>
          </a:xfrm>
          <a:prstGeom prst="rect">
            <a:avLst/>
          </a:prstGeom>
          <a:noFill/>
          <a:ln>
            <a:solidFill>
              <a:srgbClr val="2F395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7" name="图形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395" y="0"/>
            <a:ext cx="1046886" cy="2554514"/>
          </a:xfrm>
          <a:prstGeom prst="rect">
            <a:avLst/>
          </a:prstGeom>
        </p:spPr>
      </p:pic>
      <p:pic>
        <p:nvPicPr>
          <p:cNvPr id="2097158" name="图形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0948601" y="4303486"/>
            <a:ext cx="1046886" cy="2554514"/>
          </a:xfrm>
          <a:prstGeom prst="rect">
            <a:avLst/>
          </a:prstGeom>
        </p:spPr>
      </p:pic>
      <p:grpSp>
        <p:nvGrpSpPr>
          <p:cNvPr id="45" name="组合 26"/>
          <p:cNvGrpSpPr/>
          <p:nvPr userDrawn="1"/>
        </p:nvGrpSpPr>
        <p:grpSpPr>
          <a:xfrm>
            <a:off x="9303657" y="-522514"/>
            <a:ext cx="2888343" cy="1460631"/>
            <a:chOff x="9303657" y="-522514"/>
            <a:chExt cx="2888343" cy="1460631"/>
          </a:xfrm>
        </p:grpSpPr>
        <p:sp>
          <p:nvSpPr>
            <p:cNvPr id="1048613" name="椭圆 27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4" name="矩形 28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29"/>
          <p:cNvGrpSpPr/>
          <p:nvPr userDrawn="1"/>
        </p:nvGrpSpPr>
        <p:grpSpPr>
          <a:xfrm flipH="1" flipV="1">
            <a:off x="-5886" y="5926153"/>
            <a:ext cx="2888343" cy="1460631"/>
            <a:chOff x="9303657" y="-522514"/>
            <a:chExt cx="2888343" cy="1460631"/>
          </a:xfrm>
        </p:grpSpPr>
        <p:sp>
          <p:nvSpPr>
            <p:cNvPr id="1048615" name="椭圆 30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16" name="矩形 31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12"/>
          <p:cNvSpPr/>
          <p:nvPr userDrawn="1"/>
        </p:nvSpPr>
        <p:spPr>
          <a:xfrm>
            <a:off x="203314" y="222251"/>
            <a:ext cx="11760086" cy="6426200"/>
          </a:xfrm>
          <a:prstGeom prst="rect">
            <a:avLst/>
          </a:prstGeom>
          <a:noFill/>
          <a:ln w="28575">
            <a:solidFill>
              <a:srgbClr val="3D435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矩形 13"/>
          <p:cNvSpPr/>
          <p:nvPr userDrawn="1"/>
        </p:nvSpPr>
        <p:spPr>
          <a:xfrm>
            <a:off x="119407" y="155983"/>
            <a:ext cx="11915086" cy="6574816"/>
          </a:xfrm>
          <a:prstGeom prst="rect">
            <a:avLst/>
          </a:prstGeom>
          <a:noFill/>
          <a:ln>
            <a:solidFill>
              <a:srgbClr val="2F3952">
                <a:alpha val="5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26"/>
          <p:cNvGrpSpPr/>
          <p:nvPr userDrawn="1"/>
        </p:nvGrpSpPr>
        <p:grpSpPr>
          <a:xfrm>
            <a:off x="9303657" y="-522514"/>
            <a:ext cx="2888343" cy="1460631"/>
            <a:chOff x="9303657" y="-522514"/>
            <a:chExt cx="2888343" cy="1460631"/>
          </a:xfrm>
        </p:grpSpPr>
        <p:sp>
          <p:nvSpPr>
            <p:cNvPr id="1048592" name="椭圆 27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3" name="矩形 28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29"/>
          <p:cNvGrpSpPr/>
          <p:nvPr userDrawn="1"/>
        </p:nvGrpSpPr>
        <p:grpSpPr>
          <a:xfrm flipH="1" flipV="1">
            <a:off x="-5886" y="5926153"/>
            <a:ext cx="2888343" cy="1460631"/>
            <a:chOff x="9303657" y="-522514"/>
            <a:chExt cx="2888343" cy="1460631"/>
          </a:xfrm>
        </p:grpSpPr>
        <p:sp>
          <p:nvSpPr>
            <p:cNvPr id="1048594" name="椭圆 30"/>
            <p:cNvSpPr/>
            <p:nvPr/>
          </p:nvSpPr>
          <p:spPr>
            <a:xfrm>
              <a:off x="9600061" y="-426226"/>
              <a:ext cx="1364343" cy="1364343"/>
            </a:xfrm>
            <a:prstGeom prst="ellipse">
              <a:avLst/>
            </a:prstGeom>
            <a:solidFill>
              <a:srgbClr val="E1DAD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5" name="矩形 31"/>
            <p:cNvSpPr/>
            <p:nvPr/>
          </p:nvSpPr>
          <p:spPr>
            <a:xfrm>
              <a:off x="9303657" y="-522514"/>
              <a:ext cx="2888343" cy="52251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97155" name="图形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60" y="-6270"/>
            <a:ext cx="850595" cy="2075543"/>
          </a:xfrm>
          <a:prstGeom prst="rect">
            <a:avLst/>
          </a:prstGeom>
        </p:spPr>
      </p:pic>
      <p:pic>
        <p:nvPicPr>
          <p:cNvPr id="2097156" name="图形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49146" y="4782457"/>
            <a:ext cx="850595" cy="20755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4.png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3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7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image" Target="../media/image5.png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7.png"/><Relationship Id="rId20" Type="http://schemas.openxmlformats.org/officeDocument/2006/relationships/slideLayout" Target="../slideLayouts/slideLayout3.xml"/><Relationship Id="rId2" Type="http://schemas.openxmlformats.org/officeDocument/2006/relationships/tags" Target="../tags/tag69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89"/>
          <p:cNvGrpSpPr/>
          <p:nvPr/>
        </p:nvGrpSpPr>
        <p:grpSpPr>
          <a:xfrm>
            <a:off x="2200053" y="1536648"/>
            <a:ext cx="7791894" cy="3339465"/>
            <a:chOff x="2200053" y="1536648"/>
            <a:chExt cx="7791894" cy="3339465"/>
          </a:xfrm>
        </p:grpSpPr>
        <p:sp>
          <p:nvSpPr>
            <p:cNvPr id="1048583" name="文本框 23"/>
            <p:cNvSpPr txBox="1"/>
            <p:nvPr/>
          </p:nvSpPr>
          <p:spPr>
            <a:xfrm>
              <a:off x="3706412" y="2625277"/>
              <a:ext cx="46532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rgbClr val="363F57"/>
                  </a:solidFill>
                  <a:cs typeface="+mn-ea"/>
                  <a:sym typeface="+mn-lt"/>
                </a:rPr>
                <a:t>编译原理</a:t>
              </a:r>
              <a:r>
                <a:rPr lang="zh-CN" altLang="en-US" sz="4400" dirty="0">
                  <a:solidFill>
                    <a:srgbClr val="363F57"/>
                  </a:solidFill>
                  <a:cs typeface="+mn-ea"/>
                  <a:sym typeface="+mn-lt"/>
                </a:rPr>
                <a:t>课设报告</a:t>
              </a:r>
              <a:endParaRPr lang="zh-CN" altLang="en-US" sz="4400" dirty="0">
                <a:solidFill>
                  <a:srgbClr val="363F57"/>
                </a:solidFill>
                <a:cs typeface="+mn-ea"/>
                <a:sym typeface="+mn-lt"/>
              </a:endParaRPr>
            </a:p>
          </p:txBody>
        </p:sp>
        <p:pic>
          <p:nvPicPr>
            <p:cNvPr id="2097154" name="图形 6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38048" y="4291278"/>
              <a:ext cx="4316095" cy="584835"/>
            </a:xfrm>
            <a:prstGeom prst="rect">
              <a:avLst/>
            </a:prstGeom>
          </p:spPr>
        </p:pic>
        <p:sp>
          <p:nvSpPr>
            <p:cNvPr id="1048585" name="矩形 69"/>
            <p:cNvSpPr/>
            <p:nvPr/>
          </p:nvSpPr>
          <p:spPr>
            <a:xfrm>
              <a:off x="2200053" y="3399571"/>
              <a:ext cx="7791894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3D4359">
                      <a:alpha val="50000"/>
                    </a:srgbClr>
                  </a:solidFill>
                  <a:cs typeface="+mn-ea"/>
                  <a:sym typeface="+mn-lt"/>
                </a:rPr>
                <a:t>类</a:t>
              </a:r>
              <a:r>
                <a:rPr lang="en-US" altLang="zh-CN" sz="1600" dirty="0">
                  <a:solidFill>
                    <a:srgbClr val="3D4359">
                      <a:alpha val="50000"/>
                    </a:srgbClr>
                  </a:solidFill>
                  <a:cs typeface="+mn-ea"/>
                  <a:sym typeface="+mn-lt"/>
                </a:rPr>
                <a:t>Rust</a:t>
              </a:r>
              <a:r>
                <a:rPr lang="zh-CN" altLang="en-US" sz="1600" dirty="0">
                  <a:solidFill>
                    <a:srgbClr val="3D4359">
                      <a:alpha val="50000"/>
                    </a:srgbClr>
                  </a:solidFill>
                  <a:cs typeface="+mn-ea"/>
                  <a:sym typeface="+mn-lt"/>
                </a:rPr>
                <a:t>可视化编译</a:t>
              </a:r>
              <a:r>
                <a:rPr lang="zh-CN" altLang="en-US" sz="1600" dirty="0">
                  <a:solidFill>
                    <a:srgbClr val="3D4359">
                      <a:alpha val="50000"/>
                    </a:srgbClr>
                  </a:solidFill>
                  <a:cs typeface="+mn-ea"/>
                  <a:sym typeface="+mn-lt"/>
                </a:rPr>
                <a:t>器工具设计与实现</a:t>
              </a:r>
              <a:endParaRPr lang="en-US" altLang="zh-CN" sz="1600" dirty="0">
                <a:solidFill>
                  <a:srgbClr val="3D4359">
                    <a:alpha val="50000"/>
                  </a:srgb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72"/>
            <p:cNvGrpSpPr/>
            <p:nvPr/>
          </p:nvGrpSpPr>
          <p:grpSpPr>
            <a:xfrm>
              <a:off x="4037235" y="1536648"/>
              <a:ext cx="4117531" cy="1069340"/>
              <a:chOff x="4037235" y="1025019"/>
              <a:chExt cx="4117531" cy="1069340"/>
            </a:xfrm>
          </p:grpSpPr>
          <p:sp>
            <p:nvSpPr>
              <p:cNvPr id="1048586" name="图形 21"/>
              <p:cNvSpPr/>
              <p:nvPr/>
            </p:nvSpPr>
            <p:spPr>
              <a:xfrm>
                <a:off x="4037235" y="1590767"/>
                <a:ext cx="4117531" cy="342306"/>
              </a:xfrm>
              <a:custGeom>
                <a:avLst/>
                <a:gdLst>
                  <a:gd name="connsiteX0" fmla="*/ 5450649 w 5516252"/>
                  <a:gd name="connsiteY0" fmla="*/ 489613 h 554889"/>
                  <a:gd name="connsiteX1" fmla="*/ 327389 w 5516252"/>
                  <a:gd name="connsiteY1" fmla="*/ 489613 h 554889"/>
                  <a:gd name="connsiteX2" fmla="*/ 83890 w 5516252"/>
                  <a:gd name="connsiteY2" fmla="*/ 83890 h 554889"/>
                  <a:gd name="connsiteX3" fmla="*/ 5207151 w 5516252"/>
                  <a:gd name="connsiteY3" fmla="*/ 83890 h 55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6252" h="554889">
                    <a:moveTo>
                      <a:pt x="5450649" y="489613"/>
                    </a:moveTo>
                    <a:lnTo>
                      <a:pt x="327389" y="489613"/>
                    </a:lnTo>
                    <a:lnTo>
                      <a:pt x="83890" y="83890"/>
                    </a:lnTo>
                    <a:lnTo>
                      <a:pt x="5207151" y="83890"/>
                    </a:lnTo>
                    <a:close/>
                  </a:path>
                </a:pathLst>
              </a:custGeom>
              <a:solidFill>
                <a:srgbClr val="CEE1D2"/>
              </a:solidFill>
              <a:ln w="326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48587" name="文本框 71"/>
              <p:cNvSpPr txBox="1"/>
              <p:nvPr/>
            </p:nvSpPr>
            <p:spPr>
              <a:xfrm>
                <a:off x="4225224" y="1025019"/>
                <a:ext cx="3205481" cy="1069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b="1" dirty="0">
                    <a:solidFill>
                      <a:srgbClr val="39405A"/>
                    </a:solidFill>
                    <a:latin typeface="Segoe Script" panose="030B0504020000000003" pitchFamily="66" charset="0"/>
                    <a:cs typeface="+mn-ea"/>
                    <a:sym typeface="+mn-lt"/>
                  </a:rPr>
                  <a:t>S</a:t>
                </a:r>
                <a:r>
                  <a:rPr lang="en-US" altLang="zh-CN" sz="5400" b="1" dirty="0">
                    <a:solidFill>
                      <a:srgbClr val="39405A"/>
                    </a:solidFill>
                    <a:latin typeface="Segoe Script" panose="030B0504020000000003" pitchFamily="66" charset="0"/>
                    <a:cs typeface="+mn-ea"/>
                    <a:sym typeface="+mn-lt"/>
                  </a:rPr>
                  <a:t>ummary</a:t>
                </a:r>
                <a:endParaRPr lang="zh-CN" altLang="en-US" sz="5400" b="1" dirty="0">
                  <a:solidFill>
                    <a:srgbClr val="39405A"/>
                  </a:solidFill>
                  <a:latin typeface="Segoe Script" panose="030B0504020000000003" pitchFamily="66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1048588" name="弧形 83"/>
            <p:cNvSpPr/>
            <p:nvPr/>
          </p:nvSpPr>
          <p:spPr>
            <a:xfrm rot="16200000">
              <a:off x="2276241" y="2424614"/>
              <a:ext cx="769441" cy="769441"/>
            </a:xfrm>
            <a:prstGeom prst="arc">
              <a:avLst>
                <a:gd name="adj1" fmla="val 16200000"/>
                <a:gd name="adj2" fmla="val 19795310"/>
              </a:avLst>
            </a:prstGeom>
            <a:ln w="12700">
              <a:solidFill>
                <a:srgbClr val="969B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89" name="弧形 85"/>
            <p:cNvSpPr/>
            <p:nvPr/>
          </p:nvSpPr>
          <p:spPr>
            <a:xfrm rot="16200000" flipH="1" flipV="1">
              <a:off x="9141787" y="3662669"/>
              <a:ext cx="769441" cy="769441"/>
            </a:xfrm>
            <a:prstGeom prst="arc">
              <a:avLst>
                <a:gd name="adj1" fmla="val 16200000"/>
                <a:gd name="adj2" fmla="val 19795310"/>
              </a:avLst>
            </a:prstGeom>
            <a:ln w="12700">
              <a:solidFill>
                <a:srgbClr val="969B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47590" y="4312920"/>
            <a:ext cx="249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Truman-min-show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874600" y="22220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目标代码</a:t>
            </a:r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生成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10565" y="906145"/>
          <a:ext cx="7617460" cy="5191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99920"/>
                <a:gridCol w="2850515"/>
                <a:gridCol w="2867025"/>
              </a:tblGrid>
              <a:tr h="47117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1">
                          <a:solidFill>
                            <a:srgbClr val="3D4359"/>
                          </a:solidFill>
                        </a:rPr>
                        <a:t>语言特性 </a:t>
                      </a:r>
                      <a:endParaRPr lang="zh-CN" altLang="en-US" sz="2000" b="1">
                        <a:solidFill>
                          <a:srgbClr val="3D4359"/>
                        </a:solidFill>
                      </a:endParaRPr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E1DAD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1">
                          <a:solidFill>
                            <a:srgbClr val="3D4359"/>
                          </a:solidFill>
                        </a:rPr>
                        <a:t>核心实现</a:t>
                      </a:r>
                      <a:endParaRPr lang="zh-CN" altLang="en-US" sz="2000" b="1">
                        <a:solidFill>
                          <a:srgbClr val="3D4359"/>
                        </a:solidFill>
                      </a:endParaRPr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E1DAD0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 b="1">
                          <a:solidFill>
                            <a:srgbClr val="3D4359"/>
                          </a:solidFill>
                        </a:rPr>
                        <a:t>生成的</a:t>
                      </a:r>
                      <a:r>
                        <a:rPr lang="zh-CN" altLang="en-US" sz="2000" b="1">
                          <a:solidFill>
                            <a:srgbClr val="3D4359"/>
                          </a:solidFill>
                          <a:sym typeface="+mn-ea"/>
                        </a:rPr>
                        <a:t>示例</a:t>
                      </a:r>
                      <a:r>
                        <a:rPr lang="zh-CN" altLang="en-US" sz="2000" b="1">
                          <a:solidFill>
                            <a:srgbClr val="3D4359"/>
                          </a:solidFill>
                        </a:rPr>
                        <a:t>汇编指令 </a:t>
                      </a:r>
                      <a:endParaRPr lang="zh-CN" altLang="en-US" sz="2000" b="1">
                        <a:solidFill>
                          <a:srgbClr val="3D4359"/>
                        </a:solidFill>
                      </a:endParaRPr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E1DAD0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/>
                        <a:t>变量访问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赋值</a:t>
                      </a:r>
                      <a:endParaRPr lang="zh-CN" altLang="en-US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visit_identifier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visit_let_statement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visit_assignment_statement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mov rax, [rbp - 8]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mov [rbp - 16], rax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/>
                        <a:t>函数调用与返回</a:t>
                      </a:r>
                      <a:endParaRPr lang="zh-CN" altLang="en-US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visit_call_expression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visit_return_statement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visit_function_declaration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pop rdi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call factorial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jmp .L_ret_main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if-else </a:t>
                      </a:r>
                      <a:r>
                        <a:rPr lang="zh-CN" altLang="en-US" sz="1600"/>
                        <a:t>分支</a:t>
                      </a:r>
                      <a:endParaRPr lang="zh-CN" altLang="en-US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visit_if_statement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cmp rax, 0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je .L_else_0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jmp .L_endif_1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while / loop </a:t>
                      </a:r>
                      <a:r>
                        <a:rPr lang="zh-CN" altLang="en-US" sz="1600"/>
                        <a:t>循环</a:t>
                      </a:r>
                      <a:endParaRPr lang="zh-CN" altLang="en-US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visit_while_statement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visit_loop_statement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je .L_while_end_3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jmp .L_while_start_2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for </a:t>
                      </a:r>
                      <a:r>
                        <a:rPr lang="zh-CN" altLang="en-US" sz="1600"/>
                        <a:t>循环</a:t>
                      </a:r>
                      <a:endParaRPr lang="zh-CN" altLang="en-US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visit_for_statement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cmp rax, [rsp]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jge .L_for_end_5inc rax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/>
                        <a:t>引用 </a:t>
                      </a:r>
                      <a:r>
                        <a:rPr lang="en-US" altLang="zh-CN" sz="1600"/>
                        <a:t>&amp;var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visit_prefix_expression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lea rax, [rbp - 24]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7F6F4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/>
                        <a:t>解引用 </a:t>
                      </a:r>
                      <a:r>
                        <a:rPr lang="en-US" altLang="zh-CN" sz="1600"/>
                        <a:t>*ptr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visit_prefix_expression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visit_assignment_statement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mov rax, [rax]</a:t>
                      </a:r>
                      <a:endParaRPr lang="en-US" altLang="zh-CN" sz="1600"/>
                    </a:p>
                    <a:p>
                      <a:pPr marL="0" indent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mov [rax], rcx</a:t>
                      </a:r>
                      <a:endParaRPr lang="en-US" altLang="zh-CN" sz="1600"/>
                    </a:p>
                  </a:txBody>
                  <a:tcPr marL="177800" marR="177800" marT="82550" marB="82550" anchor="ctr" anchorCtr="0">
                    <a:lnL w="12700" cmpd="sng">
                      <a:solidFill>
                        <a:srgbClr val="3D4359"/>
                      </a:solidFill>
                      <a:prstDash val="solid"/>
                    </a:lnL>
                    <a:lnR w="12700" cmpd="sng">
                      <a:solidFill>
                        <a:srgbClr val="3D4359"/>
                      </a:solidFill>
                      <a:prstDash val="solid"/>
                    </a:lnR>
                    <a:lnT w="12700" cmpd="sng">
                      <a:solidFill>
                        <a:srgbClr val="3D4359"/>
                      </a:solidFill>
                      <a:prstDash val="solid"/>
                    </a:lnT>
                    <a:lnB w="12700" cmpd="sng">
                      <a:solidFill>
                        <a:srgbClr val="3D4359"/>
                      </a:solidFill>
                      <a:prstDash val="solid"/>
                    </a:lnB>
                    <a:solidFill>
                      <a:srgbClr val="F3F0EC"/>
                    </a:solidFill>
                  </a:tcPr>
                </a:tc>
              </a:tr>
            </a:tbl>
          </a:graphicData>
        </a:graphic>
      </p:graphicFrame>
      <p:sp>
        <p:nvSpPr>
          <p:cNvPr id="1048783" name="矩形 3"/>
          <p:cNvSpPr/>
          <p:nvPr>
            <p:custDataLst>
              <p:tags r:id="rId2"/>
            </p:custDataLst>
          </p:nvPr>
        </p:nvSpPr>
        <p:spPr>
          <a:xfrm>
            <a:off x="8691245" y="2934335"/>
            <a:ext cx="2975610" cy="1135380"/>
          </a:xfrm>
          <a:prstGeom prst="rect">
            <a:avLst/>
          </a:pr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600">
                <a:sym typeface="+mn-ea"/>
              </a:rPr>
              <a:t>通过一系列精密的 </a:t>
            </a:r>
            <a:r>
              <a:rPr lang="en-US" altLang="zh-CN" sz="1600">
                <a:sym typeface="+mn-ea"/>
              </a:rPr>
              <a:t>visit </a:t>
            </a:r>
            <a:r>
              <a:rPr lang="zh-CN" altLang="en-US" sz="1600">
                <a:sym typeface="+mn-ea"/>
              </a:rPr>
              <a:t>方法，将每一种高级语言特性都精确地翻译为底层的汇编指令</a:t>
            </a:r>
            <a:endParaRPr lang="en-US" altLang="zh-CN" sz="1600">
              <a:cs typeface="+mn-ea"/>
              <a:sym typeface="+mn-lt"/>
            </a:endParaRPr>
          </a:p>
        </p:txBody>
      </p:sp>
      <p:sp>
        <p:nvSpPr>
          <p:cNvPr id="1048787" name="矩形 11"/>
          <p:cNvSpPr/>
          <p:nvPr>
            <p:custDataLst>
              <p:tags r:id="rId3"/>
            </p:custDataLst>
          </p:nvPr>
        </p:nvSpPr>
        <p:spPr>
          <a:xfrm>
            <a:off x="8691245" y="1753870"/>
            <a:ext cx="2975610" cy="485140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rgbClr val="3D4359"/>
                </a:solidFill>
                <a:sym typeface="+mn-ea"/>
              </a:rPr>
              <a:t>AssemblyGenerator</a:t>
            </a:r>
            <a:r>
              <a:rPr lang="zh-CN" altLang="en-US" sz="2000" b="1">
                <a:solidFill>
                  <a:srgbClr val="3D4359"/>
                </a:solidFill>
                <a:sym typeface="+mn-ea"/>
              </a:rPr>
              <a:t>类</a:t>
            </a:r>
            <a:endParaRPr lang="zh-CN" altLang="en-US" sz="20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62770" y="1036955"/>
            <a:ext cx="1431835" cy="584200"/>
            <a:chOff x="204" y="1501"/>
            <a:chExt cx="1813" cy="920"/>
          </a:xfrm>
          <a:solidFill>
            <a:srgbClr val="BCD6C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等腰三角形 13"/>
            <p:cNvSpPr/>
            <p:nvPr/>
          </p:nvSpPr>
          <p:spPr>
            <a:xfrm rot="10800000">
              <a:off x="802" y="2072"/>
              <a:ext cx="618" cy="349"/>
            </a:xfrm>
            <a:prstGeom prst="triangle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04" y="1501"/>
              <a:ext cx="1813" cy="470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rgbClr val="3D4359"/>
                  </a:solidFill>
                </a:rPr>
                <a:t>核心数据</a:t>
              </a:r>
              <a:r>
                <a:rPr lang="zh-CN" altLang="en-US" sz="1400" b="1">
                  <a:solidFill>
                    <a:srgbClr val="3D4359"/>
                  </a:solidFill>
                </a:rPr>
                <a:t>结构</a:t>
              </a:r>
              <a:endParaRPr lang="zh-CN" altLang="en-US" sz="1400" b="1">
                <a:solidFill>
                  <a:srgbClr val="3D4359"/>
                </a:solidFill>
              </a:endParaRPr>
            </a:p>
          </p:txBody>
        </p:sp>
      </p:grpSp>
      <p:sp>
        <p:nvSpPr>
          <p:cNvPr id="9" name="矩形 11"/>
          <p:cNvSpPr/>
          <p:nvPr>
            <p:custDataLst>
              <p:tags r:id="rId4"/>
            </p:custDataLst>
          </p:nvPr>
        </p:nvSpPr>
        <p:spPr>
          <a:xfrm>
            <a:off x="8772525" y="4551045"/>
            <a:ext cx="2975610" cy="1172210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sz="1600">
                <a:solidFill>
                  <a:srgbClr val="3D4359"/>
                </a:solidFill>
                <a:sym typeface="+mn-ea"/>
              </a:rPr>
              <a:t>左表展示了部分核心语言特性、负责实现它的编译器函数、以及最终生成的典型</a:t>
            </a:r>
            <a:r>
              <a:rPr lang="en-US" altLang="zh-CN" sz="1600">
                <a:solidFill>
                  <a:srgbClr val="3D4359"/>
                </a:solidFill>
                <a:sym typeface="+mn-ea"/>
              </a:rPr>
              <a:t>x86-64</a:t>
            </a:r>
            <a:r>
              <a:rPr lang="zh-CN" altLang="en-US" sz="1600">
                <a:solidFill>
                  <a:srgbClr val="3D4359"/>
                </a:solidFill>
                <a:sym typeface="+mn-ea"/>
              </a:rPr>
              <a:t>汇编代码片段</a:t>
            </a:r>
            <a:endParaRPr lang="zh-CN" altLang="en-US" sz="1600">
              <a:solidFill>
                <a:srgbClr val="3D435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645" y="420370"/>
            <a:ext cx="10850880" cy="2915920"/>
          </a:xfrm>
          <a:prstGeom prst="rect">
            <a:avLst/>
          </a:prstGeom>
        </p:spPr>
      </p:pic>
      <p:sp>
        <p:nvSpPr>
          <p:cNvPr id="5" name="文本框 34"/>
          <p:cNvSpPr txBox="1"/>
          <p:nvPr/>
        </p:nvSpPr>
        <p:spPr>
          <a:xfrm>
            <a:off x="874600" y="22220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自动化工具链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440690" y="4048125"/>
            <a:ext cx="284670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rgbClr val="3D4359"/>
                </a:solidFill>
                <a:sym typeface="+mn-ea"/>
              </a:rPr>
              <a:t>Python subprocess </a:t>
            </a:r>
            <a:r>
              <a:rPr lang="zh-CN" altLang="en-US" sz="1600" b="1">
                <a:solidFill>
                  <a:srgbClr val="3D4359"/>
                </a:solidFill>
                <a:sym typeface="+mn-ea"/>
              </a:rPr>
              <a:t>驱动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526155" y="3995420"/>
            <a:ext cx="8199755" cy="414020"/>
            <a:chOff x="2326" y="3157"/>
            <a:chExt cx="12699" cy="652"/>
          </a:xfrm>
        </p:grpSpPr>
        <p:sp>
          <p:nvSpPr>
            <p:cNvPr id="32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24" y="3157"/>
              <a:ext cx="12101" cy="6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利用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subprocess 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模块，实现了对外部命令行工具（如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nasm, gcc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）的完全自动化调用与管理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19" name="TextBox 7"/>
          <p:cNvSpPr txBox="1"/>
          <p:nvPr/>
        </p:nvSpPr>
        <p:spPr>
          <a:xfrm>
            <a:off x="440055" y="4690110"/>
            <a:ext cx="2847340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双操作系统环境</a:t>
            </a:r>
            <a:r>
              <a:rPr lang="zh-CN" altLang="en-US" sz="1600" b="1">
                <a:solidFill>
                  <a:srgbClr val="3D4359"/>
                </a:solidFill>
                <a:sym typeface="+mn-ea"/>
              </a:rPr>
              <a:t>验证支持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526155" y="4671060"/>
            <a:ext cx="8199120" cy="349250"/>
            <a:chOff x="2326" y="3210"/>
            <a:chExt cx="12912" cy="550"/>
          </a:xfrm>
        </p:grpSpPr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24" y="3210"/>
              <a:ext cx="12314" cy="55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可通过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GUI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上的单选按钮，自由选择在本地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-Windows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或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WSL-Linux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环境中进行编译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23" name="TextBox 7"/>
          <p:cNvSpPr txBox="1"/>
          <p:nvPr/>
        </p:nvSpPr>
        <p:spPr>
          <a:xfrm>
            <a:off x="439420" y="5302250"/>
            <a:ext cx="284797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智能路径转换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526155" y="5249545"/>
            <a:ext cx="8199755" cy="414020"/>
            <a:chOff x="2326" y="3157"/>
            <a:chExt cx="12913" cy="652"/>
          </a:xfrm>
        </p:grpSpPr>
        <p:sp>
          <p:nvSpPr>
            <p:cNvPr id="25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24" y="3157"/>
              <a:ext cx="12315" cy="65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实现了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Windows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路径到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Linux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路径（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C:\ -&gt; /mnt/c/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）的自动转换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27" name="TextBox 7"/>
          <p:cNvSpPr txBox="1"/>
          <p:nvPr/>
        </p:nvSpPr>
        <p:spPr>
          <a:xfrm>
            <a:off x="438785" y="5944235"/>
            <a:ext cx="2848610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即时的结果与错误反馈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26155" y="5691505"/>
            <a:ext cx="8199866" cy="814705"/>
            <a:chOff x="2326" y="2842"/>
            <a:chExt cx="12077" cy="1283"/>
          </a:xfrm>
        </p:grpSpPr>
        <p:sp>
          <p:nvSpPr>
            <p:cNvPr id="30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24" y="2842"/>
              <a:ext cx="11479" cy="128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流程捕获了所有工具链的输出（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stdout, stderr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）和最终程序的退出码，并在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GUI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上即时反馈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编译错误或程序运行结果一目了然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8785" y="3472815"/>
            <a:ext cx="11286490" cy="337185"/>
            <a:chOff x="539" y="5331"/>
            <a:chExt cx="14516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5920" y="5331"/>
              <a:ext cx="3788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1600" b="1">
                  <a:solidFill>
                    <a:schemeClr val="accent5">
                      <a:lumMod val="50000"/>
                    </a:schemeClr>
                  </a:solidFill>
                </a:rPr>
                <a:t>核心技术与优势</a:t>
              </a:r>
              <a:endParaRPr lang="zh-CN" altLang="en-US" sz="16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9708" y="5460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6200000">
              <a:off x="5638" y="5456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0378" y="5601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39" y="5597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414145" y="1156970"/>
            <a:ext cx="204978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核心</a:t>
            </a:r>
            <a:r>
              <a:rPr lang="zh-CN" altLang="en-US" sz="2000" b="1" dirty="0"/>
              <a:t>目标</a:t>
            </a:r>
            <a:endParaRPr lang="zh-CN" altLang="en-US" sz="20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19990" y="1086680"/>
            <a:ext cx="540000" cy="540000"/>
            <a:chOff x="3263493" y="4921531"/>
            <a:chExt cx="714694" cy="714694"/>
          </a:xfrm>
        </p:grpSpPr>
        <p:sp>
          <p:nvSpPr>
            <p:cNvPr id="13" name="椭圆 26"/>
            <p:cNvSpPr/>
            <p:nvPr/>
          </p:nvSpPr>
          <p:spPr>
            <a:xfrm>
              <a:off x="3263493" y="4921531"/>
              <a:ext cx="714694" cy="714694"/>
            </a:xfrm>
            <a:prstGeom prst="ellipse">
              <a:avLst/>
            </a:prstGeom>
            <a:solidFill>
              <a:srgbClr val="3D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4" name="arrow-pointing-left-circular-button_20407"/>
            <p:cNvSpPr>
              <a:spLocks noChangeAspect="1"/>
            </p:cNvSpPr>
            <p:nvPr/>
          </p:nvSpPr>
          <p:spPr bwMode="auto">
            <a:xfrm>
              <a:off x="3490548" y="5076317"/>
              <a:ext cx="260584" cy="405123"/>
            </a:xfrm>
            <a:custGeom>
              <a:avLst/>
              <a:gdLst>
                <a:gd name="connsiteX0" fmla="*/ 147788 w 390121"/>
                <a:gd name="connsiteY0" fmla="*/ 380983 h 606510"/>
                <a:gd name="connsiteX1" fmla="*/ 203660 w 390121"/>
                <a:gd name="connsiteY1" fmla="*/ 408416 h 606510"/>
                <a:gd name="connsiteX2" fmla="*/ 152397 w 390121"/>
                <a:gd name="connsiteY2" fmla="*/ 553957 h 606510"/>
                <a:gd name="connsiteX3" fmla="*/ 145206 w 390121"/>
                <a:gd name="connsiteY3" fmla="*/ 559020 h 606510"/>
                <a:gd name="connsiteX4" fmla="*/ 145114 w 390121"/>
                <a:gd name="connsiteY4" fmla="*/ 559020 h 606510"/>
                <a:gd name="connsiteX5" fmla="*/ 137922 w 390121"/>
                <a:gd name="connsiteY5" fmla="*/ 554049 h 606510"/>
                <a:gd name="connsiteX6" fmla="*/ 110908 w 390121"/>
                <a:gd name="connsiteY6" fmla="*/ 479944 h 606510"/>
                <a:gd name="connsiteX7" fmla="*/ 106298 w 390121"/>
                <a:gd name="connsiteY7" fmla="*/ 475341 h 606510"/>
                <a:gd name="connsiteX8" fmla="*/ 103717 w 390121"/>
                <a:gd name="connsiteY8" fmla="*/ 474881 h 606510"/>
                <a:gd name="connsiteX9" fmla="*/ 99752 w 390121"/>
                <a:gd name="connsiteY9" fmla="*/ 475985 h 606510"/>
                <a:gd name="connsiteX10" fmla="*/ 32170 w 390121"/>
                <a:gd name="connsiteY10" fmla="*/ 516858 h 606510"/>
                <a:gd name="connsiteX11" fmla="*/ 28206 w 390121"/>
                <a:gd name="connsiteY11" fmla="*/ 517963 h 606510"/>
                <a:gd name="connsiteX12" fmla="*/ 23411 w 390121"/>
                <a:gd name="connsiteY12" fmla="*/ 516214 h 606510"/>
                <a:gd name="connsiteX13" fmla="*/ 20922 w 390121"/>
                <a:gd name="connsiteY13" fmla="*/ 507745 h 606510"/>
                <a:gd name="connsiteX14" fmla="*/ 65638 w 390121"/>
                <a:gd name="connsiteY14" fmla="*/ 381167 h 606510"/>
                <a:gd name="connsiteX15" fmla="*/ 68773 w 390121"/>
                <a:gd name="connsiteY15" fmla="*/ 383192 h 606510"/>
                <a:gd name="connsiteX16" fmla="*/ 106298 w 390121"/>
                <a:gd name="connsiteY16" fmla="*/ 392950 h 606510"/>
                <a:gd name="connsiteX17" fmla="*/ 147788 w 390121"/>
                <a:gd name="connsiteY17" fmla="*/ 380983 h 606510"/>
                <a:gd name="connsiteX18" fmla="*/ 318116 w 390121"/>
                <a:gd name="connsiteY18" fmla="*/ 352192 h 606510"/>
                <a:gd name="connsiteX19" fmla="*/ 389716 w 390121"/>
                <a:gd name="connsiteY19" fmla="*/ 555241 h 606510"/>
                <a:gd name="connsiteX20" fmla="*/ 387321 w 390121"/>
                <a:gd name="connsiteY20" fmla="*/ 563710 h 606510"/>
                <a:gd name="connsiteX21" fmla="*/ 378566 w 390121"/>
                <a:gd name="connsiteY21" fmla="*/ 564262 h 606510"/>
                <a:gd name="connsiteX22" fmla="*/ 310928 w 390121"/>
                <a:gd name="connsiteY22" fmla="*/ 523486 h 606510"/>
                <a:gd name="connsiteX23" fmla="*/ 304477 w 390121"/>
                <a:gd name="connsiteY23" fmla="*/ 522842 h 606510"/>
                <a:gd name="connsiteX24" fmla="*/ 299870 w 390121"/>
                <a:gd name="connsiteY24" fmla="*/ 527352 h 606510"/>
                <a:gd name="connsiteX25" fmla="*/ 272778 w 390121"/>
                <a:gd name="connsiteY25" fmla="*/ 601448 h 606510"/>
                <a:gd name="connsiteX26" fmla="*/ 265590 w 390121"/>
                <a:gd name="connsiteY26" fmla="*/ 606510 h 606510"/>
                <a:gd name="connsiteX27" fmla="*/ 258402 w 390121"/>
                <a:gd name="connsiteY27" fmla="*/ 601356 h 606510"/>
                <a:gd name="connsiteX28" fmla="*/ 218409 w 390121"/>
                <a:gd name="connsiteY28" fmla="*/ 488049 h 606510"/>
                <a:gd name="connsiteX29" fmla="*/ 251122 w 390121"/>
                <a:gd name="connsiteY29" fmla="*/ 395361 h 606510"/>
                <a:gd name="connsiteX30" fmla="*/ 281348 w 390121"/>
                <a:gd name="connsiteY30" fmla="*/ 354953 h 606510"/>
                <a:gd name="connsiteX31" fmla="*/ 294986 w 390121"/>
                <a:gd name="connsiteY31" fmla="*/ 356150 h 606510"/>
                <a:gd name="connsiteX32" fmla="*/ 318116 w 390121"/>
                <a:gd name="connsiteY32" fmla="*/ 352192 h 606510"/>
                <a:gd name="connsiteX33" fmla="*/ 182774 w 390121"/>
                <a:gd name="connsiteY33" fmla="*/ 111352 h 606510"/>
                <a:gd name="connsiteX34" fmla="*/ 255739 w 390121"/>
                <a:gd name="connsiteY34" fmla="*/ 184211 h 606510"/>
                <a:gd name="connsiteX35" fmla="*/ 182774 w 390121"/>
                <a:gd name="connsiteY35" fmla="*/ 257070 h 606510"/>
                <a:gd name="connsiteX36" fmla="*/ 109809 w 390121"/>
                <a:gd name="connsiteY36" fmla="*/ 184211 h 606510"/>
                <a:gd name="connsiteX37" fmla="*/ 182774 w 390121"/>
                <a:gd name="connsiteY37" fmla="*/ 111352 h 606510"/>
                <a:gd name="connsiteX38" fmla="*/ 182777 w 390121"/>
                <a:gd name="connsiteY38" fmla="*/ 71066 h 606510"/>
                <a:gd name="connsiteX39" fmla="*/ 69399 w 390121"/>
                <a:gd name="connsiteY39" fmla="*/ 184200 h 606510"/>
                <a:gd name="connsiteX40" fmla="*/ 182777 w 390121"/>
                <a:gd name="connsiteY40" fmla="*/ 297427 h 606510"/>
                <a:gd name="connsiteX41" fmla="*/ 296064 w 390121"/>
                <a:gd name="connsiteY41" fmla="*/ 184200 h 606510"/>
                <a:gd name="connsiteX42" fmla="*/ 182777 w 390121"/>
                <a:gd name="connsiteY42" fmla="*/ 71066 h 606510"/>
                <a:gd name="connsiteX43" fmla="*/ 237168 w 390121"/>
                <a:gd name="connsiteY43" fmla="*/ 29923 h 606510"/>
                <a:gd name="connsiteX44" fmla="*/ 237982 w 390121"/>
                <a:gd name="connsiteY44" fmla="*/ 29923 h 606510"/>
                <a:gd name="connsiteX45" fmla="*/ 238729 w 390121"/>
                <a:gd name="connsiteY45" fmla="*/ 31391 h 606510"/>
                <a:gd name="connsiteX46" fmla="*/ 238729 w 390121"/>
                <a:gd name="connsiteY46" fmla="*/ 31483 h 606510"/>
                <a:gd name="connsiteX47" fmla="*/ 239812 w 390121"/>
                <a:gd name="connsiteY47" fmla="*/ 33022 h 606510"/>
                <a:gd name="connsiteX48" fmla="*/ 237168 w 390121"/>
                <a:gd name="connsiteY48" fmla="*/ 33022 h 606510"/>
                <a:gd name="connsiteX49" fmla="*/ 237657 w 390121"/>
                <a:gd name="connsiteY49" fmla="*/ 29285 h 606510"/>
                <a:gd name="connsiteX50" fmla="*/ 241131 w 390121"/>
                <a:gd name="connsiteY50" fmla="*/ 29285 h 606510"/>
                <a:gd name="connsiteX51" fmla="*/ 241131 w 390121"/>
                <a:gd name="connsiteY51" fmla="*/ 33660 h 606510"/>
                <a:gd name="connsiteX52" fmla="*/ 240261 w 390121"/>
                <a:gd name="connsiteY52" fmla="*/ 33660 h 606510"/>
                <a:gd name="connsiteX53" fmla="*/ 239812 w 390121"/>
                <a:gd name="connsiteY53" fmla="*/ 33022 h 606510"/>
                <a:gd name="connsiteX54" fmla="*/ 240578 w 390121"/>
                <a:gd name="connsiteY54" fmla="*/ 33022 h 606510"/>
                <a:gd name="connsiteX55" fmla="*/ 240578 w 390121"/>
                <a:gd name="connsiteY55" fmla="*/ 29923 h 606510"/>
                <a:gd name="connsiteX56" fmla="*/ 237982 w 390121"/>
                <a:gd name="connsiteY56" fmla="*/ 29923 h 606510"/>
                <a:gd name="connsiteX57" fmla="*/ 201950 w 390121"/>
                <a:gd name="connsiteY57" fmla="*/ 0 h 606510"/>
                <a:gd name="connsiteX58" fmla="*/ 207757 w 390121"/>
                <a:gd name="connsiteY58" fmla="*/ 460 h 606510"/>
                <a:gd name="connsiteX59" fmla="*/ 228290 w 390121"/>
                <a:gd name="connsiteY59" fmla="*/ 10885 h 606510"/>
                <a:gd name="connsiteX60" fmla="*/ 237657 w 390121"/>
                <a:gd name="connsiteY60" fmla="*/ 29285 h 606510"/>
                <a:gd name="connsiteX61" fmla="*/ 236615 w 390121"/>
                <a:gd name="connsiteY61" fmla="*/ 29285 h 606510"/>
                <a:gd name="connsiteX62" fmla="*/ 236615 w 390121"/>
                <a:gd name="connsiteY62" fmla="*/ 33660 h 606510"/>
                <a:gd name="connsiteX63" fmla="*/ 240261 w 390121"/>
                <a:gd name="connsiteY63" fmla="*/ 33660 h 606510"/>
                <a:gd name="connsiteX64" fmla="*/ 252648 w 390121"/>
                <a:gd name="connsiteY64" fmla="*/ 51274 h 606510"/>
                <a:gd name="connsiteX65" fmla="*/ 265922 w 390121"/>
                <a:gd name="connsiteY65" fmla="*/ 54680 h 606510"/>
                <a:gd name="connsiteX66" fmla="*/ 276799 w 390121"/>
                <a:gd name="connsiteY66" fmla="*/ 52471 h 606510"/>
                <a:gd name="connsiteX67" fmla="*/ 291455 w 390121"/>
                <a:gd name="connsiteY67" fmla="*/ 49433 h 606510"/>
                <a:gd name="connsiteX68" fmla="*/ 319569 w 390121"/>
                <a:gd name="connsiteY68" fmla="*/ 62229 h 606510"/>
                <a:gd name="connsiteX69" fmla="*/ 323348 w 390121"/>
                <a:gd name="connsiteY69" fmla="*/ 105862 h 606510"/>
                <a:gd name="connsiteX70" fmla="*/ 321228 w 390121"/>
                <a:gd name="connsiteY70" fmla="*/ 129981 h 606510"/>
                <a:gd name="connsiteX71" fmla="*/ 339019 w 390121"/>
                <a:gd name="connsiteY71" fmla="*/ 146366 h 606510"/>
                <a:gd name="connsiteX72" fmla="*/ 365474 w 390121"/>
                <a:gd name="connsiteY72" fmla="*/ 181347 h 606510"/>
                <a:gd name="connsiteX73" fmla="*/ 340217 w 390121"/>
                <a:gd name="connsiteY73" fmla="*/ 217156 h 606510"/>
                <a:gd name="connsiteX74" fmla="*/ 323164 w 390121"/>
                <a:gd name="connsiteY74" fmla="*/ 234278 h 606510"/>
                <a:gd name="connsiteX75" fmla="*/ 326114 w 390121"/>
                <a:gd name="connsiteY75" fmla="*/ 258212 h 606510"/>
                <a:gd name="connsiteX76" fmla="*/ 323901 w 390121"/>
                <a:gd name="connsiteY76" fmla="*/ 302030 h 606510"/>
                <a:gd name="connsiteX77" fmla="*/ 294958 w 390121"/>
                <a:gd name="connsiteY77" fmla="*/ 315838 h 606510"/>
                <a:gd name="connsiteX78" fmla="*/ 281592 w 390121"/>
                <a:gd name="connsiteY78" fmla="*/ 313353 h 606510"/>
                <a:gd name="connsiteX79" fmla="*/ 281592 w 390121"/>
                <a:gd name="connsiteY79" fmla="*/ 313260 h 606510"/>
                <a:gd name="connsiteX80" fmla="*/ 271637 w 390121"/>
                <a:gd name="connsiteY80" fmla="*/ 311419 h 606510"/>
                <a:gd name="connsiteX81" fmla="*/ 257441 w 390121"/>
                <a:gd name="connsiteY81" fmla="*/ 315378 h 606510"/>
                <a:gd name="connsiteX82" fmla="*/ 244352 w 390121"/>
                <a:gd name="connsiteY82" fmla="*/ 335722 h 606510"/>
                <a:gd name="connsiteX83" fmla="*/ 214486 w 390121"/>
                <a:gd name="connsiteY83" fmla="*/ 367757 h 606510"/>
                <a:gd name="connsiteX84" fmla="*/ 207297 w 390121"/>
                <a:gd name="connsiteY84" fmla="*/ 368493 h 606510"/>
                <a:gd name="connsiteX85" fmla="*/ 174758 w 390121"/>
                <a:gd name="connsiteY85" fmla="*/ 349254 h 606510"/>
                <a:gd name="connsiteX86" fmla="*/ 174666 w 390121"/>
                <a:gd name="connsiteY86" fmla="*/ 349254 h 606510"/>
                <a:gd name="connsiteX87" fmla="*/ 154940 w 390121"/>
                <a:gd name="connsiteY87" fmla="*/ 335354 h 606510"/>
                <a:gd name="connsiteX88" fmla="*/ 150607 w 390121"/>
                <a:gd name="connsiteY88" fmla="*/ 335077 h 606510"/>
                <a:gd name="connsiteX89" fmla="*/ 131803 w 390121"/>
                <a:gd name="connsiteY89" fmla="*/ 342534 h 606510"/>
                <a:gd name="connsiteX90" fmla="*/ 106270 w 390121"/>
                <a:gd name="connsiteY90" fmla="*/ 352568 h 606510"/>
                <a:gd name="connsiteX91" fmla="*/ 88295 w 390121"/>
                <a:gd name="connsiteY91" fmla="*/ 347965 h 606510"/>
                <a:gd name="connsiteX92" fmla="*/ 69675 w 390121"/>
                <a:gd name="connsiteY92" fmla="*/ 308658 h 606510"/>
                <a:gd name="connsiteX93" fmla="*/ 63500 w 390121"/>
                <a:gd name="connsiteY93" fmla="*/ 284908 h 606510"/>
                <a:gd name="connsiteX94" fmla="*/ 42760 w 390121"/>
                <a:gd name="connsiteY94" fmla="*/ 275426 h 606510"/>
                <a:gd name="connsiteX95" fmla="*/ 41193 w 390121"/>
                <a:gd name="connsiteY95" fmla="*/ 275518 h 606510"/>
                <a:gd name="connsiteX96" fmla="*/ 39165 w 390121"/>
                <a:gd name="connsiteY96" fmla="*/ 275518 h 606510"/>
                <a:gd name="connsiteX97" fmla="*/ 4414 w 390121"/>
                <a:gd name="connsiteY97" fmla="*/ 251676 h 606510"/>
                <a:gd name="connsiteX98" fmla="*/ 15752 w 390121"/>
                <a:gd name="connsiteY98" fmla="*/ 209423 h 606510"/>
                <a:gd name="connsiteX99" fmla="*/ 25983 w 390121"/>
                <a:gd name="connsiteY99" fmla="*/ 187514 h 606510"/>
                <a:gd name="connsiteX100" fmla="*/ 15014 w 390121"/>
                <a:gd name="connsiteY100" fmla="*/ 166066 h 606510"/>
                <a:gd name="connsiteX101" fmla="*/ 14922 w 390121"/>
                <a:gd name="connsiteY101" fmla="*/ 165974 h 606510"/>
                <a:gd name="connsiteX102" fmla="*/ 2017 w 390121"/>
                <a:gd name="connsiteY102" fmla="*/ 124089 h 606510"/>
                <a:gd name="connsiteX103" fmla="*/ 37229 w 390121"/>
                <a:gd name="connsiteY103" fmla="*/ 99050 h 606510"/>
                <a:gd name="connsiteX104" fmla="*/ 37966 w 390121"/>
                <a:gd name="connsiteY104" fmla="*/ 99050 h 606510"/>
                <a:gd name="connsiteX105" fmla="*/ 38519 w 390121"/>
                <a:gd name="connsiteY105" fmla="*/ 99050 h 606510"/>
                <a:gd name="connsiteX106" fmla="*/ 59905 w 390121"/>
                <a:gd name="connsiteY106" fmla="*/ 88832 h 606510"/>
                <a:gd name="connsiteX107" fmla="*/ 65343 w 390121"/>
                <a:gd name="connsiteY107" fmla="*/ 65266 h 606510"/>
                <a:gd name="connsiteX108" fmla="*/ 82304 w 390121"/>
                <a:gd name="connsiteY108" fmla="*/ 24947 h 606510"/>
                <a:gd name="connsiteX109" fmla="*/ 101569 w 390121"/>
                <a:gd name="connsiteY109" fmla="*/ 19608 h 606510"/>
                <a:gd name="connsiteX110" fmla="*/ 126088 w 390121"/>
                <a:gd name="connsiteY110" fmla="*/ 28721 h 606510"/>
                <a:gd name="connsiteX111" fmla="*/ 144155 w 390121"/>
                <a:gd name="connsiteY111" fmla="*/ 35533 h 606510"/>
                <a:gd name="connsiteX112" fmla="*/ 149409 w 390121"/>
                <a:gd name="connsiteY112" fmla="*/ 34981 h 606510"/>
                <a:gd name="connsiteX113" fmla="*/ 168674 w 390121"/>
                <a:gd name="connsiteY113" fmla="*/ 20436 h 606510"/>
                <a:gd name="connsiteX114" fmla="*/ 201950 w 390121"/>
                <a:gd name="connsiteY114" fmla="*/ 0 h 60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0121" h="606510">
                  <a:moveTo>
                    <a:pt x="147788" y="380983"/>
                  </a:moveTo>
                  <a:cubicBezTo>
                    <a:pt x="161617" y="397461"/>
                    <a:pt x="181901" y="407311"/>
                    <a:pt x="203660" y="408416"/>
                  </a:cubicBezTo>
                  <a:lnTo>
                    <a:pt x="152397" y="553957"/>
                  </a:lnTo>
                  <a:cubicBezTo>
                    <a:pt x="151291" y="556995"/>
                    <a:pt x="148433" y="559020"/>
                    <a:pt x="145206" y="559020"/>
                  </a:cubicBezTo>
                  <a:lnTo>
                    <a:pt x="145114" y="559020"/>
                  </a:lnTo>
                  <a:cubicBezTo>
                    <a:pt x="141887" y="559020"/>
                    <a:pt x="139029" y="556995"/>
                    <a:pt x="137922" y="554049"/>
                  </a:cubicBezTo>
                  <a:lnTo>
                    <a:pt x="110908" y="479944"/>
                  </a:lnTo>
                  <a:cubicBezTo>
                    <a:pt x="110078" y="477734"/>
                    <a:pt x="108419" y="476077"/>
                    <a:pt x="106298" y="475341"/>
                  </a:cubicBezTo>
                  <a:cubicBezTo>
                    <a:pt x="105376" y="475065"/>
                    <a:pt x="104546" y="474881"/>
                    <a:pt x="103717" y="474881"/>
                  </a:cubicBezTo>
                  <a:cubicBezTo>
                    <a:pt x="102334" y="474881"/>
                    <a:pt x="100951" y="475249"/>
                    <a:pt x="99752" y="475985"/>
                  </a:cubicBezTo>
                  <a:lnTo>
                    <a:pt x="32170" y="516858"/>
                  </a:lnTo>
                  <a:cubicBezTo>
                    <a:pt x="30880" y="517595"/>
                    <a:pt x="29589" y="517963"/>
                    <a:pt x="28206" y="517963"/>
                  </a:cubicBezTo>
                  <a:cubicBezTo>
                    <a:pt x="26454" y="517963"/>
                    <a:pt x="24794" y="517318"/>
                    <a:pt x="23411" y="516214"/>
                  </a:cubicBezTo>
                  <a:cubicBezTo>
                    <a:pt x="20830" y="514189"/>
                    <a:pt x="19908" y="510782"/>
                    <a:pt x="20922" y="507745"/>
                  </a:cubicBezTo>
                  <a:lnTo>
                    <a:pt x="65638" y="381167"/>
                  </a:lnTo>
                  <a:cubicBezTo>
                    <a:pt x="66653" y="381904"/>
                    <a:pt x="67667" y="382640"/>
                    <a:pt x="68773" y="383192"/>
                  </a:cubicBezTo>
                  <a:cubicBezTo>
                    <a:pt x="80206" y="389544"/>
                    <a:pt x="93206" y="392950"/>
                    <a:pt x="106298" y="392950"/>
                  </a:cubicBezTo>
                  <a:cubicBezTo>
                    <a:pt x="121142" y="392950"/>
                    <a:pt x="135433" y="388716"/>
                    <a:pt x="147788" y="380983"/>
                  </a:cubicBezTo>
                  <a:close/>
                  <a:moveTo>
                    <a:pt x="318116" y="352192"/>
                  </a:moveTo>
                  <a:lnTo>
                    <a:pt x="389716" y="555241"/>
                  </a:lnTo>
                  <a:cubicBezTo>
                    <a:pt x="390730" y="558279"/>
                    <a:pt x="389809" y="561592"/>
                    <a:pt x="387321" y="563710"/>
                  </a:cubicBezTo>
                  <a:cubicBezTo>
                    <a:pt x="384832" y="565734"/>
                    <a:pt x="381331" y="565919"/>
                    <a:pt x="378566" y="564262"/>
                  </a:cubicBezTo>
                  <a:lnTo>
                    <a:pt x="310928" y="523486"/>
                  </a:lnTo>
                  <a:cubicBezTo>
                    <a:pt x="308993" y="522290"/>
                    <a:pt x="306597" y="522013"/>
                    <a:pt x="304477" y="522842"/>
                  </a:cubicBezTo>
                  <a:cubicBezTo>
                    <a:pt x="302266" y="523578"/>
                    <a:pt x="300607" y="525235"/>
                    <a:pt x="299870" y="527352"/>
                  </a:cubicBezTo>
                  <a:lnTo>
                    <a:pt x="272778" y="601448"/>
                  </a:lnTo>
                  <a:cubicBezTo>
                    <a:pt x="271672" y="604485"/>
                    <a:pt x="268815" y="606510"/>
                    <a:pt x="265590" y="606510"/>
                  </a:cubicBezTo>
                  <a:cubicBezTo>
                    <a:pt x="262365" y="606510"/>
                    <a:pt x="259508" y="604393"/>
                    <a:pt x="258402" y="601356"/>
                  </a:cubicBezTo>
                  <a:lnTo>
                    <a:pt x="218409" y="488049"/>
                  </a:lnTo>
                  <a:lnTo>
                    <a:pt x="251122" y="395361"/>
                  </a:lnTo>
                  <a:cubicBezTo>
                    <a:pt x="265314" y="385788"/>
                    <a:pt x="276003" y="371613"/>
                    <a:pt x="281348" y="354953"/>
                  </a:cubicBezTo>
                  <a:cubicBezTo>
                    <a:pt x="285863" y="355782"/>
                    <a:pt x="290378" y="356150"/>
                    <a:pt x="294986" y="356150"/>
                  </a:cubicBezTo>
                  <a:cubicBezTo>
                    <a:pt x="303003" y="356150"/>
                    <a:pt x="310744" y="354493"/>
                    <a:pt x="318116" y="352192"/>
                  </a:cubicBezTo>
                  <a:close/>
                  <a:moveTo>
                    <a:pt x="182774" y="111352"/>
                  </a:moveTo>
                  <a:cubicBezTo>
                    <a:pt x="223071" y="111352"/>
                    <a:pt x="255739" y="143972"/>
                    <a:pt x="255739" y="184211"/>
                  </a:cubicBezTo>
                  <a:cubicBezTo>
                    <a:pt x="255739" y="224450"/>
                    <a:pt x="223071" y="257070"/>
                    <a:pt x="182774" y="257070"/>
                  </a:cubicBezTo>
                  <a:cubicBezTo>
                    <a:pt x="142477" y="257070"/>
                    <a:pt x="109809" y="224450"/>
                    <a:pt x="109809" y="184211"/>
                  </a:cubicBezTo>
                  <a:cubicBezTo>
                    <a:pt x="109809" y="143972"/>
                    <a:pt x="142477" y="111352"/>
                    <a:pt x="182774" y="111352"/>
                  </a:cubicBezTo>
                  <a:close/>
                  <a:moveTo>
                    <a:pt x="182777" y="71066"/>
                  </a:moveTo>
                  <a:cubicBezTo>
                    <a:pt x="120281" y="71066"/>
                    <a:pt x="69399" y="121788"/>
                    <a:pt x="69399" y="184200"/>
                  </a:cubicBezTo>
                  <a:cubicBezTo>
                    <a:pt x="69399" y="246613"/>
                    <a:pt x="120281" y="297427"/>
                    <a:pt x="182777" y="297427"/>
                  </a:cubicBezTo>
                  <a:cubicBezTo>
                    <a:pt x="245274" y="297427"/>
                    <a:pt x="296064" y="246613"/>
                    <a:pt x="296064" y="184200"/>
                  </a:cubicBezTo>
                  <a:cubicBezTo>
                    <a:pt x="296064" y="121788"/>
                    <a:pt x="245274" y="71066"/>
                    <a:pt x="182777" y="71066"/>
                  </a:cubicBezTo>
                  <a:close/>
                  <a:moveTo>
                    <a:pt x="237168" y="29923"/>
                  </a:moveTo>
                  <a:lnTo>
                    <a:pt x="237982" y="29923"/>
                  </a:lnTo>
                  <a:lnTo>
                    <a:pt x="238729" y="31391"/>
                  </a:lnTo>
                  <a:lnTo>
                    <a:pt x="238729" y="31483"/>
                  </a:lnTo>
                  <a:lnTo>
                    <a:pt x="239812" y="33022"/>
                  </a:lnTo>
                  <a:lnTo>
                    <a:pt x="237168" y="33022"/>
                  </a:lnTo>
                  <a:close/>
                  <a:moveTo>
                    <a:pt x="237657" y="29285"/>
                  </a:moveTo>
                  <a:lnTo>
                    <a:pt x="241131" y="29285"/>
                  </a:lnTo>
                  <a:lnTo>
                    <a:pt x="241131" y="33660"/>
                  </a:lnTo>
                  <a:lnTo>
                    <a:pt x="240261" y="33660"/>
                  </a:lnTo>
                  <a:lnTo>
                    <a:pt x="239812" y="33022"/>
                  </a:lnTo>
                  <a:lnTo>
                    <a:pt x="240578" y="33022"/>
                  </a:lnTo>
                  <a:lnTo>
                    <a:pt x="240578" y="29923"/>
                  </a:lnTo>
                  <a:lnTo>
                    <a:pt x="237982" y="29923"/>
                  </a:lnTo>
                  <a:close/>
                  <a:moveTo>
                    <a:pt x="201950" y="0"/>
                  </a:moveTo>
                  <a:cubicBezTo>
                    <a:pt x="203886" y="0"/>
                    <a:pt x="205822" y="184"/>
                    <a:pt x="207757" y="460"/>
                  </a:cubicBezTo>
                  <a:cubicBezTo>
                    <a:pt x="215731" y="1703"/>
                    <a:pt x="222852" y="5454"/>
                    <a:pt x="228290" y="10885"/>
                  </a:cubicBezTo>
                  <a:lnTo>
                    <a:pt x="237657" y="29285"/>
                  </a:lnTo>
                  <a:lnTo>
                    <a:pt x="236615" y="29285"/>
                  </a:lnTo>
                  <a:lnTo>
                    <a:pt x="236615" y="33660"/>
                  </a:lnTo>
                  <a:lnTo>
                    <a:pt x="240261" y="33660"/>
                  </a:lnTo>
                  <a:lnTo>
                    <a:pt x="252648" y="51274"/>
                  </a:lnTo>
                  <a:cubicBezTo>
                    <a:pt x="256796" y="53484"/>
                    <a:pt x="261313" y="54680"/>
                    <a:pt x="265922" y="54680"/>
                  </a:cubicBezTo>
                  <a:cubicBezTo>
                    <a:pt x="269609" y="54680"/>
                    <a:pt x="273296" y="53944"/>
                    <a:pt x="276799" y="52471"/>
                  </a:cubicBezTo>
                  <a:cubicBezTo>
                    <a:pt x="281500" y="50446"/>
                    <a:pt x="286477" y="49433"/>
                    <a:pt x="291455" y="49433"/>
                  </a:cubicBezTo>
                  <a:cubicBezTo>
                    <a:pt x="301963" y="49433"/>
                    <a:pt x="312287" y="53944"/>
                    <a:pt x="319569" y="62229"/>
                  </a:cubicBezTo>
                  <a:cubicBezTo>
                    <a:pt x="330170" y="74380"/>
                    <a:pt x="331737" y="92054"/>
                    <a:pt x="323348" y="105862"/>
                  </a:cubicBezTo>
                  <a:cubicBezTo>
                    <a:pt x="319016" y="113135"/>
                    <a:pt x="318186" y="122064"/>
                    <a:pt x="321228" y="129981"/>
                  </a:cubicBezTo>
                  <a:cubicBezTo>
                    <a:pt x="324270" y="137805"/>
                    <a:pt x="330815" y="143881"/>
                    <a:pt x="339019" y="146366"/>
                  </a:cubicBezTo>
                  <a:cubicBezTo>
                    <a:pt x="354412" y="151061"/>
                    <a:pt x="365105" y="165145"/>
                    <a:pt x="365474" y="181347"/>
                  </a:cubicBezTo>
                  <a:cubicBezTo>
                    <a:pt x="365750" y="197456"/>
                    <a:pt x="355611" y="211909"/>
                    <a:pt x="340217" y="217156"/>
                  </a:cubicBezTo>
                  <a:cubicBezTo>
                    <a:pt x="332197" y="219918"/>
                    <a:pt x="325929" y="226269"/>
                    <a:pt x="323164" y="234278"/>
                  </a:cubicBezTo>
                  <a:cubicBezTo>
                    <a:pt x="320399" y="242287"/>
                    <a:pt x="321505" y="251124"/>
                    <a:pt x="326114" y="258212"/>
                  </a:cubicBezTo>
                  <a:cubicBezTo>
                    <a:pt x="335055" y="271744"/>
                    <a:pt x="334133" y="289418"/>
                    <a:pt x="323901" y="302030"/>
                  </a:cubicBezTo>
                  <a:cubicBezTo>
                    <a:pt x="316712" y="310867"/>
                    <a:pt x="306019" y="315838"/>
                    <a:pt x="294958" y="315838"/>
                  </a:cubicBezTo>
                  <a:cubicBezTo>
                    <a:pt x="290441" y="315838"/>
                    <a:pt x="285924" y="315010"/>
                    <a:pt x="281592" y="313353"/>
                  </a:cubicBezTo>
                  <a:lnTo>
                    <a:pt x="281592" y="313260"/>
                  </a:lnTo>
                  <a:cubicBezTo>
                    <a:pt x="278366" y="312064"/>
                    <a:pt x="274955" y="311419"/>
                    <a:pt x="271637" y="311419"/>
                  </a:cubicBezTo>
                  <a:cubicBezTo>
                    <a:pt x="266751" y="311419"/>
                    <a:pt x="261774" y="312800"/>
                    <a:pt x="257441" y="315378"/>
                  </a:cubicBezTo>
                  <a:cubicBezTo>
                    <a:pt x="250159" y="319796"/>
                    <a:pt x="245366" y="327253"/>
                    <a:pt x="244352" y="335722"/>
                  </a:cubicBezTo>
                  <a:cubicBezTo>
                    <a:pt x="242416" y="351739"/>
                    <a:pt x="230341" y="364719"/>
                    <a:pt x="214486" y="367757"/>
                  </a:cubicBezTo>
                  <a:cubicBezTo>
                    <a:pt x="212090" y="368217"/>
                    <a:pt x="209693" y="368493"/>
                    <a:pt x="207297" y="368493"/>
                  </a:cubicBezTo>
                  <a:cubicBezTo>
                    <a:pt x="194023" y="368493"/>
                    <a:pt x="181395" y="361313"/>
                    <a:pt x="174758" y="349254"/>
                  </a:cubicBezTo>
                  <a:lnTo>
                    <a:pt x="174666" y="349254"/>
                  </a:lnTo>
                  <a:cubicBezTo>
                    <a:pt x="170610" y="341797"/>
                    <a:pt x="163328" y="336734"/>
                    <a:pt x="154940" y="335354"/>
                  </a:cubicBezTo>
                  <a:cubicBezTo>
                    <a:pt x="153465" y="335169"/>
                    <a:pt x="152082" y="335077"/>
                    <a:pt x="150607" y="335077"/>
                  </a:cubicBezTo>
                  <a:cubicBezTo>
                    <a:pt x="143694" y="335077"/>
                    <a:pt x="136965" y="337655"/>
                    <a:pt x="131803" y="342534"/>
                  </a:cubicBezTo>
                  <a:cubicBezTo>
                    <a:pt x="124705" y="349162"/>
                    <a:pt x="115488" y="352568"/>
                    <a:pt x="106270" y="352568"/>
                  </a:cubicBezTo>
                  <a:cubicBezTo>
                    <a:pt x="100094" y="352568"/>
                    <a:pt x="93918" y="351095"/>
                    <a:pt x="88295" y="347965"/>
                  </a:cubicBezTo>
                  <a:cubicBezTo>
                    <a:pt x="74100" y="340140"/>
                    <a:pt x="66541" y="324491"/>
                    <a:pt x="69675" y="308658"/>
                  </a:cubicBezTo>
                  <a:cubicBezTo>
                    <a:pt x="71335" y="300373"/>
                    <a:pt x="69030" y="291260"/>
                    <a:pt x="63500" y="284908"/>
                  </a:cubicBezTo>
                  <a:cubicBezTo>
                    <a:pt x="58245" y="278924"/>
                    <a:pt x="50687" y="275426"/>
                    <a:pt x="42760" y="275426"/>
                  </a:cubicBezTo>
                  <a:cubicBezTo>
                    <a:pt x="42207" y="275426"/>
                    <a:pt x="41746" y="275426"/>
                    <a:pt x="41193" y="275518"/>
                  </a:cubicBezTo>
                  <a:cubicBezTo>
                    <a:pt x="40547" y="275518"/>
                    <a:pt x="39810" y="275518"/>
                    <a:pt x="39165" y="275518"/>
                  </a:cubicBezTo>
                  <a:cubicBezTo>
                    <a:pt x="23771" y="275518"/>
                    <a:pt x="9944" y="266129"/>
                    <a:pt x="4414" y="251676"/>
                  </a:cubicBezTo>
                  <a:cubicBezTo>
                    <a:pt x="-1394" y="236671"/>
                    <a:pt x="3123" y="219549"/>
                    <a:pt x="15752" y="209423"/>
                  </a:cubicBezTo>
                  <a:cubicBezTo>
                    <a:pt x="22388" y="204084"/>
                    <a:pt x="26168" y="195983"/>
                    <a:pt x="25983" y="187514"/>
                  </a:cubicBezTo>
                  <a:cubicBezTo>
                    <a:pt x="25799" y="179045"/>
                    <a:pt x="21743" y="171129"/>
                    <a:pt x="15014" y="166066"/>
                  </a:cubicBezTo>
                  <a:lnTo>
                    <a:pt x="14922" y="165974"/>
                  </a:lnTo>
                  <a:cubicBezTo>
                    <a:pt x="2017" y="156308"/>
                    <a:pt x="-3237" y="139370"/>
                    <a:pt x="2017" y="124089"/>
                  </a:cubicBezTo>
                  <a:cubicBezTo>
                    <a:pt x="7179" y="109084"/>
                    <a:pt x="21374" y="99050"/>
                    <a:pt x="37229" y="99050"/>
                  </a:cubicBezTo>
                  <a:cubicBezTo>
                    <a:pt x="37505" y="99050"/>
                    <a:pt x="37782" y="99050"/>
                    <a:pt x="37966" y="99050"/>
                  </a:cubicBezTo>
                  <a:lnTo>
                    <a:pt x="38519" y="99050"/>
                  </a:lnTo>
                  <a:cubicBezTo>
                    <a:pt x="46815" y="99050"/>
                    <a:pt x="54650" y="95276"/>
                    <a:pt x="59905" y="88832"/>
                  </a:cubicBezTo>
                  <a:cubicBezTo>
                    <a:pt x="65251" y="82204"/>
                    <a:pt x="67279" y="73551"/>
                    <a:pt x="65343" y="65266"/>
                  </a:cubicBezTo>
                  <a:cubicBezTo>
                    <a:pt x="61656" y="49525"/>
                    <a:pt x="68477" y="33232"/>
                    <a:pt x="82304" y="24947"/>
                  </a:cubicBezTo>
                  <a:cubicBezTo>
                    <a:pt x="88295" y="21357"/>
                    <a:pt x="94932" y="19608"/>
                    <a:pt x="101569" y="19608"/>
                  </a:cubicBezTo>
                  <a:cubicBezTo>
                    <a:pt x="110326" y="19608"/>
                    <a:pt x="119083" y="22645"/>
                    <a:pt x="126088" y="28721"/>
                  </a:cubicBezTo>
                  <a:cubicBezTo>
                    <a:pt x="131158" y="33140"/>
                    <a:pt x="137518" y="35533"/>
                    <a:pt x="144155" y="35533"/>
                  </a:cubicBezTo>
                  <a:cubicBezTo>
                    <a:pt x="145906" y="35533"/>
                    <a:pt x="147658" y="35349"/>
                    <a:pt x="149409" y="34981"/>
                  </a:cubicBezTo>
                  <a:cubicBezTo>
                    <a:pt x="157705" y="33416"/>
                    <a:pt x="164895" y="27985"/>
                    <a:pt x="168674" y="20436"/>
                  </a:cubicBezTo>
                  <a:cubicBezTo>
                    <a:pt x="175127" y="7733"/>
                    <a:pt x="188031" y="0"/>
                    <a:pt x="2019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" name="文本框 34"/>
          <p:cNvSpPr txBox="1"/>
          <p:nvPr/>
        </p:nvSpPr>
        <p:spPr>
          <a:xfrm>
            <a:off x="874600" y="22220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可视化设计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868930" y="1034415"/>
            <a:ext cx="791972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indent="0" algn="just">
              <a:buNone/>
            </a:pPr>
            <a:r>
              <a:rPr lang="zh-CN" altLang="en-US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设计一个直观、易用的图形用户界面，将编译各阶段的内部状态与结果清晰地展示给用户，极大地提升了整个过程的可理解性与调试效率</a:t>
            </a:r>
            <a:endParaRPr lang="zh-CN" altLang="en-US" dirty="0">
              <a:solidFill>
                <a:srgbClr val="3D43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8783" name="矩形 3"/>
          <p:cNvSpPr/>
          <p:nvPr>
            <p:custDataLst>
              <p:tags r:id="rId1"/>
            </p:custDataLst>
          </p:nvPr>
        </p:nvSpPr>
        <p:spPr>
          <a:xfrm>
            <a:off x="4889500" y="3267075"/>
            <a:ext cx="2602230" cy="3101975"/>
          </a:xfrm>
          <a:prstGeom prst="rect">
            <a:avLst/>
          </a:pr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84" name="文本框 5"/>
          <p:cNvSpPr txBox="1"/>
          <p:nvPr>
            <p:custDataLst>
              <p:tags r:id="rId2"/>
            </p:custDataLst>
          </p:nvPr>
        </p:nvSpPr>
        <p:spPr>
          <a:xfrm>
            <a:off x="5055235" y="4182745"/>
            <a:ext cx="22999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词法分析展示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Token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序列；语法分析展示文本化的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AST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结构；语义分析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: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显示以表格形式呈现，包含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地址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和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四元式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两列的四元式；目标代码生成则显示最后的汇编代码和其再双环境下的执行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结果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85" name="矩形 7"/>
          <p:cNvSpPr/>
          <p:nvPr>
            <p:custDataLst>
              <p:tags r:id="rId3"/>
            </p:custDataLst>
          </p:nvPr>
        </p:nvSpPr>
        <p:spPr>
          <a:xfrm>
            <a:off x="7994015" y="3267075"/>
            <a:ext cx="2491740" cy="3101975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86" name="文本框 9"/>
          <p:cNvSpPr txBox="1"/>
          <p:nvPr>
            <p:custDataLst>
              <p:tags r:id="rId4"/>
            </p:custDataLst>
          </p:nvPr>
        </p:nvSpPr>
        <p:spPr>
          <a:xfrm>
            <a:off x="8087995" y="4182745"/>
            <a:ext cx="22980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核心可视化功能，后端集成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Graphviz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库来动态渲染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AST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前端界面不仅显示图像，还提供了滚动条和缩放按钮，支持用户使用鼠标和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滚轮对复杂的语法树进行平移和缩放查看，交互性强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87" name="矩形 11"/>
          <p:cNvSpPr/>
          <p:nvPr>
            <p:custDataLst>
              <p:tags r:id="rId5"/>
            </p:custDataLst>
          </p:nvPr>
        </p:nvSpPr>
        <p:spPr>
          <a:xfrm>
            <a:off x="1784985" y="3267075"/>
            <a:ext cx="2699385" cy="3101975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88" name="文本框 13"/>
          <p:cNvSpPr txBox="1"/>
          <p:nvPr>
            <p:custDataLst>
              <p:tags r:id="rId6"/>
            </p:custDataLst>
          </p:nvPr>
        </p:nvSpPr>
        <p:spPr>
          <a:xfrm>
            <a:off x="1784350" y="4123690"/>
            <a:ext cx="27006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提供一个支持滚动的文本编辑器，用于输入和修改类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Rust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源代码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设置一组功能明确的按钮，允许用户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一键触发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词法分析、语法分析、语义分析和四元式生成和目标汇编代码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的生成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独立的编译阶段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indent="457200" algn="just" fontAlgn="auto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同时还附加了汇编、链接并运行功能及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AST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图像生成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89" name="文本框 6"/>
          <p:cNvSpPr txBox="1"/>
          <p:nvPr>
            <p:custDataLst>
              <p:tags r:id="rId7"/>
            </p:custDataLst>
          </p:nvPr>
        </p:nvSpPr>
        <p:spPr>
          <a:xfrm>
            <a:off x="5032466" y="358532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多标签结果展示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90" name="文本框 10"/>
          <p:cNvSpPr txBox="1"/>
          <p:nvPr>
            <p:custDataLst>
              <p:tags r:id="rId8"/>
            </p:custDataLst>
          </p:nvPr>
        </p:nvSpPr>
        <p:spPr>
          <a:xfrm>
            <a:off x="8305165" y="3585323"/>
            <a:ext cx="19659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400" b="1" dirty="0">
                <a:solidFill>
                  <a:srgbClr val="3D4359"/>
                </a:solidFill>
                <a:cs typeface="+mn-ea"/>
                <a:sym typeface="+mn-lt"/>
              </a:rPr>
              <a:t>AST</a:t>
            </a:r>
            <a:r>
              <a:rPr lang="zh-CN" altLang="en-US" sz="2400" b="1" dirty="0">
                <a:solidFill>
                  <a:srgbClr val="3D4359"/>
                </a:solidFill>
                <a:cs typeface="+mn-ea"/>
                <a:sym typeface="+mn-lt"/>
              </a:rPr>
              <a:t>与可视化</a:t>
            </a:r>
            <a:endParaRPr lang="zh-CN" altLang="en-US" sz="24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791" name="文本框 14"/>
          <p:cNvSpPr txBox="1"/>
          <p:nvPr>
            <p:custDataLst>
              <p:tags r:id="rId9"/>
            </p:custDataLst>
          </p:nvPr>
        </p:nvSpPr>
        <p:spPr>
          <a:xfrm>
            <a:off x="1976937" y="358532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 b="1" dirty="0">
                <a:solidFill>
                  <a:srgbClr val="3D4359"/>
                </a:solidFill>
                <a:cs typeface="+mn-ea"/>
                <a:sym typeface="+mn-lt"/>
              </a:rPr>
              <a:t>代码输入与控制</a:t>
            </a:r>
            <a:endParaRPr lang="zh-CN" altLang="en-US" sz="24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76935" y="3267075"/>
            <a:ext cx="502920" cy="3101975"/>
          </a:xfrm>
          <a:prstGeom prst="rect">
            <a:avLst/>
          </a:pr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ource Han Sans SC" panose="020B0500000000000000" pitchFamily="34" charset="-122"/>
              </a:rPr>
              <a:t>主要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ource Han Sans SC" panose="020B0500000000000000" pitchFamily="34" charset="-122"/>
              </a:rPr>
              <a:t>实现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Source Han Sans SC" panose="020B0500000000000000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5460" y="1917700"/>
            <a:ext cx="11262360" cy="337185"/>
            <a:chOff x="539" y="5331"/>
            <a:chExt cx="14516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5920" y="5331"/>
              <a:ext cx="3788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1600" b="1">
                  <a:solidFill>
                    <a:schemeClr val="accent5">
                      <a:lumMod val="50000"/>
                    </a:schemeClr>
                  </a:solidFill>
                </a:rPr>
                <a:t>界面布局与技术</a:t>
              </a:r>
              <a:endParaRPr lang="zh-CN" altLang="en-US" sz="16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9708" y="5460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6200000">
              <a:off x="5638" y="5456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0378" y="5601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39" y="5597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圆角矩形 50"/>
          <p:cNvSpPr/>
          <p:nvPr/>
        </p:nvSpPr>
        <p:spPr>
          <a:xfrm>
            <a:off x="1840230" y="2407920"/>
            <a:ext cx="8949055" cy="706120"/>
          </a:xfrm>
          <a:prstGeom prst="roundRect">
            <a:avLst>
              <a:gd name="adj" fmla="val 35897"/>
            </a:avLst>
          </a:prstGeom>
          <a:solidFill>
            <a:srgbClr val="DFDAD1"/>
          </a:solidFill>
        </p:spPr>
        <p:style>
          <a:lnRef idx="0">
            <a:srgbClr val="FFFFFF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zh-CN" altLang="en-US" sz="1600" b="1">
                <a:solidFill>
                  <a:srgbClr val="3D4359"/>
                </a:solidFill>
              </a:rPr>
              <a:t>采用</a:t>
            </a:r>
            <a:r>
              <a:rPr lang="en-US" altLang="zh-CN" sz="1600" b="1">
                <a:solidFill>
                  <a:srgbClr val="3D4359"/>
                </a:solidFill>
              </a:rPr>
              <a:t>Python</a:t>
            </a:r>
            <a:r>
              <a:rPr lang="zh-CN" altLang="en-US" sz="1600" b="1">
                <a:solidFill>
                  <a:srgbClr val="3D4359"/>
                </a:solidFill>
              </a:rPr>
              <a:t>自带的</a:t>
            </a:r>
            <a:r>
              <a:rPr lang="en-US" altLang="zh-CN" sz="1600" b="1">
                <a:solidFill>
                  <a:srgbClr val="3D4359"/>
                </a:solidFill>
              </a:rPr>
              <a:t>tkinter</a:t>
            </a:r>
            <a:r>
              <a:rPr lang="zh-CN" altLang="en-US" sz="1600" b="1">
                <a:solidFill>
                  <a:srgbClr val="3D4359"/>
                </a:solidFill>
              </a:rPr>
              <a:t>库构建，并利用</a:t>
            </a:r>
            <a:r>
              <a:rPr lang="en-US" altLang="zh-CN" sz="1600" b="1">
                <a:solidFill>
                  <a:srgbClr val="3D4359"/>
                </a:solidFill>
              </a:rPr>
              <a:t>PanedWindow</a:t>
            </a:r>
            <a:r>
              <a:rPr lang="zh-CN" altLang="en-US" sz="1600" b="1">
                <a:solidFill>
                  <a:srgbClr val="3D4359"/>
                </a:solidFill>
              </a:rPr>
              <a:t>实现左右分栏的响应式布局</a:t>
            </a:r>
            <a:endParaRPr lang="zh-CN" altLang="en-US" sz="1600" b="1">
              <a:solidFill>
                <a:srgbClr val="3D4359"/>
              </a:solidFill>
            </a:endParaRPr>
          </a:p>
          <a:p>
            <a:pPr algn="ctr"/>
            <a:r>
              <a:rPr lang="zh-CN" altLang="en-US" sz="1600" b="1">
                <a:solidFill>
                  <a:srgbClr val="3D4359"/>
                </a:solidFill>
              </a:rPr>
              <a:t>左侧为代码输入与控制区，右侧为多标签的结果展示区</a:t>
            </a:r>
            <a:endParaRPr lang="zh-CN" altLang="en-US" sz="1600" b="1">
              <a:solidFill>
                <a:srgbClr val="3D43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基础功能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87090" y="1111250"/>
            <a:ext cx="861441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实现了</a:t>
            </a:r>
            <a:r>
              <a:rPr lang="en-US" altLang="zh-CN" dirty="0"/>
              <a:t>0.1</a:t>
            </a:r>
            <a:r>
              <a:rPr lang="zh-CN" altLang="en-US" dirty="0"/>
              <a:t>～</a:t>
            </a:r>
            <a:r>
              <a:rPr lang="en-US" altLang="zh-CN" dirty="0"/>
              <a:t>1.5</a:t>
            </a:r>
            <a:r>
              <a:rPr lang="zh-CN" altLang="en-US" dirty="0"/>
              <a:t>功能：基础程序、语句、返回语句、函数输入与输出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实现了</a:t>
            </a:r>
            <a:r>
              <a:rPr lang="en-US" altLang="zh-CN" dirty="0"/>
              <a:t>2.1</a:t>
            </a:r>
            <a:r>
              <a:rPr lang="zh-CN" altLang="en-US" dirty="0"/>
              <a:t>～</a:t>
            </a:r>
            <a:r>
              <a:rPr lang="en-US" altLang="zh-CN" dirty="0"/>
              <a:t>2.3</a:t>
            </a:r>
            <a:r>
              <a:rPr lang="zh-CN" altLang="en-US" dirty="0"/>
              <a:t>功能：变量声明、赋值、声明赋值语句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实现了</a:t>
            </a:r>
            <a:r>
              <a:rPr lang="en-US" altLang="zh-CN" dirty="0"/>
              <a:t>3.1</a:t>
            </a:r>
            <a:r>
              <a:rPr lang="zh-CN" altLang="en-US" dirty="0"/>
              <a:t>～</a:t>
            </a:r>
            <a:r>
              <a:rPr lang="en-US" altLang="zh-CN" dirty="0"/>
              <a:t>3.3</a:t>
            </a:r>
            <a:r>
              <a:rPr lang="zh-CN" altLang="en-US" dirty="0"/>
              <a:t>功能：基本表达式、运算与比较、函数调用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实现了</a:t>
            </a:r>
            <a:r>
              <a:rPr lang="en-US" altLang="zh-CN" dirty="0"/>
              <a:t>4.1</a:t>
            </a:r>
            <a:r>
              <a:rPr lang="zh-CN" altLang="en-US" dirty="0"/>
              <a:t>功能：选择结构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实现了</a:t>
            </a:r>
            <a:r>
              <a:rPr lang="en-US" altLang="zh-CN" dirty="0"/>
              <a:t>5.1</a:t>
            </a:r>
            <a:r>
              <a:rPr lang="zh-CN" altLang="en-US" dirty="0"/>
              <a:t>功能：循环结构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7090" y="5677535"/>
            <a:ext cx="748601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输入示例代码后，词法分析、语法分析、语义分析与四元式生成、目标代码生成及</a:t>
            </a:r>
            <a:r>
              <a:rPr lang="en-US" altLang="zh-CN" dirty="0"/>
              <a:t>AST</a:t>
            </a:r>
            <a:r>
              <a:rPr lang="zh-CN" altLang="en-US" dirty="0"/>
              <a:t>图像生成均正确，汇编程序运行</a:t>
            </a:r>
            <a:r>
              <a:rPr lang="zh-CN" altLang="en-US" dirty="0"/>
              <a:t>无误、功能实现成功</a:t>
            </a:r>
            <a:endParaRPr lang="zh-CN" altLang="en-US" dirty="0"/>
          </a:p>
        </p:txBody>
      </p:sp>
      <p:sp>
        <p:nvSpPr>
          <p:cNvPr id="8" name="levels-options_81357"/>
          <p:cNvSpPr/>
          <p:nvPr/>
        </p:nvSpPr>
        <p:spPr>
          <a:xfrm>
            <a:off x="1504907" y="1612235"/>
            <a:ext cx="396000" cy="396000"/>
          </a:xfrm>
          <a:custGeom>
            <a:avLst/>
            <a:gdLst>
              <a:gd name="connsiteX0" fmla="*/ 279109 w 588586"/>
              <a:gd name="connsiteY0" fmla="*/ 533713 h 607992"/>
              <a:gd name="connsiteX1" fmla="*/ 279109 w 588586"/>
              <a:gd name="connsiteY1" fmla="*/ 577622 h 607992"/>
              <a:gd name="connsiteX2" fmla="*/ 547982 w 588586"/>
              <a:gd name="connsiteY2" fmla="*/ 577622 h 607992"/>
              <a:gd name="connsiteX3" fmla="*/ 558157 w 588586"/>
              <a:gd name="connsiteY3" fmla="*/ 567468 h 607992"/>
              <a:gd name="connsiteX4" fmla="*/ 558157 w 588586"/>
              <a:gd name="connsiteY4" fmla="*/ 543868 h 607992"/>
              <a:gd name="connsiteX5" fmla="*/ 547982 w 588586"/>
              <a:gd name="connsiteY5" fmla="*/ 533713 h 607992"/>
              <a:gd name="connsiteX6" fmla="*/ 52383 w 588586"/>
              <a:gd name="connsiteY6" fmla="*/ 533713 h 607992"/>
              <a:gd name="connsiteX7" fmla="*/ 30431 w 588586"/>
              <a:gd name="connsiteY7" fmla="*/ 555621 h 607992"/>
              <a:gd name="connsiteX8" fmla="*/ 52383 w 588586"/>
              <a:gd name="connsiteY8" fmla="*/ 577622 h 607992"/>
              <a:gd name="connsiteX9" fmla="*/ 74429 w 588586"/>
              <a:gd name="connsiteY9" fmla="*/ 555621 h 607992"/>
              <a:gd name="connsiteX10" fmla="*/ 52383 w 588586"/>
              <a:gd name="connsiteY10" fmla="*/ 533713 h 607992"/>
              <a:gd name="connsiteX11" fmla="*/ 192814 w 588586"/>
              <a:gd name="connsiteY11" fmla="*/ 503343 h 607992"/>
              <a:gd name="connsiteX12" fmla="*/ 279109 w 588586"/>
              <a:gd name="connsiteY12" fmla="*/ 503343 h 607992"/>
              <a:gd name="connsiteX13" fmla="*/ 547982 w 588586"/>
              <a:gd name="connsiteY13" fmla="*/ 503343 h 607992"/>
              <a:gd name="connsiteX14" fmla="*/ 588586 w 588586"/>
              <a:gd name="connsiteY14" fmla="*/ 543868 h 607992"/>
              <a:gd name="connsiteX15" fmla="*/ 588586 w 588586"/>
              <a:gd name="connsiteY15" fmla="*/ 567468 h 607992"/>
              <a:gd name="connsiteX16" fmla="*/ 547982 w 588586"/>
              <a:gd name="connsiteY16" fmla="*/ 607992 h 607992"/>
              <a:gd name="connsiteX17" fmla="*/ 279109 w 588586"/>
              <a:gd name="connsiteY17" fmla="*/ 607992 h 607992"/>
              <a:gd name="connsiteX18" fmla="*/ 192814 w 588586"/>
              <a:gd name="connsiteY18" fmla="*/ 607992 h 607992"/>
              <a:gd name="connsiteX19" fmla="*/ 152210 w 588586"/>
              <a:gd name="connsiteY19" fmla="*/ 567468 h 607992"/>
              <a:gd name="connsiteX20" fmla="*/ 152210 w 588586"/>
              <a:gd name="connsiteY20" fmla="*/ 543868 h 607992"/>
              <a:gd name="connsiteX21" fmla="*/ 192814 w 588586"/>
              <a:gd name="connsiteY21" fmla="*/ 503343 h 607992"/>
              <a:gd name="connsiteX22" fmla="*/ 52383 w 588586"/>
              <a:gd name="connsiteY22" fmla="*/ 503343 h 607992"/>
              <a:gd name="connsiteX23" fmla="*/ 104860 w 588586"/>
              <a:gd name="connsiteY23" fmla="*/ 555621 h 607992"/>
              <a:gd name="connsiteX24" fmla="*/ 52383 w 588586"/>
              <a:gd name="connsiteY24" fmla="*/ 607992 h 607992"/>
              <a:gd name="connsiteX25" fmla="*/ 0 w 588586"/>
              <a:gd name="connsiteY25" fmla="*/ 555621 h 607992"/>
              <a:gd name="connsiteX26" fmla="*/ 52383 w 588586"/>
              <a:gd name="connsiteY26" fmla="*/ 503343 h 607992"/>
              <a:gd name="connsiteX27" fmla="*/ 426264 w 588586"/>
              <a:gd name="connsiteY27" fmla="*/ 365909 h 607992"/>
              <a:gd name="connsiteX28" fmla="*/ 426264 w 588586"/>
              <a:gd name="connsiteY28" fmla="*/ 409818 h 607992"/>
              <a:gd name="connsiteX29" fmla="*/ 547982 w 588586"/>
              <a:gd name="connsiteY29" fmla="*/ 409818 h 607992"/>
              <a:gd name="connsiteX30" fmla="*/ 558157 w 588586"/>
              <a:gd name="connsiteY30" fmla="*/ 399663 h 607992"/>
              <a:gd name="connsiteX31" fmla="*/ 558157 w 588586"/>
              <a:gd name="connsiteY31" fmla="*/ 376063 h 607992"/>
              <a:gd name="connsiteX32" fmla="*/ 547982 w 588586"/>
              <a:gd name="connsiteY32" fmla="*/ 365909 h 607992"/>
              <a:gd name="connsiteX33" fmla="*/ 192814 w 588586"/>
              <a:gd name="connsiteY33" fmla="*/ 335539 h 607992"/>
              <a:gd name="connsiteX34" fmla="*/ 426264 w 588586"/>
              <a:gd name="connsiteY34" fmla="*/ 335539 h 607992"/>
              <a:gd name="connsiteX35" fmla="*/ 547982 w 588586"/>
              <a:gd name="connsiteY35" fmla="*/ 335539 h 607992"/>
              <a:gd name="connsiteX36" fmla="*/ 588586 w 588586"/>
              <a:gd name="connsiteY36" fmla="*/ 376063 h 607992"/>
              <a:gd name="connsiteX37" fmla="*/ 588586 w 588586"/>
              <a:gd name="connsiteY37" fmla="*/ 399663 h 607992"/>
              <a:gd name="connsiteX38" fmla="*/ 547982 w 588586"/>
              <a:gd name="connsiteY38" fmla="*/ 440188 h 607992"/>
              <a:gd name="connsiteX39" fmla="*/ 426264 w 588586"/>
              <a:gd name="connsiteY39" fmla="*/ 440188 h 607992"/>
              <a:gd name="connsiteX40" fmla="*/ 192814 w 588586"/>
              <a:gd name="connsiteY40" fmla="*/ 440188 h 607992"/>
              <a:gd name="connsiteX41" fmla="*/ 152210 w 588586"/>
              <a:gd name="connsiteY41" fmla="*/ 399663 h 607992"/>
              <a:gd name="connsiteX42" fmla="*/ 152210 w 588586"/>
              <a:gd name="connsiteY42" fmla="*/ 376063 h 607992"/>
              <a:gd name="connsiteX43" fmla="*/ 192814 w 588586"/>
              <a:gd name="connsiteY43" fmla="*/ 335539 h 607992"/>
              <a:gd name="connsiteX44" fmla="*/ 52430 w 588586"/>
              <a:gd name="connsiteY44" fmla="*/ 335539 h 607992"/>
              <a:gd name="connsiteX45" fmla="*/ 104860 w 588586"/>
              <a:gd name="connsiteY45" fmla="*/ 387864 h 607992"/>
              <a:gd name="connsiteX46" fmla="*/ 52430 w 588586"/>
              <a:gd name="connsiteY46" fmla="*/ 440189 h 607992"/>
              <a:gd name="connsiteX47" fmla="*/ 0 w 588586"/>
              <a:gd name="connsiteY47" fmla="*/ 387864 h 607992"/>
              <a:gd name="connsiteX48" fmla="*/ 52430 w 588586"/>
              <a:gd name="connsiteY48" fmla="*/ 335539 h 607992"/>
              <a:gd name="connsiteX49" fmla="*/ 52383 w 588586"/>
              <a:gd name="connsiteY49" fmla="*/ 198195 h 607992"/>
              <a:gd name="connsiteX50" fmla="*/ 30431 w 588586"/>
              <a:gd name="connsiteY50" fmla="*/ 220117 h 607992"/>
              <a:gd name="connsiteX51" fmla="*/ 52383 w 588586"/>
              <a:gd name="connsiteY51" fmla="*/ 242134 h 607992"/>
              <a:gd name="connsiteX52" fmla="*/ 74429 w 588586"/>
              <a:gd name="connsiteY52" fmla="*/ 220117 h 607992"/>
              <a:gd name="connsiteX53" fmla="*/ 52383 w 588586"/>
              <a:gd name="connsiteY53" fmla="*/ 198195 h 607992"/>
              <a:gd name="connsiteX54" fmla="*/ 192814 w 588586"/>
              <a:gd name="connsiteY54" fmla="*/ 167805 h 607992"/>
              <a:gd name="connsiteX55" fmla="*/ 547982 w 588586"/>
              <a:gd name="connsiteY55" fmla="*/ 167805 h 607992"/>
              <a:gd name="connsiteX56" fmla="*/ 588586 w 588586"/>
              <a:gd name="connsiteY56" fmla="*/ 208356 h 607992"/>
              <a:gd name="connsiteX57" fmla="*/ 588586 w 588586"/>
              <a:gd name="connsiteY57" fmla="*/ 231972 h 607992"/>
              <a:gd name="connsiteX58" fmla="*/ 547982 w 588586"/>
              <a:gd name="connsiteY58" fmla="*/ 272524 h 607992"/>
              <a:gd name="connsiteX59" fmla="*/ 192814 w 588586"/>
              <a:gd name="connsiteY59" fmla="*/ 272524 h 607992"/>
              <a:gd name="connsiteX60" fmla="*/ 152210 w 588586"/>
              <a:gd name="connsiteY60" fmla="*/ 231972 h 607992"/>
              <a:gd name="connsiteX61" fmla="*/ 152210 w 588586"/>
              <a:gd name="connsiteY61" fmla="*/ 208356 h 607992"/>
              <a:gd name="connsiteX62" fmla="*/ 192814 w 588586"/>
              <a:gd name="connsiteY62" fmla="*/ 167805 h 607992"/>
              <a:gd name="connsiteX63" fmla="*/ 52383 w 588586"/>
              <a:gd name="connsiteY63" fmla="*/ 167805 h 607992"/>
              <a:gd name="connsiteX64" fmla="*/ 104860 w 588586"/>
              <a:gd name="connsiteY64" fmla="*/ 220117 h 607992"/>
              <a:gd name="connsiteX65" fmla="*/ 52383 w 588586"/>
              <a:gd name="connsiteY65" fmla="*/ 272524 h 607992"/>
              <a:gd name="connsiteX66" fmla="*/ 0 w 588586"/>
              <a:gd name="connsiteY66" fmla="*/ 220117 h 607992"/>
              <a:gd name="connsiteX67" fmla="*/ 52383 w 588586"/>
              <a:gd name="connsiteY67" fmla="*/ 167805 h 607992"/>
              <a:gd name="connsiteX68" fmla="*/ 512465 w 588586"/>
              <a:gd name="connsiteY68" fmla="*/ 30390 h 607992"/>
              <a:gd name="connsiteX69" fmla="*/ 512465 w 588586"/>
              <a:gd name="connsiteY69" fmla="*/ 74329 h 607992"/>
              <a:gd name="connsiteX70" fmla="*/ 547982 w 588586"/>
              <a:gd name="connsiteY70" fmla="*/ 74329 h 607992"/>
              <a:gd name="connsiteX71" fmla="*/ 558157 w 588586"/>
              <a:gd name="connsiteY71" fmla="*/ 64167 h 607992"/>
              <a:gd name="connsiteX72" fmla="*/ 558157 w 588586"/>
              <a:gd name="connsiteY72" fmla="*/ 40551 h 607992"/>
              <a:gd name="connsiteX73" fmla="*/ 547982 w 588586"/>
              <a:gd name="connsiteY73" fmla="*/ 30390 h 607992"/>
              <a:gd name="connsiteX74" fmla="*/ 192814 w 588586"/>
              <a:gd name="connsiteY74" fmla="*/ 0 h 607992"/>
              <a:gd name="connsiteX75" fmla="*/ 512465 w 588586"/>
              <a:gd name="connsiteY75" fmla="*/ 0 h 607992"/>
              <a:gd name="connsiteX76" fmla="*/ 547982 w 588586"/>
              <a:gd name="connsiteY76" fmla="*/ 0 h 607992"/>
              <a:gd name="connsiteX77" fmla="*/ 588586 w 588586"/>
              <a:gd name="connsiteY77" fmla="*/ 40551 h 607992"/>
              <a:gd name="connsiteX78" fmla="*/ 588586 w 588586"/>
              <a:gd name="connsiteY78" fmla="*/ 64167 h 607992"/>
              <a:gd name="connsiteX79" fmla="*/ 547982 w 588586"/>
              <a:gd name="connsiteY79" fmla="*/ 104719 h 607992"/>
              <a:gd name="connsiteX80" fmla="*/ 512465 w 588586"/>
              <a:gd name="connsiteY80" fmla="*/ 104719 h 607992"/>
              <a:gd name="connsiteX81" fmla="*/ 192814 w 588586"/>
              <a:gd name="connsiteY81" fmla="*/ 104719 h 607992"/>
              <a:gd name="connsiteX82" fmla="*/ 152210 w 588586"/>
              <a:gd name="connsiteY82" fmla="*/ 64167 h 607992"/>
              <a:gd name="connsiteX83" fmla="*/ 152210 w 588586"/>
              <a:gd name="connsiteY83" fmla="*/ 40551 h 607992"/>
              <a:gd name="connsiteX84" fmla="*/ 192814 w 588586"/>
              <a:gd name="connsiteY84" fmla="*/ 0 h 607992"/>
              <a:gd name="connsiteX85" fmla="*/ 52430 w 588586"/>
              <a:gd name="connsiteY85" fmla="*/ 0 h 607992"/>
              <a:gd name="connsiteX86" fmla="*/ 104860 w 588586"/>
              <a:gd name="connsiteY86" fmla="*/ 52360 h 607992"/>
              <a:gd name="connsiteX87" fmla="*/ 52430 w 588586"/>
              <a:gd name="connsiteY87" fmla="*/ 104720 h 607992"/>
              <a:gd name="connsiteX88" fmla="*/ 0 w 588586"/>
              <a:gd name="connsiteY88" fmla="*/ 52360 h 607992"/>
              <a:gd name="connsiteX89" fmla="*/ 52430 w 588586"/>
              <a:gd name="connsiteY89" fmla="*/ 0 h 60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88586" h="607992">
                <a:moveTo>
                  <a:pt x="279109" y="533713"/>
                </a:moveTo>
                <a:lnTo>
                  <a:pt x="279109" y="577622"/>
                </a:lnTo>
                <a:lnTo>
                  <a:pt x="547982" y="577622"/>
                </a:lnTo>
                <a:cubicBezTo>
                  <a:pt x="553634" y="577622"/>
                  <a:pt x="558157" y="573109"/>
                  <a:pt x="558157" y="567468"/>
                </a:cubicBezTo>
                <a:lnTo>
                  <a:pt x="558157" y="543868"/>
                </a:lnTo>
                <a:cubicBezTo>
                  <a:pt x="558157" y="538226"/>
                  <a:pt x="553634" y="533713"/>
                  <a:pt x="547982" y="533713"/>
                </a:cubicBezTo>
                <a:close/>
                <a:moveTo>
                  <a:pt x="52383" y="533713"/>
                </a:moveTo>
                <a:cubicBezTo>
                  <a:pt x="40324" y="533713"/>
                  <a:pt x="30431" y="543586"/>
                  <a:pt x="30431" y="555621"/>
                </a:cubicBezTo>
                <a:cubicBezTo>
                  <a:pt x="30431" y="567750"/>
                  <a:pt x="40324" y="577622"/>
                  <a:pt x="52383" y="577622"/>
                </a:cubicBezTo>
                <a:cubicBezTo>
                  <a:pt x="64536" y="577622"/>
                  <a:pt x="74429" y="567750"/>
                  <a:pt x="74429" y="555621"/>
                </a:cubicBezTo>
                <a:cubicBezTo>
                  <a:pt x="74429" y="543586"/>
                  <a:pt x="64536" y="533713"/>
                  <a:pt x="52383" y="533713"/>
                </a:cubicBezTo>
                <a:close/>
                <a:moveTo>
                  <a:pt x="192814" y="503343"/>
                </a:moveTo>
                <a:lnTo>
                  <a:pt x="279109" y="503343"/>
                </a:lnTo>
                <a:lnTo>
                  <a:pt x="547982" y="503343"/>
                </a:lnTo>
                <a:cubicBezTo>
                  <a:pt x="570404" y="503343"/>
                  <a:pt x="588586" y="521490"/>
                  <a:pt x="588586" y="543868"/>
                </a:cubicBezTo>
                <a:lnTo>
                  <a:pt x="588586" y="567468"/>
                </a:lnTo>
                <a:cubicBezTo>
                  <a:pt x="588586" y="589846"/>
                  <a:pt x="570404" y="607992"/>
                  <a:pt x="547982" y="607992"/>
                </a:cubicBezTo>
                <a:lnTo>
                  <a:pt x="279109" y="607992"/>
                </a:lnTo>
                <a:lnTo>
                  <a:pt x="192814" y="607992"/>
                </a:lnTo>
                <a:cubicBezTo>
                  <a:pt x="170392" y="607992"/>
                  <a:pt x="152210" y="589846"/>
                  <a:pt x="152210" y="567468"/>
                </a:cubicBezTo>
                <a:lnTo>
                  <a:pt x="152210" y="543868"/>
                </a:lnTo>
                <a:cubicBezTo>
                  <a:pt x="152210" y="521490"/>
                  <a:pt x="170392" y="503343"/>
                  <a:pt x="192814" y="503343"/>
                </a:cubicBezTo>
                <a:close/>
                <a:moveTo>
                  <a:pt x="52383" y="503343"/>
                </a:moveTo>
                <a:cubicBezTo>
                  <a:pt x="81401" y="503343"/>
                  <a:pt x="104860" y="526755"/>
                  <a:pt x="104860" y="555621"/>
                </a:cubicBezTo>
                <a:cubicBezTo>
                  <a:pt x="104860" y="584580"/>
                  <a:pt x="81401" y="607992"/>
                  <a:pt x="52383" y="607992"/>
                </a:cubicBezTo>
                <a:cubicBezTo>
                  <a:pt x="23459" y="607992"/>
                  <a:pt x="0" y="584580"/>
                  <a:pt x="0" y="555621"/>
                </a:cubicBezTo>
                <a:cubicBezTo>
                  <a:pt x="0" y="526755"/>
                  <a:pt x="23459" y="503343"/>
                  <a:pt x="52383" y="503343"/>
                </a:cubicBezTo>
                <a:close/>
                <a:moveTo>
                  <a:pt x="426264" y="365909"/>
                </a:moveTo>
                <a:lnTo>
                  <a:pt x="426264" y="409818"/>
                </a:lnTo>
                <a:lnTo>
                  <a:pt x="547982" y="409818"/>
                </a:lnTo>
                <a:cubicBezTo>
                  <a:pt x="553634" y="409818"/>
                  <a:pt x="558157" y="405305"/>
                  <a:pt x="558157" y="399663"/>
                </a:cubicBezTo>
                <a:lnTo>
                  <a:pt x="558157" y="376063"/>
                </a:lnTo>
                <a:cubicBezTo>
                  <a:pt x="558157" y="370516"/>
                  <a:pt x="553634" y="365909"/>
                  <a:pt x="547982" y="365909"/>
                </a:cubicBezTo>
                <a:close/>
                <a:moveTo>
                  <a:pt x="192814" y="335539"/>
                </a:moveTo>
                <a:lnTo>
                  <a:pt x="426264" y="335539"/>
                </a:lnTo>
                <a:lnTo>
                  <a:pt x="547982" y="335539"/>
                </a:lnTo>
                <a:cubicBezTo>
                  <a:pt x="570404" y="335539"/>
                  <a:pt x="588586" y="353685"/>
                  <a:pt x="588586" y="376063"/>
                </a:cubicBezTo>
                <a:lnTo>
                  <a:pt x="588586" y="399663"/>
                </a:lnTo>
                <a:cubicBezTo>
                  <a:pt x="588586" y="422041"/>
                  <a:pt x="570404" y="440188"/>
                  <a:pt x="547982" y="440188"/>
                </a:cubicBezTo>
                <a:lnTo>
                  <a:pt x="426264" y="440188"/>
                </a:lnTo>
                <a:lnTo>
                  <a:pt x="192814" y="440188"/>
                </a:lnTo>
                <a:cubicBezTo>
                  <a:pt x="170392" y="440188"/>
                  <a:pt x="152210" y="422041"/>
                  <a:pt x="152210" y="399663"/>
                </a:cubicBezTo>
                <a:lnTo>
                  <a:pt x="152210" y="376063"/>
                </a:lnTo>
                <a:cubicBezTo>
                  <a:pt x="152210" y="353685"/>
                  <a:pt x="170392" y="335539"/>
                  <a:pt x="192814" y="335539"/>
                </a:cubicBezTo>
                <a:close/>
                <a:moveTo>
                  <a:pt x="52430" y="335539"/>
                </a:moveTo>
                <a:cubicBezTo>
                  <a:pt x="81386" y="335539"/>
                  <a:pt x="104860" y="358966"/>
                  <a:pt x="104860" y="387864"/>
                </a:cubicBezTo>
                <a:cubicBezTo>
                  <a:pt x="104860" y="416762"/>
                  <a:pt x="81386" y="440189"/>
                  <a:pt x="52430" y="440189"/>
                </a:cubicBezTo>
                <a:cubicBezTo>
                  <a:pt x="23474" y="440189"/>
                  <a:pt x="0" y="416762"/>
                  <a:pt x="0" y="387864"/>
                </a:cubicBezTo>
                <a:cubicBezTo>
                  <a:pt x="0" y="358966"/>
                  <a:pt x="23474" y="335539"/>
                  <a:pt x="52430" y="335539"/>
                </a:cubicBezTo>
                <a:close/>
                <a:moveTo>
                  <a:pt x="52383" y="198195"/>
                </a:moveTo>
                <a:cubicBezTo>
                  <a:pt x="40324" y="198195"/>
                  <a:pt x="30431" y="207980"/>
                  <a:pt x="30431" y="220117"/>
                </a:cubicBezTo>
                <a:cubicBezTo>
                  <a:pt x="30431" y="232254"/>
                  <a:pt x="40324" y="242134"/>
                  <a:pt x="52383" y="242134"/>
                </a:cubicBezTo>
                <a:cubicBezTo>
                  <a:pt x="64536" y="242134"/>
                  <a:pt x="74429" y="232254"/>
                  <a:pt x="74429" y="220117"/>
                </a:cubicBezTo>
                <a:cubicBezTo>
                  <a:pt x="74429" y="207980"/>
                  <a:pt x="64536" y="198195"/>
                  <a:pt x="52383" y="198195"/>
                </a:cubicBezTo>
                <a:close/>
                <a:moveTo>
                  <a:pt x="192814" y="167805"/>
                </a:moveTo>
                <a:lnTo>
                  <a:pt x="547982" y="167805"/>
                </a:lnTo>
                <a:cubicBezTo>
                  <a:pt x="570404" y="167805"/>
                  <a:pt x="588586" y="185964"/>
                  <a:pt x="588586" y="208356"/>
                </a:cubicBezTo>
                <a:lnTo>
                  <a:pt x="588586" y="231972"/>
                </a:lnTo>
                <a:cubicBezTo>
                  <a:pt x="588586" y="254365"/>
                  <a:pt x="570404" y="272524"/>
                  <a:pt x="547982" y="272524"/>
                </a:cubicBezTo>
                <a:lnTo>
                  <a:pt x="192814" y="272524"/>
                </a:lnTo>
                <a:cubicBezTo>
                  <a:pt x="170392" y="272524"/>
                  <a:pt x="152210" y="254365"/>
                  <a:pt x="152210" y="231972"/>
                </a:cubicBezTo>
                <a:lnTo>
                  <a:pt x="152210" y="208356"/>
                </a:lnTo>
                <a:cubicBezTo>
                  <a:pt x="152210" y="185964"/>
                  <a:pt x="170392" y="167805"/>
                  <a:pt x="192814" y="167805"/>
                </a:cubicBezTo>
                <a:close/>
                <a:moveTo>
                  <a:pt x="52383" y="167805"/>
                </a:moveTo>
                <a:cubicBezTo>
                  <a:pt x="81401" y="167805"/>
                  <a:pt x="104860" y="191232"/>
                  <a:pt x="104860" y="220117"/>
                </a:cubicBezTo>
                <a:cubicBezTo>
                  <a:pt x="104860" y="249096"/>
                  <a:pt x="81401" y="272524"/>
                  <a:pt x="52383" y="272524"/>
                </a:cubicBezTo>
                <a:cubicBezTo>
                  <a:pt x="23459" y="272524"/>
                  <a:pt x="0" y="249096"/>
                  <a:pt x="0" y="220117"/>
                </a:cubicBezTo>
                <a:cubicBezTo>
                  <a:pt x="0" y="191232"/>
                  <a:pt x="23459" y="167805"/>
                  <a:pt x="52383" y="167805"/>
                </a:cubicBezTo>
                <a:close/>
                <a:moveTo>
                  <a:pt x="512465" y="30390"/>
                </a:moveTo>
                <a:lnTo>
                  <a:pt x="512465" y="74329"/>
                </a:lnTo>
                <a:lnTo>
                  <a:pt x="547982" y="74329"/>
                </a:lnTo>
                <a:cubicBezTo>
                  <a:pt x="553634" y="74329"/>
                  <a:pt x="558157" y="69812"/>
                  <a:pt x="558157" y="64167"/>
                </a:cubicBezTo>
                <a:lnTo>
                  <a:pt x="558157" y="40551"/>
                </a:lnTo>
                <a:cubicBezTo>
                  <a:pt x="558157" y="34906"/>
                  <a:pt x="553634" y="30390"/>
                  <a:pt x="547982" y="30390"/>
                </a:cubicBezTo>
                <a:close/>
                <a:moveTo>
                  <a:pt x="192814" y="0"/>
                </a:moveTo>
                <a:lnTo>
                  <a:pt x="512465" y="0"/>
                </a:lnTo>
                <a:lnTo>
                  <a:pt x="547982" y="0"/>
                </a:lnTo>
                <a:cubicBezTo>
                  <a:pt x="570404" y="0"/>
                  <a:pt x="588586" y="18159"/>
                  <a:pt x="588586" y="40551"/>
                </a:cubicBezTo>
                <a:lnTo>
                  <a:pt x="588586" y="64167"/>
                </a:lnTo>
                <a:cubicBezTo>
                  <a:pt x="588586" y="86560"/>
                  <a:pt x="570404" y="104719"/>
                  <a:pt x="547982" y="104719"/>
                </a:cubicBezTo>
                <a:lnTo>
                  <a:pt x="512465" y="104719"/>
                </a:lnTo>
                <a:lnTo>
                  <a:pt x="192814" y="104719"/>
                </a:lnTo>
                <a:cubicBezTo>
                  <a:pt x="170392" y="104719"/>
                  <a:pt x="152210" y="86560"/>
                  <a:pt x="152210" y="64167"/>
                </a:cubicBezTo>
                <a:lnTo>
                  <a:pt x="152210" y="40551"/>
                </a:lnTo>
                <a:cubicBezTo>
                  <a:pt x="152210" y="18159"/>
                  <a:pt x="170392" y="0"/>
                  <a:pt x="192814" y="0"/>
                </a:cubicBezTo>
                <a:close/>
                <a:moveTo>
                  <a:pt x="52430" y="0"/>
                </a:moveTo>
                <a:cubicBezTo>
                  <a:pt x="81386" y="0"/>
                  <a:pt x="104860" y="23442"/>
                  <a:pt x="104860" y="52360"/>
                </a:cubicBezTo>
                <a:cubicBezTo>
                  <a:pt x="104860" y="81278"/>
                  <a:pt x="81386" y="104720"/>
                  <a:pt x="52430" y="104720"/>
                </a:cubicBezTo>
                <a:cubicBezTo>
                  <a:pt x="23474" y="104720"/>
                  <a:pt x="0" y="81278"/>
                  <a:pt x="0" y="52360"/>
                </a:cubicBezTo>
                <a:cubicBezTo>
                  <a:pt x="0" y="23442"/>
                  <a:pt x="23474" y="0"/>
                  <a:pt x="52430" y="0"/>
                </a:cubicBezTo>
                <a:close/>
              </a:path>
            </a:pathLst>
          </a:cu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1900907" y="1598987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功能实现：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777717" y="5746007"/>
            <a:ext cx="1307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测试结果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grpSp>
        <p:nvGrpSpPr>
          <p:cNvPr id="13" name="组合 17"/>
          <p:cNvGrpSpPr/>
          <p:nvPr/>
        </p:nvGrpSpPr>
        <p:grpSpPr>
          <a:xfrm>
            <a:off x="1381717" y="5732674"/>
            <a:ext cx="396000" cy="396000"/>
            <a:chOff x="4746736" y="2051828"/>
            <a:chExt cx="2756583" cy="2754344"/>
          </a:xfrm>
        </p:grpSpPr>
        <p:grpSp>
          <p:nvGrpSpPr>
            <p:cNvPr id="14" name="组合 15"/>
            <p:cNvGrpSpPr/>
            <p:nvPr/>
          </p:nvGrpSpPr>
          <p:grpSpPr>
            <a:xfrm>
              <a:off x="4746736" y="2051828"/>
              <a:ext cx="2756583" cy="2754344"/>
              <a:chOff x="4454730" y="1663039"/>
              <a:chExt cx="2756583" cy="2754344"/>
            </a:xfrm>
          </p:grpSpPr>
          <p:sp>
            <p:nvSpPr>
              <p:cNvPr id="16" name="任意多边形: 形状 12"/>
              <p:cNvSpPr/>
              <p:nvPr/>
            </p:nvSpPr>
            <p:spPr>
              <a:xfrm rot="5400000">
                <a:off x="4455850" y="1661919"/>
                <a:ext cx="2754344" cy="2756583"/>
              </a:xfrm>
              <a:custGeom>
                <a:avLst/>
                <a:gdLst>
                  <a:gd name="connsiteX0" fmla="*/ 1593901 w 2754344"/>
                  <a:gd name="connsiteY0" fmla="*/ 159126 h 2756583"/>
                  <a:gd name="connsiteX1" fmla="*/ 1618490 w 2754344"/>
                  <a:gd name="connsiteY1" fmla="*/ 21512 h 2756583"/>
                  <a:gd name="connsiteX2" fmla="*/ 2753752 w 2754344"/>
                  <a:gd name="connsiteY2" fmla="*/ 1418443 h 2756583"/>
                  <a:gd name="connsiteX3" fmla="*/ 2614651 w 2754344"/>
                  <a:gd name="connsiteY3" fmla="*/ 1414391 h 2756583"/>
                  <a:gd name="connsiteX4" fmla="*/ 2616474 w 2754344"/>
                  <a:gd name="connsiteY4" fmla="*/ 1378292 h 2756583"/>
                  <a:gd name="connsiteX5" fmla="*/ 1626934 w 2754344"/>
                  <a:gd name="connsiteY5" fmla="*/ 164167 h 2756583"/>
                  <a:gd name="connsiteX6" fmla="*/ 319862 w 2754344"/>
                  <a:gd name="connsiteY6" fmla="*/ 495462 h 2756583"/>
                  <a:gd name="connsiteX7" fmla="*/ 1573165 w 2754344"/>
                  <a:gd name="connsiteY7" fmla="*/ 13869 h 2756583"/>
                  <a:gd name="connsiteX8" fmla="*/ 1553303 w 2754344"/>
                  <a:gd name="connsiteY8" fmla="*/ 152930 h 2756583"/>
                  <a:gd name="connsiteX9" fmla="*/ 1503883 w 2754344"/>
                  <a:gd name="connsiteY9" fmla="*/ 145387 h 2756583"/>
                  <a:gd name="connsiteX10" fmla="*/ 1377172 w 2754344"/>
                  <a:gd name="connsiteY10" fmla="*/ 138989 h 2756583"/>
                  <a:gd name="connsiteX11" fmla="*/ 500852 w 2754344"/>
                  <a:gd name="connsiteY11" fmla="*/ 501972 h 2756583"/>
                  <a:gd name="connsiteX12" fmla="*/ 426174 w 2754344"/>
                  <a:gd name="connsiteY12" fmla="*/ 584138 h 2756583"/>
                  <a:gd name="connsiteX13" fmla="*/ 939 w 2754344"/>
                  <a:gd name="connsiteY13" fmla="*/ 1471644 h 2756583"/>
                  <a:gd name="connsiteX14" fmla="*/ 142099 w 2754344"/>
                  <a:gd name="connsiteY14" fmla="*/ 1462063 h 2756583"/>
                  <a:gd name="connsiteX15" fmla="*/ 144267 w 2754344"/>
                  <a:gd name="connsiteY15" fmla="*/ 1505003 h 2756583"/>
                  <a:gd name="connsiteX16" fmla="*/ 1377172 w 2754344"/>
                  <a:gd name="connsiteY16" fmla="*/ 2617595 h 2756583"/>
                  <a:gd name="connsiteX17" fmla="*/ 2610076 w 2754344"/>
                  <a:gd name="connsiteY17" fmla="*/ 1505003 h 2756583"/>
                  <a:gd name="connsiteX18" fmla="*/ 2612463 w 2754344"/>
                  <a:gd name="connsiteY18" fmla="*/ 1457722 h 2756583"/>
                  <a:gd name="connsiteX19" fmla="*/ 2751502 w 2754344"/>
                  <a:gd name="connsiteY19" fmla="*/ 1466653 h 2756583"/>
                  <a:gd name="connsiteX20" fmla="*/ 1378557 w 2754344"/>
                  <a:gd name="connsiteY20" fmla="*/ 2756581 h 2756583"/>
                  <a:gd name="connsiteX21" fmla="*/ 939 w 2754344"/>
                  <a:gd name="connsiteY21" fmla="*/ 1471644 h 2756583"/>
                  <a:gd name="connsiteX22" fmla="*/ 202 w 2754344"/>
                  <a:gd name="connsiteY22" fmla="*/ 1401858 h 2756583"/>
                  <a:gd name="connsiteX23" fmla="*/ 275853 w 2754344"/>
                  <a:gd name="connsiteY23" fmla="*/ 551070 h 2756583"/>
                  <a:gd name="connsiteX24" fmla="*/ 387381 w 2754344"/>
                  <a:gd name="connsiteY24" fmla="*/ 634758 h 2756583"/>
                  <a:gd name="connsiteX25" fmla="*/ 349522 w 2754344"/>
                  <a:gd name="connsiteY25" fmla="*/ 685386 h 2756583"/>
                  <a:gd name="connsiteX26" fmla="*/ 137869 w 2754344"/>
                  <a:gd name="connsiteY26" fmla="*/ 1378292 h 2756583"/>
                  <a:gd name="connsiteX27" fmla="*/ 138939 w 2754344"/>
                  <a:gd name="connsiteY27" fmla="*/ 1399487 h 275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754344" h="2756583">
                    <a:moveTo>
                      <a:pt x="1593901" y="159126"/>
                    </a:moveTo>
                    <a:lnTo>
                      <a:pt x="1618490" y="21512"/>
                    </a:lnTo>
                    <a:cubicBezTo>
                      <a:pt x="2290715" y="141626"/>
                      <a:pt x="2773639" y="735860"/>
                      <a:pt x="2753752" y="1418443"/>
                    </a:cubicBezTo>
                    <a:lnTo>
                      <a:pt x="2614651" y="1414391"/>
                    </a:lnTo>
                    <a:lnTo>
                      <a:pt x="2616474" y="1378292"/>
                    </a:lnTo>
                    <a:cubicBezTo>
                      <a:pt x="2616474" y="779400"/>
                      <a:pt x="2191664" y="279727"/>
                      <a:pt x="1626934" y="164167"/>
                    </a:cubicBezTo>
                    <a:close/>
                    <a:moveTo>
                      <a:pt x="319862" y="495462"/>
                    </a:moveTo>
                    <a:cubicBezTo>
                      <a:pt x="625913" y="128544"/>
                      <a:pt x="1100162" y="-53691"/>
                      <a:pt x="1573165" y="13869"/>
                    </a:cubicBezTo>
                    <a:lnTo>
                      <a:pt x="1553303" y="152930"/>
                    </a:lnTo>
                    <a:lnTo>
                      <a:pt x="1503883" y="145387"/>
                    </a:lnTo>
                    <a:cubicBezTo>
                      <a:pt x="1462221" y="141156"/>
                      <a:pt x="1419950" y="138989"/>
                      <a:pt x="1377172" y="138989"/>
                    </a:cubicBezTo>
                    <a:cubicBezTo>
                      <a:pt x="1034948" y="138989"/>
                      <a:pt x="725122" y="277703"/>
                      <a:pt x="500852" y="501972"/>
                    </a:cubicBezTo>
                    <a:lnTo>
                      <a:pt x="426174" y="584138"/>
                    </a:lnTo>
                    <a:close/>
                    <a:moveTo>
                      <a:pt x="939" y="1471644"/>
                    </a:moveTo>
                    <a:lnTo>
                      <a:pt x="142099" y="1462063"/>
                    </a:lnTo>
                    <a:lnTo>
                      <a:pt x="144267" y="1505003"/>
                    </a:lnTo>
                    <a:cubicBezTo>
                      <a:pt x="207732" y="2129929"/>
                      <a:pt x="735502" y="2617595"/>
                      <a:pt x="1377172" y="2617595"/>
                    </a:cubicBezTo>
                    <a:cubicBezTo>
                      <a:pt x="2018842" y="2617595"/>
                      <a:pt x="2546611" y="2129929"/>
                      <a:pt x="2610076" y="1505003"/>
                    </a:cubicBezTo>
                    <a:lnTo>
                      <a:pt x="2612463" y="1457722"/>
                    </a:lnTo>
                    <a:lnTo>
                      <a:pt x="2751502" y="1466653"/>
                    </a:lnTo>
                    <a:cubicBezTo>
                      <a:pt x="2704968" y="2191098"/>
                      <a:pt x="2104493" y="2755264"/>
                      <a:pt x="1378557" y="2756581"/>
                    </a:cubicBezTo>
                    <a:cubicBezTo>
                      <a:pt x="652620" y="2757898"/>
                      <a:pt x="50102" y="2195915"/>
                      <a:pt x="939" y="1471644"/>
                    </a:cubicBezTo>
                    <a:close/>
                    <a:moveTo>
                      <a:pt x="202" y="1401858"/>
                    </a:moveTo>
                    <a:cubicBezTo>
                      <a:pt x="-5035" y="1095506"/>
                      <a:pt x="91957" y="796144"/>
                      <a:pt x="275853" y="551070"/>
                    </a:cubicBezTo>
                    <a:lnTo>
                      <a:pt x="387381" y="634758"/>
                    </a:lnTo>
                    <a:lnTo>
                      <a:pt x="349522" y="685386"/>
                    </a:lnTo>
                    <a:cubicBezTo>
                      <a:pt x="215895" y="883180"/>
                      <a:pt x="137869" y="1121624"/>
                      <a:pt x="137869" y="1378292"/>
                    </a:cubicBezTo>
                    <a:lnTo>
                      <a:pt x="138939" y="1399487"/>
                    </a:lnTo>
                    <a:close/>
                  </a:path>
                </a:pathLst>
              </a:custGeom>
              <a:solidFill>
                <a:srgbClr val="3D43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3"/>
              <p:cNvSpPr/>
              <p:nvPr/>
            </p:nvSpPr>
            <p:spPr>
              <a:xfrm>
                <a:off x="4729937" y="1937125"/>
                <a:ext cx="2206171" cy="2206171"/>
              </a:xfrm>
              <a:prstGeom prst="ellipse">
                <a:avLst/>
              </a:prstGeom>
              <a:solidFill>
                <a:srgbClr val="3D43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4"/>
              <p:cNvSpPr/>
              <p:nvPr/>
            </p:nvSpPr>
            <p:spPr>
              <a:xfrm>
                <a:off x="4870591" y="2077779"/>
                <a:ext cx="1924863" cy="1924863"/>
              </a:xfrm>
              <a:prstGeom prst="ellipse">
                <a:avLst/>
              </a:prstGeom>
              <a:noFill/>
              <a:ln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1027-797504"/>
            <p:cNvSpPr>
              <a:spLocks noChangeAspect="1"/>
            </p:cNvSpPr>
            <p:nvPr/>
          </p:nvSpPr>
          <p:spPr bwMode="auto">
            <a:xfrm>
              <a:off x="5696593" y="3000566"/>
              <a:ext cx="856869" cy="856869"/>
            </a:xfrm>
            <a:custGeom>
              <a:avLst/>
              <a:gdLst>
                <a:gd name="T0" fmla="*/ 8200 w 8760"/>
                <a:gd name="T1" fmla="*/ 7600 h 8760"/>
                <a:gd name="T2" fmla="*/ 8200 w 8760"/>
                <a:gd name="T3" fmla="*/ 2960 h 8760"/>
                <a:gd name="T4" fmla="*/ 7600 w 8760"/>
                <a:gd name="T5" fmla="*/ 2360 h 8760"/>
                <a:gd name="T6" fmla="*/ 7000 w 8760"/>
                <a:gd name="T7" fmla="*/ 2360 h 8760"/>
                <a:gd name="T8" fmla="*/ 6400 w 8760"/>
                <a:gd name="T9" fmla="*/ 2960 h 8760"/>
                <a:gd name="T10" fmla="*/ 6400 w 8760"/>
                <a:gd name="T11" fmla="*/ 7600 h 8760"/>
                <a:gd name="T12" fmla="*/ 5800 w 8760"/>
                <a:gd name="T13" fmla="*/ 7600 h 8760"/>
                <a:gd name="T14" fmla="*/ 5800 w 8760"/>
                <a:gd name="T15" fmla="*/ 1200 h 8760"/>
                <a:gd name="T16" fmla="*/ 5200 w 8760"/>
                <a:gd name="T17" fmla="*/ 600 h 8760"/>
                <a:gd name="T18" fmla="*/ 4600 w 8760"/>
                <a:gd name="T19" fmla="*/ 600 h 8760"/>
                <a:gd name="T20" fmla="*/ 4000 w 8760"/>
                <a:gd name="T21" fmla="*/ 1200 h 8760"/>
                <a:gd name="T22" fmla="*/ 4000 w 8760"/>
                <a:gd name="T23" fmla="*/ 7600 h 8760"/>
                <a:gd name="T24" fmla="*/ 3400 w 8760"/>
                <a:gd name="T25" fmla="*/ 7600 h 8760"/>
                <a:gd name="T26" fmla="*/ 3400 w 8760"/>
                <a:gd name="T27" fmla="*/ 4120 h 8760"/>
                <a:gd name="T28" fmla="*/ 2800 w 8760"/>
                <a:gd name="T29" fmla="*/ 3520 h 8760"/>
                <a:gd name="T30" fmla="*/ 2200 w 8760"/>
                <a:gd name="T31" fmla="*/ 3520 h 8760"/>
                <a:gd name="T32" fmla="*/ 1600 w 8760"/>
                <a:gd name="T33" fmla="*/ 4120 h 8760"/>
                <a:gd name="T34" fmla="*/ 1600 w 8760"/>
                <a:gd name="T35" fmla="*/ 7600 h 8760"/>
                <a:gd name="T36" fmla="*/ 1200 w 8760"/>
                <a:gd name="T37" fmla="*/ 7600 h 8760"/>
                <a:gd name="T38" fmla="*/ 1200 w 8760"/>
                <a:gd name="T39" fmla="*/ 600 h 8760"/>
                <a:gd name="T40" fmla="*/ 600 w 8760"/>
                <a:gd name="T41" fmla="*/ 0 h 8760"/>
                <a:gd name="T42" fmla="*/ 0 w 8760"/>
                <a:gd name="T43" fmla="*/ 600 h 8760"/>
                <a:gd name="T44" fmla="*/ 0 w 8760"/>
                <a:gd name="T45" fmla="*/ 8160 h 8760"/>
                <a:gd name="T46" fmla="*/ 600 w 8760"/>
                <a:gd name="T47" fmla="*/ 8760 h 8760"/>
                <a:gd name="T48" fmla="*/ 8160 w 8760"/>
                <a:gd name="T49" fmla="*/ 8760 h 8760"/>
                <a:gd name="T50" fmla="*/ 8760 w 8760"/>
                <a:gd name="T51" fmla="*/ 8160 h 8760"/>
                <a:gd name="T52" fmla="*/ 8200 w 8760"/>
                <a:gd name="T53" fmla="*/ 7600 h 8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60" h="8760">
                  <a:moveTo>
                    <a:pt x="8200" y="7600"/>
                  </a:moveTo>
                  <a:lnTo>
                    <a:pt x="8200" y="2960"/>
                  </a:lnTo>
                  <a:cubicBezTo>
                    <a:pt x="8200" y="2640"/>
                    <a:pt x="7920" y="2360"/>
                    <a:pt x="7600" y="2360"/>
                  </a:cubicBezTo>
                  <a:lnTo>
                    <a:pt x="7000" y="2360"/>
                  </a:lnTo>
                  <a:cubicBezTo>
                    <a:pt x="6680" y="2360"/>
                    <a:pt x="6400" y="2640"/>
                    <a:pt x="6400" y="2960"/>
                  </a:cubicBezTo>
                  <a:lnTo>
                    <a:pt x="6400" y="7600"/>
                  </a:lnTo>
                  <a:lnTo>
                    <a:pt x="5800" y="7600"/>
                  </a:lnTo>
                  <a:lnTo>
                    <a:pt x="5800" y="1200"/>
                  </a:lnTo>
                  <a:cubicBezTo>
                    <a:pt x="5800" y="880"/>
                    <a:pt x="5520" y="600"/>
                    <a:pt x="5200" y="600"/>
                  </a:cubicBezTo>
                  <a:lnTo>
                    <a:pt x="4600" y="600"/>
                  </a:lnTo>
                  <a:cubicBezTo>
                    <a:pt x="4280" y="600"/>
                    <a:pt x="4000" y="880"/>
                    <a:pt x="4000" y="1200"/>
                  </a:cubicBezTo>
                  <a:lnTo>
                    <a:pt x="4000" y="7600"/>
                  </a:lnTo>
                  <a:lnTo>
                    <a:pt x="3400" y="7600"/>
                  </a:lnTo>
                  <a:lnTo>
                    <a:pt x="3400" y="4120"/>
                  </a:lnTo>
                  <a:cubicBezTo>
                    <a:pt x="3400" y="3800"/>
                    <a:pt x="3120" y="3520"/>
                    <a:pt x="2800" y="3520"/>
                  </a:cubicBezTo>
                  <a:lnTo>
                    <a:pt x="2200" y="3520"/>
                  </a:lnTo>
                  <a:cubicBezTo>
                    <a:pt x="1880" y="3520"/>
                    <a:pt x="1600" y="3800"/>
                    <a:pt x="1600" y="4120"/>
                  </a:cubicBezTo>
                  <a:lnTo>
                    <a:pt x="1600" y="7600"/>
                  </a:lnTo>
                  <a:lnTo>
                    <a:pt x="1200" y="7600"/>
                  </a:lnTo>
                  <a:lnTo>
                    <a:pt x="1200" y="600"/>
                  </a:lnTo>
                  <a:cubicBezTo>
                    <a:pt x="1200" y="280"/>
                    <a:pt x="920" y="0"/>
                    <a:pt x="600" y="0"/>
                  </a:cubicBezTo>
                  <a:cubicBezTo>
                    <a:pt x="280" y="0"/>
                    <a:pt x="0" y="280"/>
                    <a:pt x="0" y="600"/>
                  </a:cubicBezTo>
                  <a:lnTo>
                    <a:pt x="0" y="8160"/>
                  </a:lnTo>
                  <a:cubicBezTo>
                    <a:pt x="0" y="8480"/>
                    <a:pt x="280" y="8760"/>
                    <a:pt x="600" y="8760"/>
                  </a:cubicBezTo>
                  <a:lnTo>
                    <a:pt x="8160" y="8760"/>
                  </a:lnTo>
                  <a:cubicBezTo>
                    <a:pt x="8480" y="8760"/>
                    <a:pt x="8760" y="8480"/>
                    <a:pt x="8760" y="8160"/>
                  </a:cubicBezTo>
                  <a:cubicBezTo>
                    <a:pt x="8760" y="7840"/>
                    <a:pt x="8520" y="7600"/>
                    <a:pt x="8200" y="76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6051" y="2943225"/>
            <a:ext cx="11118850" cy="2204036"/>
            <a:chOff x="55" y="4509"/>
            <a:chExt cx="18966" cy="3759"/>
          </a:xfrm>
        </p:grpSpPr>
        <p:sp>
          <p:nvSpPr>
            <p:cNvPr id="23" name="圆角矩形 22"/>
            <p:cNvSpPr/>
            <p:nvPr/>
          </p:nvSpPr>
          <p:spPr>
            <a:xfrm>
              <a:off x="265" y="4531"/>
              <a:ext cx="18571" cy="3700"/>
            </a:xfrm>
            <a:prstGeom prst="roundRect">
              <a:avLst>
                <a:gd name="adj" fmla="val 10810"/>
              </a:avLst>
            </a:prstGeom>
            <a:solidFill>
              <a:srgbClr val="3D4359"/>
            </a:solidFill>
            <a:ln>
              <a:noFill/>
            </a:ln>
            <a:effectLst>
              <a:outerShdw blurRad="279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191" y="4547"/>
              <a:ext cx="1186" cy="3683"/>
            </a:xfrm>
            <a:prstGeom prst="rect">
              <a:avLst/>
            </a:prstGeom>
            <a:solidFill>
              <a:srgbClr val="BCD6C2"/>
            </a:solidFill>
            <a:effectLst>
              <a:softEdge rad="254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835" y="4510"/>
              <a:ext cx="1197" cy="3721"/>
            </a:xfrm>
            <a:prstGeom prst="rect">
              <a:avLst/>
            </a:prstGeom>
            <a:solidFill>
              <a:srgbClr val="BCD6C2"/>
            </a:solidFill>
            <a:effectLst>
              <a:softEdge rad="254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3490" y="4547"/>
              <a:ext cx="1197" cy="3721"/>
            </a:xfrm>
            <a:prstGeom prst="rect">
              <a:avLst/>
            </a:prstGeom>
            <a:solidFill>
              <a:srgbClr val="BCD6C2"/>
            </a:solidFill>
            <a:effectLst>
              <a:softEdge rad="254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5" y="4509"/>
              <a:ext cx="1186" cy="3722"/>
            </a:xfrm>
            <a:prstGeom prst="rect">
              <a:avLst/>
            </a:prstGeom>
            <a:solidFill>
              <a:srgbClr val="BCD6C2"/>
            </a:solidFill>
            <a:effectLst>
              <a:softEdge rad="254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824" y="4510"/>
              <a:ext cx="1197" cy="3721"/>
            </a:xfrm>
            <a:prstGeom prst="rect">
              <a:avLst/>
            </a:prstGeom>
            <a:solidFill>
              <a:srgbClr val="BCD6C2"/>
            </a:solidFill>
            <a:effectLst>
              <a:softEdge rad="25400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4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3107373"/>
            <a:ext cx="2609850" cy="18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10" y="3107373"/>
            <a:ext cx="2609850" cy="18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980" y="3107373"/>
            <a:ext cx="2609850" cy="18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380" y="3107373"/>
            <a:ext cx="2609850" cy="187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拓展功能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>
            <p:custDataLst>
              <p:tags r:id="rId1"/>
            </p:custDataLst>
          </p:nvPr>
        </p:nvGrpSpPr>
        <p:grpSpPr>
          <a:xfrm>
            <a:off x="1009650" y="1061282"/>
            <a:ext cx="10158391" cy="5335823"/>
            <a:chOff x="2720" y="2920"/>
            <a:chExt cx="10908" cy="5076"/>
          </a:xfrm>
        </p:grpSpPr>
        <p:grpSp>
          <p:nvGrpSpPr>
            <p:cNvPr id="20" name="淘宝店chenying0907 10"/>
            <p:cNvGrpSpPr/>
            <p:nvPr/>
          </p:nvGrpSpPr>
          <p:grpSpPr bwMode="auto">
            <a:xfrm>
              <a:off x="2720" y="2938"/>
              <a:ext cx="2285" cy="2462"/>
              <a:chOff x="970360" y="3200927"/>
              <a:chExt cx="1618019" cy="1618019"/>
            </a:xfrm>
          </p:grpSpPr>
          <p:sp>
            <p:nvSpPr>
              <p:cNvPr id="21" name="淘宝店chenying0907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970360" y="3200927"/>
                <a:ext cx="1618019" cy="161801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21970">
                  <a:defRPr/>
                </a:pPr>
                <a:endParaRPr lang="zh-CN" altLang="en-US" sz="1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22" name="淘宝店chenying0907 1984"/>
              <p:cNvGrpSpPr/>
              <p:nvPr/>
            </p:nvGrpSpPr>
            <p:grpSpPr bwMode="auto">
              <a:xfrm>
                <a:off x="1433293" y="3481388"/>
                <a:ext cx="692151" cy="690563"/>
                <a:chOff x="1433293" y="3481388"/>
                <a:chExt cx="692151" cy="690563"/>
              </a:xfrm>
            </p:grpSpPr>
            <p:sp>
              <p:nvSpPr>
                <p:cNvPr id="23" name="淘宝店chenying0907 369"/>
                <p:cNvSpPr/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1433293" y="3481388"/>
                  <a:ext cx="692151" cy="509588"/>
                </a:xfrm>
                <a:custGeom>
                  <a:avLst/>
                  <a:gdLst>
                    <a:gd name="T0" fmla="*/ 0 w 184"/>
                    <a:gd name="T1" fmla="*/ 1797092058 h 136"/>
                    <a:gd name="T2" fmla="*/ 127351838 w 184"/>
                    <a:gd name="T3" fmla="*/ 1909411248 h 136"/>
                    <a:gd name="T4" fmla="*/ 2147483646 w 184"/>
                    <a:gd name="T5" fmla="*/ 1909411248 h 136"/>
                    <a:gd name="T6" fmla="*/ 2147483646 w 184"/>
                    <a:gd name="T7" fmla="*/ 1797092058 h 136"/>
                    <a:gd name="T8" fmla="*/ 2147483646 w 184"/>
                    <a:gd name="T9" fmla="*/ 112319190 h 136"/>
                    <a:gd name="T10" fmla="*/ 2147483646 w 184"/>
                    <a:gd name="T11" fmla="*/ 0 h 136"/>
                    <a:gd name="T12" fmla="*/ 113200380 w 184"/>
                    <a:gd name="T13" fmla="*/ 0 h 136"/>
                    <a:gd name="T14" fmla="*/ 0 w 184"/>
                    <a:gd name="T15" fmla="*/ 112319190 h 136"/>
                    <a:gd name="T16" fmla="*/ 0 w 184"/>
                    <a:gd name="T17" fmla="*/ 1797092058 h 1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84" h="136">
                      <a:moveTo>
                        <a:pt x="0" y="128"/>
                      </a:moveTo>
                      <a:cubicBezTo>
                        <a:pt x="0" y="132"/>
                        <a:pt x="4" y="136"/>
                        <a:pt x="9" y="136"/>
                      </a:cubicBezTo>
                      <a:cubicBezTo>
                        <a:pt x="177" y="136"/>
                        <a:pt x="177" y="136"/>
                        <a:pt x="177" y="136"/>
                      </a:cubicBezTo>
                      <a:cubicBezTo>
                        <a:pt x="181" y="136"/>
                        <a:pt x="184" y="132"/>
                        <a:pt x="184" y="128"/>
                      </a:cubicBezTo>
                      <a:cubicBezTo>
                        <a:pt x="184" y="8"/>
                        <a:pt x="184" y="8"/>
                        <a:pt x="184" y="8"/>
                      </a:cubicBezTo>
                      <a:cubicBezTo>
                        <a:pt x="184" y="3"/>
                        <a:pt x="181" y="0"/>
                        <a:pt x="17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lnTo>
                        <a:pt x="0" y="128"/>
                      </a:lnTo>
                      <a:close/>
                    </a:path>
                  </a:pathLst>
                </a:custGeom>
                <a:noFill/>
                <a:ln w="30163" cap="rnd">
                  <a:solidFill>
                    <a:schemeClr val="accent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4" name="Line 370"/>
                <p:cNvSpPr>
                  <a:spLocks noChangeShapeType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1436469" y="3900488"/>
                  <a:ext cx="688975" cy="0"/>
                </a:xfrm>
                <a:prstGeom prst="line">
                  <a:avLst/>
                </a:prstGeom>
                <a:noFill/>
                <a:ln w="30163" cap="rnd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" name="淘宝店chenying0907 371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1733332" y="4006851"/>
                  <a:ext cx="90488" cy="104775"/>
                </a:xfrm>
                <a:custGeom>
                  <a:avLst/>
                  <a:gdLst>
                    <a:gd name="T0" fmla="*/ 143650494 w 57"/>
                    <a:gd name="T1" fmla="*/ 0 h 66"/>
                    <a:gd name="T2" fmla="*/ 143650494 w 57"/>
                    <a:gd name="T3" fmla="*/ 166330313 h 66"/>
                    <a:gd name="T4" fmla="*/ 0 w 57"/>
                    <a:gd name="T5" fmla="*/ 166330313 h 66"/>
                    <a:gd name="T6" fmla="*/ 0 w 57"/>
                    <a:gd name="T7" fmla="*/ 0 h 6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66">
                      <a:moveTo>
                        <a:pt x="57" y="0"/>
                      </a:moveTo>
                      <a:lnTo>
                        <a:pt x="57" y="66"/>
                      </a:lnTo>
                      <a:lnTo>
                        <a:pt x="0" y="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0163" cap="rnd">
                  <a:solidFill>
                    <a:schemeClr val="accent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6" name="淘宝店chenying0907 372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1644432" y="4054476"/>
                  <a:ext cx="269875" cy="117475"/>
                </a:xfrm>
                <a:custGeom>
                  <a:avLst/>
                  <a:gdLst>
                    <a:gd name="T0" fmla="*/ 730574115 w 72"/>
                    <a:gd name="T1" fmla="*/ 0 h 31"/>
                    <a:gd name="T2" fmla="*/ 1011562717 w 72"/>
                    <a:gd name="T3" fmla="*/ 215407465 h 31"/>
                    <a:gd name="T4" fmla="*/ 1011562717 w 72"/>
                    <a:gd name="T5" fmla="*/ 215407465 h 31"/>
                    <a:gd name="T6" fmla="*/ 505783233 w 72"/>
                    <a:gd name="T7" fmla="*/ 445173407 h 31"/>
                    <a:gd name="T8" fmla="*/ 0 w 72"/>
                    <a:gd name="T9" fmla="*/ 215407465 h 31"/>
                    <a:gd name="T10" fmla="*/ 295040844 w 72"/>
                    <a:gd name="T11" fmla="*/ 0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2" h="31">
                      <a:moveTo>
                        <a:pt x="52" y="0"/>
                      </a:moveTo>
                      <a:cubicBezTo>
                        <a:pt x="64" y="3"/>
                        <a:pt x="72" y="9"/>
                        <a:pt x="72" y="15"/>
                      </a:cubicBezTo>
                      <a:cubicBezTo>
                        <a:pt x="72" y="15"/>
                        <a:pt x="72" y="15"/>
                        <a:pt x="72" y="15"/>
                      </a:cubicBezTo>
                      <a:cubicBezTo>
                        <a:pt x="72" y="24"/>
                        <a:pt x="56" y="31"/>
                        <a:pt x="36" y="31"/>
                      </a:cubicBezTo>
                      <a:cubicBezTo>
                        <a:pt x="16" y="31"/>
                        <a:pt x="0" y="24"/>
                        <a:pt x="0" y="15"/>
                      </a:cubicBezTo>
                      <a:cubicBezTo>
                        <a:pt x="0" y="8"/>
                        <a:pt x="9" y="3"/>
                        <a:pt x="21" y="0"/>
                      </a:cubicBezTo>
                    </a:path>
                  </a:pathLst>
                </a:custGeom>
                <a:noFill/>
                <a:ln w="30163" cap="rnd">
                  <a:solidFill>
                    <a:schemeClr val="accent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27" name="淘宝店chenying0907 2027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211686" y="4315927"/>
                <a:ext cx="1135367" cy="2879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2197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拓展功能</a:t>
                </a:r>
                <a:endPara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28" name="淘宝店chenying0907 18"/>
            <p:cNvGrpSpPr/>
            <p:nvPr/>
          </p:nvGrpSpPr>
          <p:grpSpPr bwMode="auto">
            <a:xfrm>
              <a:off x="2730" y="5549"/>
              <a:ext cx="2285" cy="2447"/>
              <a:chOff x="7876967" y="1505063"/>
              <a:chExt cx="1617953" cy="1908280"/>
            </a:xfrm>
          </p:grpSpPr>
          <p:sp>
            <p:nvSpPr>
              <p:cNvPr id="29" name="淘宝店chenying0907 19"/>
              <p:cNvSpPr/>
              <p:nvPr>
                <p:custDataLst>
                  <p:tags r:id="rId8"/>
                </p:custDataLst>
              </p:nvPr>
            </p:nvSpPr>
            <p:spPr>
              <a:xfrm>
                <a:off x="7876967" y="1505063"/>
                <a:ext cx="1617953" cy="190828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20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21970">
                  <a:defRPr/>
                </a:pPr>
                <a:endParaRPr lang="zh-CN" altLang="en-US" sz="12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30" name="淘宝店chenying0907 2016"/>
              <p:cNvGrpSpPr/>
              <p:nvPr/>
            </p:nvGrpSpPr>
            <p:grpSpPr bwMode="auto">
              <a:xfrm>
                <a:off x="8490714" y="1804274"/>
                <a:ext cx="390525" cy="690563"/>
                <a:chOff x="8490714" y="1804274"/>
                <a:chExt cx="390525" cy="690563"/>
              </a:xfrm>
            </p:grpSpPr>
            <p:sp>
              <p:nvSpPr>
                <p:cNvPr id="31" name="淘宝店chenying0907 356"/>
                <p:cNvSpPr/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8490714" y="1804274"/>
                  <a:ext cx="390525" cy="690563"/>
                </a:xfrm>
                <a:custGeom>
                  <a:avLst/>
                  <a:gdLst>
                    <a:gd name="T0" fmla="*/ 1466440150 w 104"/>
                    <a:gd name="T1" fmla="*/ 2147483646 h 184"/>
                    <a:gd name="T2" fmla="*/ 1353638506 w 104"/>
                    <a:gd name="T3" fmla="*/ 2147483646 h 184"/>
                    <a:gd name="T4" fmla="*/ 112801644 w 104"/>
                    <a:gd name="T5" fmla="*/ 2147483646 h 184"/>
                    <a:gd name="T6" fmla="*/ 0 w 104"/>
                    <a:gd name="T7" fmla="*/ 2147483646 h 184"/>
                    <a:gd name="T8" fmla="*/ 0 w 104"/>
                    <a:gd name="T9" fmla="*/ 112681867 h 184"/>
                    <a:gd name="T10" fmla="*/ 112801644 w 104"/>
                    <a:gd name="T11" fmla="*/ 0 h 184"/>
                    <a:gd name="T12" fmla="*/ 1353638506 w 104"/>
                    <a:gd name="T13" fmla="*/ 0 h 184"/>
                    <a:gd name="T14" fmla="*/ 1466440150 w 104"/>
                    <a:gd name="T15" fmla="*/ 112681867 h 184"/>
                    <a:gd name="T16" fmla="*/ 1466440150 w 104"/>
                    <a:gd name="T17" fmla="*/ 2147483646 h 1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4" h="184">
                      <a:moveTo>
                        <a:pt x="104" y="176"/>
                      </a:moveTo>
                      <a:cubicBezTo>
                        <a:pt x="104" y="180"/>
                        <a:pt x="101" y="184"/>
                        <a:pt x="96" y="184"/>
                      </a:cubicBezTo>
                      <a:cubicBezTo>
                        <a:pt x="8" y="184"/>
                        <a:pt x="8" y="184"/>
                        <a:pt x="8" y="184"/>
                      </a:cubicBezTo>
                      <a:cubicBezTo>
                        <a:pt x="4" y="184"/>
                        <a:pt x="0" y="180"/>
                        <a:pt x="0" y="17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3"/>
                        <a:pt x="4" y="0"/>
                        <a:pt x="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101" y="0"/>
                        <a:pt x="104" y="3"/>
                        <a:pt x="104" y="8"/>
                      </a:cubicBezTo>
                      <a:lnTo>
                        <a:pt x="104" y="176"/>
                      </a:lnTo>
                      <a:close/>
                    </a:path>
                  </a:pathLst>
                </a:custGeom>
                <a:noFill/>
                <a:ln w="30163" cap="rnd">
                  <a:solidFill>
                    <a:schemeClr val="accent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2" name="Oval 357"/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8581202" y="2224961"/>
                  <a:ext cx="209550" cy="209550"/>
                </a:xfrm>
                <a:prstGeom prst="ellipse">
                  <a:avLst/>
                </a:prstGeom>
                <a:noFill/>
                <a:ln w="30163" cap="rnd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52197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Line 358"/>
                <p:cNvSpPr>
                  <a:spLocks noChangeShapeType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 flipH="1">
                  <a:off x="8490714" y="2164636"/>
                  <a:ext cx="390525" cy="0"/>
                </a:xfrm>
                <a:prstGeom prst="line">
                  <a:avLst/>
                </a:prstGeom>
                <a:noFill/>
                <a:ln w="30163" cap="rnd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52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4" name="淘宝店chenying0907 359"/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8551039" y="1864599"/>
                  <a:ext cx="269875" cy="239713"/>
                </a:xfrm>
                <a:prstGeom prst="rect">
                  <a:avLst/>
                </a:prstGeom>
                <a:noFill/>
                <a:ln w="30163" cap="rnd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defTabSz="521970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200" kern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淘宝店chenying0907 2028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118293" y="2834603"/>
                <a:ext cx="1135367" cy="3414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52197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测试结果</a:t>
                </a:r>
                <a:endParaRPr lang="zh-CN" altLang="en-US" sz="2400" b="1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53" name="淘宝店chenying0907 52"/>
            <p:cNvSpPr/>
            <p:nvPr/>
          </p:nvSpPr>
          <p:spPr>
            <a:xfrm>
              <a:off x="8920" y="2920"/>
              <a:ext cx="4708" cy="248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21970">
                <a:defRPr/>
              </a:pPr>
              <a:endParaRPr lang="zh-CN" altLang="en-US" sz="103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4" name="淘宝店chenying0907 2075"/>
            <p:cNvSpPr txBox="1">
              <a:spLocks noChangeArrowheads="1"/>
            </p:cNvSpPr>
            <p:nvPr/>
          </p:nvSpPr>
          <p:spPr bwMode="auto">
            <a:xfrm>
              <a:off x="9272" y="3531"/>
              <a:ext cx="4190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457200" algn="l" defTabSz="52197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实现了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2.3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5.2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5.3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5.4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6.1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6.2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的功能：支持变量声明赋值语句、 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for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loop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循环、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break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和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continue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控制、不可变变量声明和引用及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借用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55" name="淘宝店chenying0907 54"/>
            <p:cNvSpPr/>
            <p:nvPr/>
          </p:nvSpPr>
          <p:spPr>
            <a:xfrm>
              <a:off x="8920" y="5549"/>
              <a:ext cx="4708" cy="244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21970">
                <a:defRPr/>
              </a:pPr>
              <a:endParaRPr lang="zh-CN" altLang="en-US" sz="1030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淘宝店chenying0907 2077"/>
            <p:cNvSpPr txBox="1">
              <a:spLocks noChangeArrowheads="1"/>
            </p:cNvSpPr>
            <p:nvPr/>
          </p:nvSpPr>
          <p:spPr bwMode="auto">
            <a:xfrm>
              <a:off x="9199" y="6197"/>
              <a:ext cx="4150" cy="1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457200" algn="just" defTabSz="52197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相关程序均成功完成词法分析、语法分析、语义分析与四元式生成、目标代码生成和</a:t>
              </a:r>
              <a:r>
                <a:rPr lang="en-US" altLang="zh-CN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AST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生成，功能实现正确、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汇编程序运行</a:t>
              </a:r>
              <a:r>
                <a:rPr lang="zh-CN" altLang="en-US" sz="18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无误并可纠错</a:t>
              </a:r>
              <a:endPara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pic>
        <p:nvPicPr>
          <p:cNvPr id="70" name="图片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6590" y="1080135"/>
            <a:ext cx="3602355" cy="258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图片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96590" y="3816350"/>
            <a:ext cx="358775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文本框 23"/>
          <p:cNvSpPr txBox="1"/>
          <p:nvPr/>
        </p:nvSpPr>
        <p:spPr>
          <a:xfrm>
            <a:off x="4875152" y="344391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363F57"/>
                </a:solidFill>
                <a:cs typeface="+mn-ea"/>
                <a:sym typeface="+mn-lt"/>
              </a:rPr>
              <a:t>谢谢观看</a:t>
            </a:r>
            <a:endParaRPr lang="zh-CN" altLang="en-US" sz="4400" dirty="0">
              <a:solidFill>
                <a:srgbClr val="363F57"/>
              </a:solidFill>
              <a:cs typeface="+mn-ea"/>
              <a:sym typeface="+mn-lt"/>
            </a:endParaRPr>
          </a:p>
        </p:txBody>
      </p:sp>
      <p:grpSp>
        <p:nvGrpSpPr>
          <p:cNvPr id="165" name="组合 72"/>
          <p:cNvGrpSpPr/>
          <p:nvPr/>
        </p:nvGrpSpPr>
        <p:grpSpPr>
          <a:xfrm>
            <a:off x="3943928" y="2424613"/>
            <a:ext cx="4117531" cy="1107996"/>
            <a:chOff x="4037235" y="1025019"/>
            <a:chExt cx="4117531" cy="1107996"/>
          </a:xfrm>
        </p:grpSpPr>
        <p:sp>
          <p:nvSpPr>
            <p:cNvPr id="1048878" name="图形 21"/>
            <p:cNvSpPr/>
            <p:nvPr/>
          </p:nvSpPr>
          <p:spPr>
            <a:xfrm>
              <a:off x="4037235" y="1590767"/>
              <a:ext cx="4117531" cy="342306"/>
            </a:xfrm>
            <a:custGeom>
              <a:avLst/>
              <a:gdLst>
                <a:gd name="connsiteX0" fmla="*/ 5450649 w 5516252"/>
                <a:gd name="connsiteY0" fmla="*/ 489613 h 554889"/>
                <a:gd name="connsiteX1" fmla="*/ 327389 w 5516252"/>
                <a:gd name="connsiteY1" fmla="*/ 489613 h 554889"/>
                <a:gd name="connsiteX2" fmla="*/ 83890 w 5516252"/>
                <a:gd name="connsiteY2" fmla="*/ 83890 h 554889"/>
                <a:gd name="connsiteX3" fmla="*/ 5207151 w 5516252"/>
                <a:gd name="connsiteY3" fmla="*/ 83890 h 55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52" h="554889">
                  <a:moveTo>
                    <a:pt x="5450649" y="489613"/>
                  </a:moveTo>
                  <a:lnTo>
                    <a:pt x="327389" y="489613"/>
                  </a:lnTo>
                  <a:lnTo>
                    <a:pt x="83890" y="83890"/>
                  </a:lnTo>
                  <a:lnTo>
                    <a:pt x="5207151" y="83890"/>
                  </a:lnTo>
                  <a:close/>
                </a:path>
              </a:pathLst>
            </a:custGeom>
            <a:solidFill>
              <a:srgbClr val="CEE1D2"/>
            </a:solidFill>
            <a:ln w="32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79" name="文本框 71"/>
            <p:cNvSpPr txBox="1"/>
            <p:nvPr/>
          </p:nvSpPr>
          <p:spPr>
            <a:xfrm>
              <a:off x="4556956" y="1025019"/>
              <a:ext cx="307808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39405A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T</a:t>
              </a:r>
              <a:r>
                <a:rPr lang="en-US" altLang="zh-CN" sz="5400" b="1" dirty="0">
                  <a:solidFill>
                    <a:srgbClr val="39405A"/>
                  </a:solidFill>
                  <a:latin typeface="Segoe Script" panose="030B0504020000000003" pitchFamily="66" charset="0"/>
                  <a:cs typeface="+mn-ea"/>
                  <a:sym typeface="+mn-lt"/>
                </a:rPr>
                <a:t>hanks</a:t>
              </a:r>
              <a:endParaRPr lang="zh-CN" altLang="en-US" sz="5400" b="1" dirty="0">
                <a:solidFill>
                  <a:srgbClr val="39405A"/>
                </a:solidFill>
                <a:latin typeface="Segoe Script" panose="030B0504020000000003" pitchFamily="66" charset="0"/>
                <a:cs typeface="+mn-ea"/>
                <a:sym typeface="+mn-lt"/>
              </a:endParaRPr>
            </a:p>
          </p:txBody>
        </p:sp>
      </p:grpSp>
      <p:sp>
        <p:nvSpPr>
          <p:cNvPr id="1048880" name="弧形 83"/>
          <p:cNvSpPr/>
          <p:nvPr/>
        </p:nvSpPr>
        <p:spPr>
          <a:xfrm rot="16200000">
            <a:off x="2276241" y="2424614"/>
            <a:ext cx="769441" cy="769441"/>
          </a:xfrm>
          <a:prstGeom prst="arc">
            <a:avLst>
              <a:gd name="adj1" fmla="val 16200000"/>
              <a:gd name="adj2" fmla="val 19795310"/>
            </a:avLst>
          </a:prstGeom>
          <a:ln w="12700">
            <a:solidFill>
              <a:srgbClr val="969BA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81" name="弧形 85"/>
          <p:cNvSpPr/>
          <p:nvPr/>
        </p:nvSpPr>
        <p:spPr>
          <a:xfrm rot="16200000" flipH="1" flipV="1">
            <a:off x="9141787" y="3662669"/>
            <a:ext cx="769441" cy="769441"/>
          </a:xfrm>
          <a:prstGeom prst="arc">
            <a:avLst>
              <a:gd name="adj1" fmla="val 16200000"/>
              <a:gd name="adj2" fmla="val 19795310"/>
            </a:avLst>
          </a:prstGeom>
          <a:ln w="12700">
            <a:solidFill>
              <a:srgbClr val="969BA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33"/>
          <p:cNvGrpSpPr/>
          <p:nvPr>
            <p:custDataLst>
              <p:tags r:id="rId1"/>
            </p:custDataLst>
          </p:nvPr>
        </p:nvGrpSpPr>
        <p:grpSpPr>
          <a:xfrm>
            <a:off x="6348070" y="1720830"/>
            <a:ext cx="2734216" cy="823368"/>
            <a:chOff x="6661214" y="1061698"/>
            <a:chExt cx="2734216" cy="823368"/>
          </a:xfrm>
        </p:grpSpPr>
        <p:sp>
          <p:nvSpPr>
            <p:cNvPr id="1048617" name="椭圆 2"/>
            <p:cNvSpPr/>
            <p:nvPr>
              <p:custDataLst>
                <p:tags r:id="rId2"/>
              </p:custDataLst>
            </p:nvPr>
          </p:nvSpPr>
          <p:spPr>
            <a:xfrm>
              <a:off x="6661214" y="1061698"/>
              <a:ext cx="823368" cy="823368"/>
            </a:xfrm>
            <a:prstGeom prst="ellipse">
              <a:avLst/>
            </a:prstGeom>
            <a:solidFill>
              <a:srgbClr val="3D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1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048618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7774473" y="1183420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9405A"/>
                  </a:solidFill>
                  <a:cs typeface="+mn-ea"/>
                  <a:sym typeface="+mn-lt"/>
                </a:rPr>
                <a:t>实验概述</a:t>
              </a:r>
              <a:endParaRPr lang="zh-CN" altLang="en-US" sz="2800" dirty="0">
                <a:solidFill>
                  <a:srgbClr val="39405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32"/>
          <p:cNvGrpSpPr/>
          <p:nvPr>
            <p:custDataLst>
              <p:tags r:id="rId4"/>
            </p:custDataLst>
          </p:nvPr>
        </p:nvGrpSpPr>
        <p:grpSpPr>
          <a:xfrm>
            <a:off x="6348070" y="2893946"/>
            <a:ext cx="2702664" cy="823368"/>
            <a:chOff x="6661214" y="2375119"/>
            <a:chExt cx="2702664" cy="823368"/>
          </a:xfrm>
        </p:grpSpPr>
        <p:sp>
          <p:nvSpPr>
            <p:cNvPr id="1048620" name="椭圆 5"/>
            <p:cNvSpPr/>
            <p:nvPr>
              <p:custDataLst>
                <p:tags r:id="rId5"/>
              </p:custDataLst>
            </p:nvPr>
          </p:nvSpPr>
          <p:spPr>
            <a:xfrm>
              <a:off x="6661214" y="2375119"/>
              <a:ext cx="823368" cy="823368"/>
            </a:xfrm>
            <a:prstGeom prst="ellipse">
              <a:avLst/>
            </a:prstGeom>
            <a:solidFill>
              <a:srgbClr val="BCD6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2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048621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7758598" y="2540656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9405A"/>
                  </a:solidFill>
                  <a:cs typeface="+mn-ea"/>
                  <a:sym typeface="+mn-lt"/>
                </a:rPr>
                <a:t>详细</a:t>
              </a:r>
              <a:r>
                <a:rPr lang="zh-CN" altLang="en-US" sz="2800" dirty="0">
                  <a:solidFill>
                    <a:srgbClr val="39405A"/>
                  </a:solidFill>
                  <a:cs typeface="+mn-ea"/>
                  <a:sym typeface="+mn-lt"/>
                </a:rPr>
                <a:t>设计</a:t>
              </a:r>
              <a:endParaRPr lang="zh-CN" altLang="en-US" sz="2800" dirty="0">
                <a:solidFill>
                  <a:srgbClr val="39405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31"/>
          <p:cNvGrpSpPr/>
          <p:nvPr>
            <p:custDataLst>
              <p:tags r:id="rId7"/>
            </p:custDataLst>
          </p:nvPr>
        </p:nvGrpSpPr>
        <p:grpSpPr>
          <a:xfrm>
            <a:off x="6348070" y="4067062"/>
            <a:ext cx="2718539" cy="823368"/>
            <a:chOff x="6661214" y="3688540"/>
            <a:chExt cx="2718539" cy="823368"/>
          </a:xfrm>
        </p:grpSpPr>
        <p:sp>
          <p:nvSpPr>
            <p:cNvPr id="1048623" name="椭圆 8"/>
            <p:cNvSpPr/>
            <p:nvPr>
              <p:custDataLst>
                <p:tags r:id="rId8"/>
              </p:custDataLst>
            </p:nvPr>
          </p:nvSpPr>
          <p:spPr>
            <a:xfrm>
              <a:off x="6661214" y="3688540"/>
              <a:ext cx="823368" cy="823368"/>
            </a:xfrm>
            <a:prstGeom prst="ellipse">
              <a:avLst/>
            </a:prstGeom>
            <a:solidFill>
              <a:srgbClr val="3D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cs typeface="+mn-ea"/>
                  <a:sym typeface="+mn-lt"/>
                </a:rPr>
                <a:t>3</a:t>
              </a:r>
              <a:endParaRPr lang="zh-CN" altLang="en-US" sz="4800" dirty="0">
                <a:cs typeface="+mn-ea"/>
                <a:sym typeface="+mn-lt"/>
              </a:endParaRPr>
            </a:p>
          </p:txBody>
        </p:sp>
        <p:sp>
          <p:nvSpPr>
            <p:cNvPr id="1048624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7774473" y="3816612"/>
              <a:ext cx="1605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9405A"/>
                  </a:solidFill>
                  <a:cs typeface="+mn-ea"/>
                  <a:sym typeface="+mn-lt"/>
                </a:rPr>
                <a:t>功能</a:t>
              </a:r>
              <a:r>
                <a:rPr lang="zh-CN" altLang="en-US" sz="2800" dirty="0">
                  <a:solidFill>
                    <a:srgbClr val="39405A"/>
                  </a:solidFill>
                  <a:cs typeface="+mn-ea"/>
                  <a:sym typeface="+mn-lt"/>
                </a:rPr>
                <a:t>展示</a:t>
              </a:r>
              <a:endParaRPr lang="zh-CN" altLang="en-US" sz="2800" dirty="0">
                <a:solidFill>
                  <a:srgbClr val="39405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4"/>
          <p:cNvGrpSpPr/>
          <p:nvPr/>
        </p:nvGrpSpPr>
        <p:grpSpPr>
          <a:xfrm>
            <a:off x="1611924" y="2450370"/>
            <a:ext cx="3889835" cy="1957259"/>
            <a:chOff x="1678911" y="2311435"/>
            <a:chExt cx="3889835" cy="1957259"/>
          </a:xfrm>
        </p:grpSpPr>
        <p:sp>
          <p:nvSpPr>
            <p:cNvPr id="1048629" name="弧形 19"/>
            <p:cNvSpPr/>
            <p:nvPr/>
          </p:nvSpPr>
          <p:spPr>
            <a:xfrm rot="16200000">
              <a:off x="1678911" y="2311435"/>
              <a:ext cx="769441" cy="769441"/>
            </a:xfrm>
            <a:prstGeom prst="arc">
              <a:avLst>
                <a:gd name="adj1" fmla="val 16200000"/>
                <a:gd name="adj2" fmla="val 19795310"/>
              </a:avLst>
            </a:prstGeom>
            <a:ln w="12700">
              <a:solidFill>
                <a:srgbClr val="969B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30" name="弧形 20"/>
            <p:cNvSpPr/>
            <p:nvPr/>
          </p:nvSpPr>
          <p:spPr>
            <a:xfrm rot="16200000" flipH="1" flipV="1">
              <a:off x="4799305" y="3499253"/>
              <a:ext cx="769441" cy="769441"/>
            </a:xfrm>
            <a:prstGeom prst="arc">
              <a:avLst>
                <a:gd name="adj1" fmla="val 16200000"/>
                <a:gd name="adj2" fmla="val 19795310"/>
              </a:avLst>
            </a:prstGeom>
            <a:ln w="12700">
              <a:solidFill>
                <a:srgbClr val="969BA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7" name="组合 49"/>
            <p:cNvGrpSpPr/>
            <p:nvPr/>
          </p:nvGrpSpPr>
          <p:grpSpPr>
            <a:xfrm>
              <a:off x="1951397" y="2449248"/>
              <a:ext cx="3402918" cy="1607282"/>
              <a:chOff x="2020090" y="2449248"/>
              <a:chExt cx="3402918" cy="1607282"/>
            </a:xfrm>
          </p:grpSpPr>
          <p:sp>
            <p:nvSpPr>
              <p:cNvPr id="1048631" name="文本框 50"/>
              <p:cNvSpPr txBox="1"/>
              <p:nvPr/>
            </p:nvSpPr>
            <p:spPr>
              <a:xfrm>
                <a:off x="2955210" y="3349775"/>
                <a:ext cx="1198880" cy="706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>
                    <a:solidFill>
                      <a:srgbClr val="363F57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4000" dirty="0">
                  <a:solidFill>
                    <a:srgbClr val="363F57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8" name="组合 51"/>
              <p:cNvGrpSpPr/>
              <p:nvPr/>
            </p:nvGrpSpPr>
            <p:grpSpPr>
              <a:xfrm>
                <a:off x="2020090" y="2449248"/>
                <a:ext cx="3402918" cy="993140"/>
                <a:chOff x="4133283" y="1054047"/>
                <a:chExt cx="3402918" cy="993140"/>
              </a:xfrm>
            </p:grpSpPr>
            <p:sp>
              <p:nvSpPr>
                <p:cNvPr id="1048632" name="图形 21"/>
                <p:cNvSpPr/>
                <p:nvPr/>
              </p:nvSpPr>
              <p:spPr>
                <a:xfrm>
                  <a:off x="4133283" y="1590767"/>
                  <a:ext cx="3402918" cy="342306"/>
                </a:xfrm>
                <a:custGeom>
                  <a:avLst/>
                  <a:gdLst>
                    <a:gd name="connsiteX0" fmla="*/ 5450649 w 5516252"/>
                    <a:gd name="connsiteY0" fmla="*/ 489613 h 554889"/>
                    <a:gd name="connsiteX1" fmla="*/ 327389 w 5516252"/>
                    <a:gd name="connsiteY1" fmla="*/ 489613 h 554889"/>
                    <a:gd name="connsiteX2" fmla="*/ 83890 w 5516252"/>
                    <a:gd name="connsiteY2" fmla="*/ 83890 h 554889"/>
                    <a:gd name="connsiteX3" fmla="*/ 5207151 w 5516252"/>
                    <a:gd name="connsiteY3" fmla="*/ 83890 h 554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16252" h="554889">
                      <a:moveTo>
                        <a:pt x="5450649" y="489613"/>
                      </a:moveTo>
                      <a:lnTo>
                        <a:pt x="327389" y="489613"/>
                      </a:lnTo>
                      <a:lnTo>
                        <a:pt x="83890" y="83890"/>
                      </a:lnTo>
                      <a:lnTo>
                        <a:pt x="5207151" y="83890"/>
                      </a:lnTo>
                      <a:close/>
                    </a:path>
                  </a:pathLst>
                </a:custGeom>
                <a:solidFill>
                  <a:srgbClr val="CEE1D2"/>
                </a:solidFill>
                <a:ln w="3264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8633" name="文本框 53"/>
                <p:cNvSpPr txBox="1"/>
                <p:nvPr/>
              </p:nvSpPr>
              <p:spPr>
                <a:xfrm>
                  <a:off x="4225224" y="1054047"/>
                  <a:ext cx="2804984" cy="993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000" b="1" dirty="0">
                      <a:solidFill>
                        <a:srgbClr val="39405A"/>
                      </a:solidFill>
                      <a:latin typeface="Segoe Script" panose="030B0504020000000003" pitchFamily="66" charset="0"/>
                      <a:cs typeface="+mn-ea"/>
                      <a:sym typeface="+mn-lt"/>
                    </a:rPr>
                    <a:t>C</a:t>
                  </a:r>
                  <a:r>
                    <a:rPr lang="en-US" altLang="zh-CN" sz="4800" b="1" dirty="0">
                      <a:solidFill>
                        <a:srgbClr val="39405A"/>
                      </a:solidFill>
                      <a:latin typeface="Segoe Script" panose="030B0504020000000003" pitchFamily="66" charset="0"/>
                      <a:cs typeface="+mn-ea"/>
                      <a:sym typeface="+mn-lt"/>
                    </a:rPr>
                    <a:t>ontents</a:t>
                  </a:r>
                  <a:endParaRPr lang="zh-CN" altLang="en-US" sz="5400" b="1" dirty="0">
                    <a:solidFill>
                      <a:srgbClr val="39405A"/>
                    </a:solidFill>
                    <a:latin typeface="Segoe Script" panose="030B0504020000000003" pitchFamily="66" charset="0"/>
                    <a:cs typeface="+mn-ea"/>
                    <a:sym typeface="+mn-l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项目概述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3" name="任意多边形 49"/>
          <p:cNvSpPr/>
          <p:nvPr>
            <p:custDataLst>
              <p:tags r:id="rId1"/>
            </p:custDataLst>
          </p:nvPr>
        </p:nvSpPr>
        <p:spPr>
          <a:xfrm>
            <a:off x="303530" y="5774690"/>
            <a:ext cx="1492250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4" name="任意多边形 50"/>
          <p:cNvSpPr/>
          <p:nvPr>
            <p:custDataLst>
              <p:tags r:id="rId2"/>
            </p:custDataLst>
          </p:nvPr>
        </p:nvSpPr>
        <p:spPr>
          <a:xfrm>
            <a:off x="1742440" y="5774690"/>
            <a:ext cx="1640205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5" name="任意多边形 51"/>
          <p:cNvSpPr/>
          <p:nvPr>
            <p:custDataLst>
              <p:tags r:id="rId3"/>
            </p:custDataLst>
          </p:nvPr>
        </p:nvSpPr>
        <p:spPr>
          <a:xfrm>
            <a:off x="3298190" y="5774690"/>
            <a:ext cx="1657350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6" name="任意多边形 52"/>
          <p:cNvSpPr/>
          <p:nvPr>
            <p:custDataLst>
              <p:tags r:id="rId4"/>
            </p:custDataLst>
          </p:nvPr>
        </p:nvSpPr>
        <p:spPr>
          <a:xfrm>
            <a:off x="4879340" y="5774690"/>
            <a:ext cx="1564640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7" name="任意多边形 53"/>
          <p:cNvSpPr/>
          <p:nvPr>
            <p:custDataLst>
              <p:tags r:id="rId5"/>
            </p:custDataLst>
          </p:nvPr>
        </p:nvSpPr>
        <p:spPr>
          <a:xfrm>
            <a:off x="6376670" y="5774690"/>
            <a:ext cx="1668145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8" name="文本框 54"/>
          <p:cNvSpPr txBox="1"/>
          <p:nvPr>
            <p:custDataLst>
              <p:tags r:id="rId6"/>
            </p:custDataLst>
          </p:nvPr>
        </p:nvSpPr>
        <p:spPr>
          <a:xfrm>
            <a:off x="431276" y="5841441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源代码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55"/>
          <p:cNvSpPr txBox="1"/>
          <p:nvPr>
            <p:custDataLst>
              <p:tags r:id="rId7"/>
            </p:custDataLst>
          </p:nvPr>
        </p:nvSpPr>
        <p:spPr>
          <a:xfrm>
            <a:off x="2007346" y="5841441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词法分析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框 56"/>
          <p:cNvSpPr txBox="1"/>
          <p:nvPr>
            <p:custDataLst>
              <p:tags r:id="rId8"/>
            </p:custDataLst>
          </p:nvPr>
        </p:nvSpPr>
        <p:spPr>
          <a:xfrm>
            <a:off x="3584051" y="5841512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语法分析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57"/>
          <p:cNvSpPr txBox="1"/>
          <p:nvPr>
            <p:custDataLst>
              <p:tags r:id="rId9"/>
            </p:custDataLst>
          </p:nvPr>
        </p:nvSpPr>
        <p:spPr>
          <a:xfrm>
            <a:off x="5035661" y="5869843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语义分析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58"/>
          <p:cNvSpPr txBox="1"/>
          <p:nvPr>
            <p:custDataLst>
              <p:tags r:id="rId10"/>
            </p:custDataLst>
          </p:nvPr>
        </p:nvSpPr>
        <p:spPr>
          <a:xfrm>
            <a:off x="6588871" y="5869843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中间代码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50" name="组合 8"/>
          <p:cNvGrpSpPr/>
          <p:nvPr/>
        </p:nvGrpSpPr>
        <p:grpSpPr>
          <a:xfrm>
            <a:off x="1705483" y="1225552"/>
            <a:ext cx="3457575" cy="3783965"/>
            <a:chOff x="255622" y="3382244"/>
            <a:chExt cx="3457575" cy="3783965"/>
          </a:xfrm>
        </p:grpSpPr>
        <p:sp>
          <p:nvSpPr>
            <p:cNvPr id="1048829" name="文本框 3"/>
            <p:cNvSpPr txBox="1"/>
            <p:nvPr/>
          </p:nvSpPr>
          <p:spPr>
            <a:xfrm>
              <a:off x="1384878" y="4217268"/>
              <a:ext cx="11988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3D4359"/>
                  </a:solidFill>
                  <a:cs typeface="+mn-ea"/>
                  <a:sym typeface="+mn-lt"/>
                </a:rPr>
                <a:t>核心</a:t>
              </a:r>
              <a:r>
                <a:rPr lang="zh-CN" altLang="en-US" sz="2000" b="1" dirty="0">
                  <a:solidFill>
                    <a:srgbClr val="3D4359"/>
                  </a:solidFill>
                  <a:cs typeface="+mn-ea"/>
                  <a:sym typeface="+mn-lt"/>
                </a:rPr>
                <a:t>目标</a:t>
              </a:r>
              <a:endParaRPr lang="zh-CN" altLang="en-US" sz="2000" b="1" dirty="0">
                <a:solidFill>
                  <a:srgbClr val="3D4359"/>
                </a:solidFill>
                <a:cs typeface="+mn-ea"/>
                <a:sym typeface="+mn-lt"/>
              </a:endParaRPr>
            </a:p>
          </p:txBody>
        </p:sp>
        <p:sp>
          <p:nvSpPr>
            <p:cNvPr id="1048830" name="文本框 4"/>
            <p:cNvSpPr txBox="1"/>
            <p:nvPr/>
          </p:nvSpPr>
          <p:spPr>
            <a:xfrm>
              <a:off x="255622" y="4859254"/>
              <a:ext cx="3457575" cy="230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设计并实现一个类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-Rust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语言的编译器，涵盖从前端分析到中间代码生成再到目标代码的可执行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程序的完整流程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将编译原理的抽象理论转化为具体的、可视化的工程实践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31" name="arrow-pointing-left-circular-button_20407"/>
            <p:cNvSpPr>
              <a:spLocks noChangeAspect="1"/>
            </p:cNvSpPr>
            <p:nvPr/>
          </p:nvSpPr>
          <p:spPr bwMode="auto">
            <a:xfrm flipH="1">
              <a:off x="1663010" y="3382244"/>
              <a:ext cx="642607" cy="641788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rgbClr val="3D4359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151" name="组合 7"/>
          <p:cNvGrpSpPr/>
          <p:nvPr/>
        </p:nvGrpSpPr>
        <p:grpSpPr>
          <a:xfrm>
            <a:off x="5840328" y="1225552"/>
            <a:ext cx="4856480" cy="4098290"/>
            <a:chOff x="2343270" y="3382244"/>
            <a:chExt cx="4856480" cy="4098290"/>
          </a:xfrm>
        </p:grpSpPr>
        <p:sp>
          <p:nvSpPr>
            <p:cNvPr id="1048832" name="文本框 10"/>
            <p:cNvSpPr txBox="1"/>
            <p:nvPr/>
          </p:nvSpPr>
          <p:spPr>
            <a:xfrm>
              <a:off x="4171657" y="4217268"/>
              <a:ext cx="1198880" cy="553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3D4359"/>
                  </a:solidFill>
                  <a:cs typeface="+mn-ea"/>
                  <a:sym typeface="+mn-lt"/>
                </a:rPr>
                <a:t>项目亮点</a:t>
              </a:r>
              <a:endParaRPr lang="zh-CN" altLang="en-US" sz="2000" b="1" dirty="0">
                <a:solidFill>
                  <a:srgbClr val="3D4359"/>
                </a:solidFill>
                <a:cs typeface="+mn-ea"/>
                <a:sym typeface="+mn-lt"/>
              </a:endParaRPr>
            </a:p>
          </p:txBody>
        </p:sp>
        <p:sp>
          <p:nvSpPr>
            <p:cNvPr id="1048833" name="文本框 11"/>
            <p:cNvSpPr txBox="1"/>
            <p:nvPr/>
          </p:nvSpPr>
          <p:spPr>
            <a:xfrm>
              <a:off x="2343270" y="4804009"/>
              <a:ext cx="4856480" cy="267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可视化界面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直观展示分析全过程与结果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强大表达式解析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采用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Pratt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解析器高效处理复杂的运算符优先级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一键式编译运行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: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集成双环境工具链，自动化汇编、链接与执行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深度交互式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AST: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提供缩放与平移，将复杂语法结构具象化。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48834" name="arrow-pointing-left-circular-button_20407"/>
            <p:cNvSpPr>
              <a:spLocks noChangeAspect="1"/>
            </p:cNvSpPr>
            <p:nvPr/>
          </p:nvSpPr>
          <p:spPr bwMode="auto">
            <a:xfrm flipH="1">
              <a:off x="4449793" y="3382244"/>
              <a:ext cx="642607" cy="641788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rgbClr val="BCD6C2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cxnSp>
        <p:nvCxnSpPr>
          <p:cNvPr id="3145743" name="直接箭头连接符 28"/>
          <p:cNvCxnSpPr/>
          <p:nvPr/>
        </p:nvCxnSpPr>
        <p:spPr>
          <a:xfrm>
            <a:off x="4389729" y="1577712"/>
            <a:ext cx="408271" cy="0"/>
          </a:xfrm>
          <a:prstGeom prst="straightConnector1">
            <a:avLst/>
          </a:prstGeom>
          <a:ln w="76200">
            <a:solidFill>
              <a:srgbClr val="F7F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52"/>
          <p:cNvSpPr/>
          <p:nvPr>
            <p:custDataLst>
              <p:tags r:id="rId11"/>
            </p:custDataLst>
          </p:nvPr>
        </p:nvSpPr>
        <p:spPr>
          <a:xfrm>
            <a:off x="7940675" y="5774690"/>
            <a:ext cx="1536065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14" name="文本框 57"/>
          <p:cNvSpPr txBox="1"/>
          <p:nvPr>
            <p:custDataLst>
              <p:tags r:id="rId12"/>
            </p:custDataLst>
          </p:nvPr>
        </p:nvSpPr>
        <p:spPr>
          <a:xfrm>
            <a:off x="8162401" y="5896513"/>
            <a:ext cx="121058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目标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代码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任意多边形 49"/>
          <p:cNvSpPr/>
          <p:nvPr>
            <p:custDataLst>
              <p:tags r:id="rId13"/>
            </p:custDataLst>
          </p:nvPr>
        </p:nvSpPr>
        <p:spPr>
          <a:xfrm>
            <a:off x="9399905" y="5774690"/>
            <a:ext cx="1855470" cy="586105"/>
          </a:xfrm>
          <a:custGeom>
            <a:avLst/>
            <a:gdLst>
              <a:gd name="connsiteX0" fmla="*/ 2479495 w 2907667"/>
              <a:gd name="connsiteY0" fmla="*/ 428171 h 856344"/>
              <a:gd name="connsiteX1" fmla="*/ 2479495 w 2907667"/>
              <a:gd name="connsiteY1" fmla="*/ 428173 h 856344"/>
              <a:gd name="connsiteX2" fmla="*/ 2479496 w 2907667"/>
              <a:gd name="connsiteY2" fmla="*/ 428172 h 856344"/>
              <a:gd name="connsiteX3" fmla="*/ 428171 w 2907667"/>
              <a:gd name="connsiteY3" fmla="*/ 0 h 856344"/>
              <a:gd name="connsiteX4" fmla="*/ 2051324 w 2907667"/>
              <a:gd name="connsiteY4" fmla="*/ 0 h 856344"/>
              <a:gd name="connsiteX5" fmla="*/ 2479495 w 2907667"/>
              <a:gd name="connsiteY5" fmla="*/ 0 h 856344"/>
              <a:gd name="connsiteX6" fmla="*/ 2479496 w 2907667"/>
              <a:gd name="connsiteY6" fmla="*/ 0 h 856344"/>
              <a:gd name="connsiteX7" fmla="*/ 2907667 w 2907667"/>
              <a:gd name="connsiteY7" fmla="*/ 428172 h 856344"/>
              <a:gd name="connsiteX8" fmla="*/ 2479496 w 2907667"/>
              <a:gd name="connsiteY8" fmla="*/ 856343 h 856344"/>
              <a:gd name="connsiteX9" fmla="*/ 2479495 w 2907667"/>
              <a:gd name="connsiteY9" fmla="*/ 856343 h 856344"/>
              <a:gd name="connsiteX10" fmla="*/ 2051324 w 2907667"/>
              <a:gd name="connsiteY10" fmla="*/ 856343 h 856344"/>
              <a:gd name="connsiteX11" fmla="*/ 428173 w 2907667"/>
              <a:gd name="connsiteY11" fmla="*/ 856343 h 856344"/>
              <a:gd name="connsiteX12" fmla="*/ 428172 w 2907667"/>
              <a:gd name="connsiteY12" fmla="*/ 856344 h 856344"/>
              <a:gd name="connsiteX13" fmla="*/ 0 w 2907667"/>
              <a:gd name="connsiteY13" fmla="*/ 856344 h 856344"/>
              <a:gd name="connsiteX14" fmla="*/ 428171 w 2907667"/>
              <a:gd name="connsiteY14" fmla="*/ 428174 h 856344"/>
              <a:gd name="connsiteX15" fmla="*/ 428171 w 2907667"/>
              <a:gd name="connsiteY15" fmla="*/ 428172 h 856344"/>
              <a:gd name="connsiteX16" fmla="*/ 0 w 2907667"/>
              <a:gd name="connsiteY16" fmla="*/ 1 h 856344"/>
              <a:gd name="connsiteX17" fmla="*/ 428171 w 2907667"/>
              <a:gd name="connsiteY17" fmla="*/ 1 h 85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7667" h="856344">
                <a:moveTo>
                  <a:pt x="2479495" y="428171"/>
                </a:moveTo>
                <a:lnTo>
                  <a:pt x="2479495" y="428173"/>
                </a:lnTo>
                <a:lnTo>
                  <a:pt x="2479496" y="428172"/>
                </a:lnTo>
                <a:close/>
                <a:moveTo>
                  <a:pt x="428171" y="0"/>
                </a:moveTo>
                <a:lnTo>
                  <a:pt x="2051324" y="0"/>
                </a:lnTo>
                <a:lnTo>
                  <a:pt x="2479495" y="0"/>
                </a:lnTo>
                <a:lnTo>
                  <a:pt x="2479496" y="0"/>
                </a:lnTo>
                <a:lnTo>
                  <a:pt x="2907667" y="428172"/>
                </a:lnTo>
                <a:lnTo>
                  <a:pt x="2479496" y="856343"/>
                </a:lnTo>
                <a:lnTo>
                  <a:pt x="2479495" y="856343"/>
                </a:lnTo>
                <a:lnTo>
                  <a:pt x="2051324" y="856343"/>
                </a:lnTo>
                <a:lnTo>
                  <a:pt x="428173" y="856343"/>
                </a:lnTo>
                <a:lnTo>
                  <a:pt x="428172" y="856344"/>
                </a:lnTo>
                <a:lnTo>
                  <a:pt x="0" y="856344"/>
                </a:lnTo>
                <a:lnTo>
                  <a:pt x="428171" y="428174"/>
                </a:lnTo>
                <a:lnTo>
                  <a:pt x="428171" y="428172"/>
                </a:lnTo>
                <a:lnTo>
                  <a:pt x="0" y="1"/>
                </a:lnTo>
                <a:lnTo>
                  <a:pt x="428171" y="1"/>
                </a:lnTo>
                <a:close/>
              </a:path>
            </a:pathLst>
          </a:cu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 b="1">
              <a:cs typeface="+mn-ea"/>
              <a:sym typeface="+mn-lt"/>
            </a:endParaRPr>
          </a:p>
        </p:txBody>
      </p:sp>
      <p:sp>
        <p:nvSpPr>
          <p:cNvPr id="16" name="文本框 54"/>
          <p:cNvSpPr txBox="1"/>
          <p:nvPr>
            <p:custDataLst>
              <p:tags r:id="rId14"/>
            </p:custDataLst>
          </p:nvPr>
        </p:nvSpPr>
        <p:spPr>
          <a:xfrm>
            <a:off x="9527540" y="5841365"/>
            <a:ext cx="1694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可执行</a:t>
            </a: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文件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词法分析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6389" r="1499" b="1110"/>
          <a:stretch>
            <a:fillRect/>
          </a:stretch>
        </p:blipFill>
        <p:spPr>
          <a:xfrm>
            <a:off x="1023218" y="883220"/>
            <a:ext cx="5072782" cy="5635870"/>
          </a:xfrm>
          <a:prstGeom prst="rect">
            <a:avLst/>
          </a:prstGeom>
        </p:spPr>
      </p:pic>
      <p:grpSp>
        <p:nvGrpSpPr>
          <p:cNvPr id="60" name="组合 59"/>
          <p:cNvGrpSpPr/>
          <p:nvPr/>
        </p:nvGrpSpPr>
        <p:grpSpPr>
          <a:xfrm>
            <a:off x="4286250" y="1020445"/>
            <a:ext cx="1759585" cy="298450"/>
            <a:chOff x="204" y="1501"/>
            <a:chExt cx="2228" cy="470"/>
          </a:xfrm>
          <a:solidFill>
            <a:srgbClr val="BCD6C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1" name="等腰三角形 60"/>
            <p:cNvSpPr/>
            <p:nvPr/>
          </p:nvSpPr>
          <p:spPr>
            <a:xfrm rot="5400000">
              <a:off x="2151" y="1596"/>
              <a:ext cx="281" cy="281"/>
            </a:xfrm>
            <a:prstGeom prst="triangle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4" y="1501"/>
              <a:ext cx="1813" cy="470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 dirty="0">
                  <a:solidFill>
                    <a:srgbClr val="3D4359"/>
                  </a:solidFill>
                  <a:sym typeface="+mn-ea"/>
                </a:rPr>
                <a:t>核心思想引入</a:t>
              </a:r>
              <a:endParaRPr lang="zh-CN" altLang="en-US" sz="1400" b="1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226810" y="1012190"/>
            <a:ext cx="5302250" cy="3067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zh-CN" altLang="en-US" sz="1400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将无结构的源代码文本流，切分成一系列规范化的</a:t>
            </a:r>
            <a:r>
              <a:rPr lang="en-US" altLang="zh-CN" sz="1400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sz="1400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</a:t>
            </a:r>
            <a:endParaRPr lang="zh-CN" altLang="en-US" sz="1400" dirty="0">
              <a:solidFill>
                <a:srgbClr val="3D43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8697" name="文本框 25"/>
          <p:cNvSpPr txBox="1"/>
          <p:nvPr>
            <p:custDataLst>
              <p:tags r:id="rId2"/>
            </p:custDataLst>
          </p:nvPr>
        </p:nvSpPr>
        <p:spPr>
          <a:xfrm>
            <a:off x="6242050" y="2002155"/>
            <a:ext cx="2274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核心实现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8" name="文本框 30"/>
          <p:cNvSpPr txBox="1"/>
          <p:nvPr>
            <p:custDataLst>
              <p:tags r:id="rId3"/>
            </p:custDataLst>
          </p:nvPr>
        </p:nvSpPr>
        <p:spPr>
          <a:xfrm>
            <a:off x="6254750" y="2381885"/>
            <a:ext cx="53968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Token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精确定义了关键字、标识符、运算符等所有词法单元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状态机扫描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向前看一个字符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的策略，逐字符扫描，以识别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==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-&gt;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等多字符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Token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智能处理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能够精确处理并跳过空格、换行以及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//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/* ... */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两种风格的注释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048689" name="文本框 13"/>
          <p:cNvSpPr txBox="1"/>
          <p:nvPr>
            <p:custDataLst>
              <p:tags r:id="rId4"/>
            </p:custDataLst>
          </p:nvPr>
        </p:nvSpPr>
        <p:spPr>
          <a:xfrm>
            <a:off x="5635492" y="511789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最终输出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0" name="文本框 14"/>
          <p:cNvSpPr txBox="1"/>
          <p:nvPr>
            <p:custDataLst>
              <p:tags r:id="rId5"/>
            </p:custDataLst>
          </p:nvPr>
        </p:nvSpPr>
        <p:spPr>
          <a:xfrm>
            <a:off x="5648325" y="5497830"/>
            <a:ext cx="582485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一个包含类型、字面量及精确行列位置信息的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Token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序列，为语法分析提供输入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6009" y="5133704"/>
            <a:ext cx="714694" cy="714694"/>
            <a:chOff x="6057279" y="2011409"/>
            <a:chExt cx="714694" cy="714694"/>
          </a:xfrm>
        </p:grpSpPr>
        <p:sp>
          <p:nvSpPr>
            <p:cNvPr id="1048691" name="椭圆 17"/>
            <p:cNvSpPr/>
            <p:nvPr>
              <p:custDataLst>
                <p:tags r:id="rId7"/>
              </p:custDataLst>
            </p:nvPr>
          </p:nvSpPr>
          <p:spPr>
            <a:xfrm>
              <a:off x="6057279" y="2011409"/>
              <a:ext cx="714694" cy="714694"/>
            </a:xfrm>
            <a:prstGeom prst="ellipse">
              <a:avLst/>
            </a:prstGeom>
            <a:solidFill>
              <a:srgbClr val="E1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692" name="arrow-pointing-left-circular-button_20407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6212064" y="2166452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语法分析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1048689" name="文本框 13"/>
          <p:cNvSpPr txBox="1"/>
          <p:nvPr>
            <p:custDataLst>
              <p:tags r:id="rId1"/>
            </p:custDataLst>
          </p:nvPr>
        </p:nvSpPr>
        <p:spPr>
          <a:xfrm>
            <a:off x="6906762" y="1995598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混合解析策略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0" name="文本框 14"/>
          <p:cNvSpPr txBox="1"/>
          <p:nvPr>
            <p:custDataLst>
              <p:tags r:id="rId2"/>
            </p:custDataLst>
          </p:nvPr>
        </p:nvSpPr>
        <p:spPr>
          <a:xfrm>
            <a:off x="6919595" y="2375535"/>
            <a:ext cx="404368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递归下降解析顶层结构（函数、语句块等）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Pratt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解析器处理表达式优先级和结合性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6057279" y="2011409"/>
            <a:ext cx="714694" cy="714694"/>
            <a:chOff x="6057279" y="2011409"/>
            <a:chExt cx="714694" cy="714694"/>
          </a:xfrm>
        </p:grpSpPr>
        <p:sp>
          <p:nvSpPr>
            <p:cNvPr id="1048691" name="椭圆 17"/>
            <p:cNvSpPr/>
            <p:nvPr>
              <p:custDataLst>
                <p:tags r:id="rId4"/>
              </p:custDataLst>
            </p:nvPr>
          </p:nvSpPr>
          <p:spPr>
            <a:xfrm>
              <a:off x="6057279" y="2011409"/>
              <a:ext cx="714694" cy="714694"/>
            </a:xfrm>
            <a:prstGeom prst="ellipse">
              <a:avLst/>
            </a:prstGeom>
            <a:solidFill>
              <a:srgbClr val="E1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692" name="arrow-pointing-left-circular-button_2040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6212064" y="2166452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48693" name="文本框 20"/>
          <p:cNvSpPr txBox="1"/>
          <p:nvPr>
            <p:custDataLst>
              <p:tags r:id="rId6"/>
            </p:custDataLst>
          </p:nvPr>
        </p:nvSpPr>
        <p:spPr>
          <a:xfrm>
            <a:off x="6906762" y="3201322"/>
            <a:ext cx="16681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3D4359"/>
                </a:solidFill>
                <a:cs typeface="+mn-ea"/>
                <a:sym typeface="+mn-lt"/>
              </a:rPr>
              <a:t>AST</a:t>
            </a:r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节点体系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4" name="文本框 21"/>
          <p:cNvSpPr txBox="1"/>
          <p:nvPr>
            <p:custDataLst>
              <p:tags r:id="rId7"/>
            </p:custDataLst>
          </p:nvPr>
        </p:nvSpPr>
        <p:spPr>
          <a:xfrm>
            <a:off x="6919462" y="3581038"/>
            <a:ext cx="3956685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Node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基类，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Statement/Expression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派生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每个节点保存首个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Token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（用于错误定位）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6057279" y="3217133"/>
            <a:ext cx="714694" cy="714694"/>
            <a:chOff x="6057279" y="3217133"/>
            <a:chExt cx="714694" cy="714694"/>
          </a:xfrm>
        </p:grpSpPr>
        <p:sp>
          <p:nvSpPr>
            <p:cNvPr id="1048695" name="椭圆 22"/>
            <p:cNvSpPr/>
            <p:nvPr>
              <p:custDataLst>
                <p:tags r:id="rId9"/>
              </p:custDataLst>
            </p:nvPr>
          </p:nvSpPr>
          <p:spPr>
            <a:xfrm>
              <a:off x="6057279" y="3217133"/>
              <a:ext cx="714694" cy="714694"/>
            </a:xfrm>
            <a:prstGeom prst="ellipse">
              <a:avLst/>
            </a:prstGeom>
            <a:solidFill>
              <a:srgbClr val="3D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696" name="arrow-pointing-left-circular-button_20407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6212064" y="3372176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48697" name="文本框 25"/>
          <p:cNvSpPr txBox="1"/>
          <p:nvPr>
            <p:custDataLst>
              <p:tags r:id="rId11"/>
            </p:custDataLst>
          </p:nvPr>
        </p:nvSpPr>
        <p:spPr>
          <a:xfrm>
            <a:off x="6948819" y="447939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错误处理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8" name="文本框 30"/>
          <p:cNvSpPr txBox="1"/>
          <p:nvPr>
            <p:custDataLst>
              <p:tags r:id="rId12"/>
            </p:custDataLst>
          </p:nvPr>
        </p:nvSpPr>
        <p:spPr>
          <a:xfrm>
            <a:off x="6961519" y="4859112"/>
            <a:ext cx="34340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Parser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维护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errors: list[str]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错误消息包含行号、列号及词法单元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>
            <p:custDataLst>
              <p:tags r:id="rId13"/>
            </p:custDataLst>
          </p:nvPr>
        </p:nvGrpSpPr>
        <p:grpSpPr>
          <a:xfrm>
            <a:off x="6099336" y="4495207"/>
            <a:ext cx="714694" cy="714694"/>
            <a:chOff x="6099336" y="4495207"/>
            <a:chExt cx="714694" cy="714694"/>
          </a:xfrm>
        </p:grpSpPr>
        <p:sp>
          <p:nvSpPr>
            <p:cNvPr id="1048699" name="椭圆 31"/>
            <p:cNvSpPr/>
            <p:nvPr>
              <p:custDataLst>
                <p:tags r:id="rId14"/>
              </p:custDataLst>
            </p:nvPr>
          </p:nvSpPr>
          <p:spPr>
            <a:xfrm>
              <a:off x="6099336" y="4495207"/>
              <a:ext cx="714694" cy="714694"/>
            </a:xfrm>
            <a:prstGeom prst="ellipse">
              <a:avLst/>
            </a:prstGeom>
            <a:solidFill>
              <a:srgbClr val="CE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700" name="arrow-pointing-left-circular-button_20407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>
              <a:off x="6254121" y="465025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6964" y="868680"/>
            <a:ext cx="4370070" cy="4851400"/>
          </a:xfrm>
          <a:prstGeom prst="rect">
            <a:avLst/>
          </a:prstGeom>
        </p:spPr>
      </p:pic>
      <p:grpSp>
        <p:nvGrpSpPr>
          <p:cNvPr id="91" name="组合 51"/>
          <p:cNvGrpSpPr/>
          <p:nvPr/>
        </p:nvGrpSpPr>
        <p:grpSpPr>
          <a:xfrm>
            <a:off x="6119495" y="868680"/>
            <a:ext cx="4543425" cy="707390"/>
            <a:chOff x="4026963" y="1095695"/>
            <a:chExt cx="4543362" cy="707390"/>
          </a:xfrm>
        </p:grpSpPr>
        <p:sp>
          <p:nvSpPr>
            <p:cNvPr id="1048701" name="图形 21"/>
            <p:cNvSpPr/>
            <p:nvPr/>
          </p:nvSpPr>
          <p:spPr>
            <a:xfrm>
              <a:off x="4026963" y="1590360"/>
              <a:ext cx="4543362" cy="212725"/>
            </a:xfrm>
            <a:custGeom>
              <a:avLst/>
              <a:gdLst>
                <a:gd name="connsiteX0" fmla="*/ 5450649 w 5516252"/>
                <a:gd name="connsiteY0" fmla="*/ 489613 h 554889"/>
                <a:gd name="connsiteX1" fmla="*/ 327389 w 5516252"/>
                <a:gd name="connsiteY1" fmla="*/ 489613 h 554889"/>
                <a:gd name="connsiteX2" fmla="*/ 83890 w 5516252"/>
                <a:gd name="connsiteY2" fmla="*/ 83890 h 554889"/>
                <a:gd name="connsiteX3" fmla="*/ 5207151 w 5516252"/>
                <a:gd name="connsiteY3" fmla="*/ 83890 h 55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52" h="554889">
                  <a:moveTo>
                    <a:pt x="5450649" y="489613"/>
                  </a:moveTo>
                  <a:lnTo>
                    <a:pt x="327389" y="489613"/>
                  </a:lnTo>
                  <a:lnTo>
                    <a:pt x="83890" y="83890"/>
                  </a:lnTo>
                  <a:lnTo>
                    <a:pt x="5207151" y="83890"/>
                  </a:lnTo>
                  <a:close/>
                </a:path>
              </a:pathLst>
            </a:custGeom>
            <a:solidFill>
              <a:srgbClr val="CEE1D2"/>
            </a:solidFill>
            <a:ln w="32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3" name="文本框 56"/>
            <p:cNvSpPr txBox="1"/>
            <p:nvPr/>
          </p:nvSpPr>
          <p:spPr>
            <a:xfrm>
              <a:off x="4362740" y="1095695"/>
              <a:ext cx="3840427" cy="583565"/>
            </a:xfrm>
            <a:prstGeom prst="rect">
              <a:avLst/>
            </a:prstGeom>
            <a:noFill/>
            <a:effectLst>
              <a:reflection blurRad="6350" stA="50000" endA="300" endPos="5550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rgbClr val="39405A"/>
                  </a:solidFill>
                  <a:cs typeface="+mn-ea"/>
                  <a:sym typeface="+mn-lt"/>
                </a:rPr>
                <a:t>语法分析器设计概览</a:t>
              </a:r>
              <a:endParaRPr lang="zh-CN" altLang="en-US" sz="3200" dirty="0">
                <a:solidFill>
                  <a:srgbClr val="39405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 13"/>
          <p:cNvSpPr txBox="1"/>
          <p:nvPr>
            <p:custDataLst>
              <p:tags r:id="rId1"/>
            </p:custDataLst>
          </p:nvPr>
        </p:nvSpPr>
        <p:spPr>
          <a:xfrm>
            <a:off x="8443595" y="1422440"/>
            <a:ext cx="2416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D4359"/>
                </a:solidFill>
                <a:cs typeface="+mn-ea"/>
                <a:sym typeface="+mn-lt"/>
              </a:rPr>
              <a:t>prefix_parse_fns</a:t>
            </a:r>
            <a:endParaRPr lang="en-US" altLang="zh-CN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0" name="文本框 14"/>
          <p:cNvSpPr txBox="1"/>
          <p:nvPr>
            <p:custDataLst>
              <p:tags r:id="rId2"/>
            </p:custDataLst>
          </p:nvPr>
        </p:nvSpPr>
        <p:spPr>
          <a:xfrm>
            <a:off x="8456295" y="1802170"/>
            <a:ext cx="344995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映射到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_parse_integer_literal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_parse_identifier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_parse_prefix_expression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等前缀解析函数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91" name="椭圆 17"/>
          <p:cNvSpPr/>
          <p:nvPr>
            <p:custDataLst>
              <p:tags r:id="rId3"/>
            </p:custDataLst>
          </p:nvPr>
        </p:nvSpPr>
        <p:spPr>
          <a:xfrm>
            <a:off x="7593979" y="1438044"/>
            <a:ext cx="714694" cy="714694"/>
          </a:xfrm>
          <a:prstGeom prst="ellipse">
            <a:avLst/>
          </a:prstGeom>
          <a:solidFill>
            <a:srgbClr val="39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48692" name="arrow-pointing-left-circular-button_20407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>
            <a:off x="7748764" y="1593087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93" name="文本框 20"/>
          <p:cNvSpPr txBox="1"/>
          <p:nvPr>
            <p:custDataLst>
              <p:tags r:id="rId5"/>
            </p:custDataLst>
          </p:nvPr>
        </p:nvSpPr>
        <p:spPr>
          <a:xfrm>
            <a:off x="8443595" y="2627670"/>
            <a:ext cx="2480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D4359"/>
                </a:solidFill>
                <a:cs typeface="+mn-ea"/>
                <a:sym typeface="+mn-lt"/>
              </a:rPr>
              <a:t>infix_parse_fns</a:t>
            </a:r>
            <a:endParaRPr lang="en-US" altLang="zh-CN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4" name="文本框 21"/>
          <p:cNvSpPr txBox="1"/>
          <p:nvPr>
            <p:custDataLst>
              <p:tags r:id="rId6"/>
            </p:custDataLst>
          </p:nvPr>
        </p:nvSpPr>
        <p:spPr>
          <a:xfrm>
            <a:off x="8456295" y="3007400"/>
            <a:ext cx="330962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映射到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_parse_infix_expression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_parse_call_expression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等中缀解析函数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95" name="椭圆 22"/>
          <p:cNvSpPr/>
          <p:nvPr>
            <p:custDataLst>
              <p:tags r:id="rId7"/>
            </p:custDataLst>
          </p:nvPr>
        </p:nvSpPr>
        <p:spPr>
          <a:xfrm>
            <a:off x="7635889" y="2627893"/>
            <a:ext cx="714694" cy="714694"/>
          </a:xfrm>
          <a:prstGeom prst="ellipse">
            <a:avLst/>
          </a:pr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48696" name="arrow-pointing-left-circular-button_20407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0800000">
            <a:off x="7790674" y="2792461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97" name="文本框 25"/>
          <p:cNvSpPr txBox="1"/>
          <p:nvPr>
            <p:custDataLst>
              <p:tags r:id="rId9"/>
            </p:custDataLst>
          </p:nvPr>
        </p:nvSpPr>
        <p:spPr>
          <a:xfrm>
            <a:off x="8485505" y="3905925"/>
            <a:ext cx="265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D4359"/>
                </a:solidFill>
                <a:cs typeface="+mn-ea"/>
                <a:sym typeface="+mn-lt"/>
              </a:rPr>
              <a:t>PRECEDENCES </a:t>
            </a:r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表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8" name="文本框 30"/>
          <p:cNvSpPr txBox="1"/>
          <p:nvPr>
            <p:custDataLst>
              <p:tags r:id="rId10"/>
            </p:custDataLst>
          </p:nvPr>
        </p:nvSpPr>
        <p:spPr>
          <a:xfrm>
            <a:off x="8498205" y="4285655"/>
            <a:ext cx="306578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定义了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SUM=+,-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PRODUCT=*,/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CALL=()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等优先级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99" name="椭圆 31"/>
          <p:cNvSpPr/>
          <p:nvPr>
            <p:custDataLst>
              <p:tags r:id="rId11"/>
            </p:custDataLst>
          </p:nvPr>
        </p:nvSpPr>
        <p:spPr>
          <a:xfrm>
            <a:off x="7636036" y="3921842"/>
            <a:ext cx="714694" cy="714694"/>
          </a:xfrm>
          <a:prstGeom prst="ellipse">
            <a:avLst/>
          </a:pr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48700" name="arrow-pointing-left-circular-button_20407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 rot="10800000">
            <a:off x="7790821" y="4076885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13"/>
          <p:cNvSpPr txBox="1"/>
          <p:nvPr>
            <p:custDataLst>
              <p:tags r:id="rId13"/>
            </p:custDataLst>
          </p:nvPr>
        </p:nvSpPr>
        <p:spPr>
          <a:xfrm>
            <a:off x="469767" y="1940353"/>
            <a:ext cx="26924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什么是</a:t>
            </a:r>
            <a:r>
              <a:rPr lang="en-US" altLang="zh-CN" sz="2000" b="1" dirty="0">
                <a:solidFill>
                  <a:srgbClr val="3D4359"/>
                </a:solidFill>
                <a:cs typeface="+mn-ea"/>
                <a:sym typeface="+mn-lt"/>
              </a:rPr>
              <a:t> Pratt </a:t>
            </a:r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解析器？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7" name="文本框 14"/>
          <p:cNvSpPr txBox="1"/>
          <p:nvPr>
            <p:custDataLst>
              <p:tags r:id="rId14"/>
            </p:custDataLst>
          </p:nvPr>
        </p:nvSpPr>
        <p:spPr>
          <a:xfrm>
            <a:off x="469900" y="2416810"/>
            <a:ext cx="4356100" cy="90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Pratt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解析器是一种基于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前缀函数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中缀函数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+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优先级表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的表达式解析算法，能够以极简的代码同时支持多种运算符及其优先级和结合性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13"/>
          <p:cNvSpPr txBox="1"/>
          <p:nvPr>
            <p:custDataLst>
              <p:tags r:id="rId15"/>
            </p:custDataLst>
          </p:nvPr>
        </p:nvSpPr>
        <p:spPr>
          <a:xfrm>
            <a:off x="469767" y="3946318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流程核心：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9" name="文本框 14"/>
          <p:cNvSpPr txBox="1"/>
          <p:nvPr>
            <p:custDataLst>
              <p:tags r:id="rId16"/>
            </p:custDataLst>
          </p:nvPr>
        </p:nvSpPr>
        <p:spPr>
          <a:xfrm>
            <a:off x="469900" y="4422775"/>
            <a:ext cx="4356735" cy="137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prefix_parse_fns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前缀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元素（数字、标识符、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!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等）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algn="l">
              <a:lnSpc>
                <a:spcPts val="2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infix_parse_fns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运算符（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+, *, ==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等），并根据优先级动态决定何时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折叠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子表达式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rcRect l="6413"/>
          <a:stretch>
            <a:fillRect/>
          </a:stretch>
        </p:blipFill>
        <p:spPr>
          <a:xfrm>
            <a:off x="5117472" y="1561441"/>
            <a:ext cx="2226310" cy="4532630"/>
          </a:xfrm>
          <a:prstGeom prst="rect">
            <a:avLst/>
          </a:prstGeom>
        </p:spPr>
      </p:pic>
      <p:sp>
        <p:nvSpPr>
          <p:cNvPr id="13" name="文本框 20"/>
          <p:cNvSpPr txBox="1"/>
          <p:nvPr>
            <p:custDataLst>
              <p:tags r:id="rId18"/>
            </p:custDataLst>
          </p:nvPr>
        </p:nvSpPr>
        <p:spPr>
          <a:xfrm>
            <a:off x="8485372" y="5108902"/>
            <a:ext cx="121058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循环折叠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4" name="文本框 21"/>
          <p:cNvSpPr txBox="1"/>
          <p:nvPr>
            <p:custDataLst>
              <p:tags r:id="rId19"/>
            </p:custDataLst>
          </p:nvPr>
        </p:nvSpPr>
        <p:spPr>
          <a:xfrm>
            <a:off x="8498205" y="5488345"/>
            <a:ext cx="26460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当下一个运算符优先级高于当前，继续调用中缀函数，将右侧子树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折叠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进左侧表达式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椭圆 22"/>
          <p:cNvSpPr/>
          <p:nvPr>
            <p:custDataLst>
              <p:tags r:id="rId20"/>
            </p:custDataLst>
          </p:nvPr>
        </p:nvSpPr>
        <p:spPr>
          <a:xfrm>
            <a:off x="7635889" y="5124713"/>
            <a:ext cx="714694" cy="714694"/>
          </a:xfrm>
          <a:prstGeom prst="ellipse">
            <a:avLst/>
          </a:pr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6" name="arrow-pointing-left-circular-button_20407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 rot="10800000">
            <a:off x="7790674" y="5279756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0" name="组合 51"/>
          <p:cNvGrpSpPr/>
          <p:nvPr/>
        </p:nvGrpSpPr>
        <p:grpSpPr>
          <a:xfrm>
            <a:off x="899999" y="360000"/>
            <a:ext cx="6840000" cy="706993"/>
            <a:chOff x="4026962" y="1095695"/>
            <a:chExt cx="6839905" cy="706993"/>
          </a:xfrm>
        </p:grpSpPr>
        <p:sp>
          <p:nvSpPr>
            <p:cNvPr id="11" name="图形 21"/>
            <p:cNvSpPr/>
            <p:nvPr/>
          </p:nvSpPr>
          <p:spPr>
            <a:xfrm>
              <a:off x="4026962" y="1590143"/>
              <a:ext cx="6839905" cy="212545"/>
            </a:xfrm>
            <a:custGeom>
              <a:avLst/>
              <a:gdLst>
                <a:gd name="connsiteX0" fmla="*/ 5450649 w 5516252"/>
                <a:gd name="connsiteY0" fmla="*/ 489613 h 554889"/>
                <a:gd name="connsiteX1" fmla="*/ 327389 w 5516252"/>
                <a:gd name="connsiteY1" fmla="*/ 489613 h 554889"/>
                <a:gd name="connsiteX2" fmla="*/ 83890 w 5516252"/>
                <a:gd name="connsiteY2" fmla="*/ 83890 h 554889"/>
                <a:gd name="connsiteX3" fmla="*/ 5207151 w 5516252"/>
                <a:gd name="connsiteY3" fmla="*/ 83890 h 55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52" h="554889">
                  <a:moveTo>
                    <a:pt x="5450649" y="489613"/>
                  </a:moveTo>
                  <a:lnTo>
                    <a:pt x="327389" y="489613"/>
                  </a:lnTo>
                  <a:lnTo>
                    <a:pt x="83890" y="83890"/>
                  </a:lnTo>
                  <a:lnTo>
                    <a:pt x="5207151" y="83890"/>
                  </a:lnTo>
                  <a:close/>
                </a:path>
              </a:pathLst>
            </a:custGeom>
            <a:solidFill>
              <a:srgbClr val="CEE1D2"/>
            </a:solidFill>
            <a:ln w="32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文本框 56"/>
            <p:cNvSpPr txBox="1"/>
            <p:nvPr/>
          </p:nvSpPr>
          <p:spPr>
            <a:xfrm>
              <a:off x="4362740" y="1095695"/>
              <a:ext cx="6080427" cy="584775"/>
            </a:xfrm>
            <a:prstGeom prst="rect">
              <a:avLst/>
            </a:prstGeom>
            <a:noFill/>
            <a:effectLst>
              <a:reflection blurRad="6350" stA="50000" endA="300" endPos="55500" dist="50800" dir="5400000" sy="-100000" algn="bl" rotWithShape="0"/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3200" dirty="0">
                  <a:solidFill>
                    <a:srgbClr val="39405A"/>
                  </a:solidFill>
                  <a:cs typeface="+mn-ea"/>
                  <a:sym typeface="+mn-lt"/>
                </a:rPr>
                <a:t>Pratt </a:t>
              </a:r>
              <a:r>
                <a:rPr lang="zh-CN" altLang="en-US" sz="3200" dirty="0">
                  <a:solidFill>
                    <a:srgbClr val="39405A"/>
                  </a:solidFill>
                  <a:cs typeface="+mn-ea"/>
                  <a:sym typeface="+mn-lt"/>
                </a:rPr>
                <a:t>解析器：表达式优先级处理</a:t>
              </a:r>
              <a:endParaRPr lang="zh-CN" altLang="en-US" sz="3200" dirty="0">
                <a:solidFill>
                  <a:srgbClr val="39405A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4"/>
          <p:cNvSpPr txBox="1"/>
          <p:nvPr/>
        </p:nvSpPr>
        <p:spPr>
          <a:xfrm>
            <a:off x="900000" y="3600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语义分析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039235" y="730250"/>
            <a:ext cx="1759585" cy="298450"/>
            <a:chOff x="204" y="1501"/>
            <a:chExt cx="2228" cy="470"/>
          </a:xfrm>
          <a:solidFill>
            <a:srgbClr val="BCD6C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61" name="等腰三角形 60"/>
            <p:cNvSpPr/>
            <p:nvPr/>
          </p:nvSpPr>
          <p:spPr>
            <a:xfrm rot="5400000">
              <a:off x="2151" y="1596"/>
              <a:ext cx="281" cy="281"/>
            </a:xfrm>
            <a:prstGeom prst="triangle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4" y="1501"/>
              <a:ext cx="1813" cy="470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rgbClr val="3D4359"/>
                  </a:solidFill>
                </a:rPr>
                <a:t>实现核心</a:t>
              </a:r>
              <a:endParaRPr lang="zh-CN" altLang="en-US" sz="1400" b="1">
                <a:solidFill>
                  <a:srgbClr val="3D4359"/>
                </a:solidFill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5864860" y="666115"/>
            <a:ext cx="6038850" cy="3067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indent="0" algn="dist">
              <a:buNone/>
            </a:pPr>
            <a:r>
              <a:rPr lang="zh-CN" altLang="en-US" sz="1400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通过访问者模式遍历语法树，对每个节点执行针对性的语义检查</a:t>
            </a:r>
            <a:endParaRPr lang="zh-CN" altLang="en-US" sz="1400" dirty="0">
              <a:solidFill>
                <a:srgbClr val="3D43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972820"/>
            <a:ext cx="2814955" cy="5468620"/>
          </a:xfrm>
          <a:prstGeom prst="rect">
            <a:avLst/>
          </a:prstGeom>
        </p:spPr>
      </p:pic>
      <p:sp>
        <p:nvSpPr>
          <p:cNvPr id="1048783" name="矩形 3"/>
          <p:cNvSpPr/>
          <p:nvPr>
            <p:custDataLst>
              <p:tags r:id="rId2"/>
            </p:custDataLst>
          </p:nvPr>
        </p:nvSpPr>
        <p:spPr>
          <a:xfrm>
            <a:off x="8980170" y="1414780"/>
            <a:ext cx="2975610" cy="1280160"/>
          </a:xfrm>
          <a:prstGeom prst="rect">
            <a:avLst/>
          </a:pr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cs typeface="+mn-ea"/>
                <a:sym typeface="+mn-lt"/>
              </a:rPr>
              <a:t>符号</a:t>
            </a:r>
            <a:r>
              <a:rPr lang="en-US" altLang="zh-CN" sz="2000" b="1">
                <a:cs typeface="+mn-ea"/>
                <a:sym typeface="+mn-lt"/>
              </a:rPr>
              <a:t> (Symbol)</a:t>
            </a:r>
            <a:endParaRPr lang="en-US" altLang="zh-CN" sz="2000" b="1">
              <a:cs typeface="+mn-ea"/>
              <a:sym typeface="+mn-lt"/>
            </a:endParaRPr>
          </a:p>
          <a:p>
            <a:pPr algn="ctr"/>
            <a:r>
              <a:rPr lang="zh-CN" altLang="en-US" sz="1600">
                <a:cs typeface="+mn-ea"/>
                <a:sym typeface="+mn-lt"/>
              </a:rPr>
              <a:t>引入</a:t>
            </a:r>
            <a:r>
              <a:rPr lang="en-US" altLang="zh-CN" sz="1600">
                <a:cs typeface="+mn-ea"/>
                <a:sym typeface="+mn-lt"/>
              </a:rPr>
              <a:t>is_initialized</a:t>
            </a:r>
            <a:r>
              <a:rPr lang="zh-CN" altLang="en-US" sz="1600">
                <a:cs typeface="+mn-ea"/>
                <a:sym typeface="+mn-lt"/>
              </a:rPr>
              <a:t>状态，实现了对</a:t>
            </a:r>
            <a:r>
              <a:rPr lang="en-US" altLang="zh-CN" sz="1600">
                <a:cs typeface="+mn-ea"/>
                <a:sym typeface="+mn-lt"/>
              </a:rPr>
              <a:t>“</a:t>
            </a:r>
            <a:r>
              <a:rPr lang="zh-CN" altLang="en-US" sz="1600">
                <a:cs typeface="+mn-ea"/>
                <a:sym typeface="+mn-lt"/>
              </a:rPr>
              <a:t>变量使用前未初始化</a:t>
            </a:r>
            <a:r>
              <a:rPr lang="en-US" altLang="zh-CN" sz="1600">
                <a:cs typeface="+mn-ea"/>
                <a:sym typeface="+mn-lt"/>
              </a:rPr>
              <a:t>”</a:t>
            </a:r>
            <a:r>
              <a:rPr lang="zh-CN" altLang="en-US" sz="1600">
                <a:cs typeface="+mn-ea"/>
                <a:sym typeface="+mn-lt"/>
              </a:rPr>
              <a:t>这一关键错误的精确检查</a:t>
            </a:r>
            <a:r>
              <a:rPr lang="en-US" altLang="zh-CN" sz="1600">
                <a:cs typeface="+mn-ea"/>
                <a:sym typeface="+mn-lt"/>
              </a:rPr>
              <a:t> </a:t>
            </a:r>
            <a:endParaRPr lang="en-US" altLang="zh-CN" sz="1600">
              <a:cs typeface="+mn-ea"/>
              <a:sym typeface="+mn-lt"/>
            </a:endParaRPr>
          </a:p>
        </p:txBody>
      </p:sp>
      <p:sp>
        <p:nvSpPr>
          <p:cNvPr id="1048787" name="矩形 11"/>
          <p:cNvSpPr/>
          <p:nvPr>
            <p:custDataLst>
              <p:tags r:id="rId3"/>
            </p:custDataLst>
          </p:nvPr>
        </p:nvSpPr>
        <p:spPr>
          <a:xfrm>
            <a:off x="5866130" y="1414780"/>
            <a:ext cx="2975610" cy="1280160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3D4359"/>
                </a:solidFill>
                <a:cs typeface="+mn-ea"/>
                <a:sym typeface="+mn-lt"/>
              </a:rPr>
              <a:t>符号表</a:t>
            </a:r>
            <a:r>
              <a:rPr lang="en-US" altLang="zh-CN" sz="2000" b="1">
                <a:solidFill>
                  <a:srgbClr val="3D4359"/>
                </a:solidFill>
                <a:cs typeface="+mn-ea"/>
                <a:sym typeface="+mn-lt"/>
              </a:rPr>
              <a:t>(SymbolTable)</a:t>
            </a:r>
            <a:endParaRPr lang="en-US" altLang="zh-CN" sz="2000" b="1">
              <a:solidFill>
                <a:srgbClr val="3D4359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采用带作用域栈的设计，用于管理变量和函数的声明、类型、可变性</a:t>
            </a:r>
            <a:r>
              <a:rPr lang="en-US" altLang="zh-CN" sz="1600">
                <a:solidFill>
                  <a:schemeClr val="tx1"/>
                </a:solidFill>
                <a:cs typeface="+mn-ea"/>
                <a:sym typeface="+mn-lt"/>
              </a:rPr>
              <a:t> (mut) 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及作用域</a:t>
            </a:r>
            <a:r>
              <a:rPr lang="en-US" altLang="zh-CN" sz="160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altLang="zh-CN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48125" y="1905635"/>
            <a:ext cx="1759585" cy="298450"/>
            <a:chOff x="204" y="1501"/>
            <a:chExt cx="2228" cy="470"/>
          </a:xfrm>
          <a:solidFill>
            <a:srgbClr val="BCD6C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4" name="等腰三角形 13"/>
            <p:cNvSpPr/>
            <p:nvPr/>
          </p:nvSpPr>
          <p:spPr>
            <a:xfrm rot="5400000">
              <a:off x="2151" y="1596"/>
              <a:ext cx="281" cy="281"/>
            </a:xfrm>
            <a:prstGeom prst="triangle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04" y="1501"/>
              <a:ext cx="1813" cy="470"/>
            </a:xfrm>
            <a:prstGeom prst="round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b="1">
                  <a:solidFill>
                    <a:srgbClr val="3D4359"/>
                  </a:solidFill>
                </a:rPr>
                <a:t>核心数据</a:t>
              </a:r>
              <a:r>
                <a:rPr lang="zh-CN" altLang="en-US" sz="1400" b="1">
                  <a:solidFill>
                    <a:srgbClr val="3D4359"/>
                  </a:solidFill>
                </a:rPr>
                <a:t>结构</a:t>
              </a:r>
              <a:endParaRPr lang="zh-CN" altLang="en-US" sz="1400" b="1">
                <a:solidFill>
                  <a:srgbClr val="3D4359"/>
                </a:solidFill>
              </a:endParaRPr>
            </a:p>
          </p:txBody>
        </p:sp>
      </p:grpSp>
      <p:sp>
        <p:nvSpPr>
          <p:cNvPr id="29" name="TextBox 7"/>
          <p:cNvSpPr txBox="1"/>
          <p:nvPr/>
        </p:nvSpPr>
        <p:spPr>
          <a:xfrm>
            <a:off x="4048125" y="3791585"/>
            <a:ext cx="157924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类型检查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866130" y="3715385"/>
            <a:ext cx="5952490" cy="460375"/>
            <a:chOff x="2326" y="3120"/>
            <a:chExt cx="9374" cy="725"/>
          </a:xfrm>
        </p:grpSpPr>
        <p:sp>
          <p:nvSpPr>
            <p:cNvPr id="32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24" y="3120"/>
              <a:ext cx="877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覆盖算术运算、函数调用、赋值和返回语句，确保类型兼容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19" name="TextBox 7"/>
          <p:cNvSpPr txBox="1"/>
          <p:nvPr/>
        </p:nvSpPr>
        <p:spPr>
          <a:xfrm>
            <a:off x="4048125" y="4433570"/>
            <a:ext cx="157924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作用域与声明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866130" y="4357370"/>
            <a:ext cx="5952490" cy="460375"/>
            <a:chOff x="2326" y="3120"/>
            <a:chExt cx="9374" cy="725"/>
          </a:xfrm>
        </p:grpSpPr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924" y="3120"/>
              <a:ext cx="877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检查变量是否声明、是否重复定义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23" name="TextBox 7"/>
          <p:cNvSpPr txBox="1"/>
          <p:nvPr/>
        </p:nvSpPr>
        <p:spPr>
          <a:xfrm>
            <a:off x="4048125" y="5045710"/>
            <a:ext cx="157924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可变性检查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866130" y="4969510"/>
            <a:ext cx="5952490" cy="460375"/>
            <a:chOff x="2326" y="3120"/>
            <a:chExt cx="9374" cy="725"/>
          </a:xfrm>
        </p:grpSpPr>
        <p:sp>
          <p:nvSpPr>
            <p:cNvPr id="25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924" y="3120"/>
              <a:ext cx="877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禁止对未使用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mut</a:t>
              </a: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声明的不可变变量进行赋值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 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27" name="TextBox 7"/>
          <p:cNvSpPr txBox="1"/>
          <p:nvPr/>
        </p:nvSpPr>
        <p:spPr>
          <a:xfrm>
            <a:off x="4048125" y="5687695"/>
            <a:ext cx="1579245" cy="33718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rgbClr val="3D4359"/>
                </a:solidFill>
                <a:sym typeface="+mn-ea"/>
              </a:rPr>
              <a:t>控制流合法性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866130" y="5426710"/>
            <a:ext cx="5567045" cy="829945"/>
            <a:chOff x="2326" y="2829"/>
            <a:chExt cx="8767" cy="1307"/>
          </a:xfrm>
        </p:grpSpPr>
        <p:sp>
          <p:nvSpPr>
            <p:cNvPr id="30" name="矩形 4"/>
            <p:cNvSpPr>
              <a:spLocks noChangeArrowheads="1"/>
            </p:cNvSpPr>
            <p:nvPr/>
          </p:nvSpPr>
          <p:spPr bwMode="auto">
            <a:xfrm>
              <a:off x="2326" y="3338"/>
              <a:ext cx="374" cy="386"/>
            </a:xfrm>
            <a:prstGeom prst="rect">
              <a:avLst/>
            </a:prstGeom>
            <a:solidFill>
              <a:srgbClr val="DAE3F3"/>
            </a:solidFill>
            <a:ln>
              <a:noFill/>
            </a:ln>
            <a:effectLst/>
          </p:spPr>
          <p:txBody>
            <a:bodyPr anchor="ctr"/>
            <a:p>
              <a:pPr algn="ctr"/>
              <a:endPara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24" y="2829"/>
              <a:ext cx="8169" cy="130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验证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break/continue</a:t>
              </a: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是否在循环内，</a:t>
              </a:r>
              <a:r>
                <a:rPr lang="en-US" altLang="zh-CN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if/while</a:t>
              </a: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Hiragino Sans GB W3" charset="-122"/>
                  <a:sym typeface="+mn-ea"/>
                </a:rPr>
                <a:t>条件是否为布尔型</a:t>
              </a:r>
              <a:endParaRPr lang="zh-CN" altLang="en-US" sz="1600" dirty="0">
                <a:solidFill>
                  <a:schemeClr val="bg2">
                    <a:lumMod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  <a:sym typeface="+mn-ea"/>
              </a:endParaRPr>
            </a:p>
          </p:txBody>
        </p:sp>
      </p:grpSp>
      <p:sp>
        <p:nvSpPr>
          <p:cNvPr id="46" name="圆角矩形 45"/>
          <p:cNvSpPr/>
          <p:nvPr/>
        </p:nvSpPr>
        <p:spPr>
          <a:xfrm>
            <a:off x="6748780" y="3084195"/>
            <a:ext cx="2316480" cy="482600"/>
          </a:xfrm>
          <a:prstGeom prst="roundRect">
            <a:avLst/>
          </a:prstGeom>
          <a:solidFill>
            <a:srgbClr val="BCD6C2"/>
          </a:solidFill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rgbClr val="3D4359"/>
                </a:solidFill>
              </a:rPr>
              <a:t>关键检查</a:t>
            </a:r>
            <a:endParaRPr lang="zh-CN" altLang="en-US" sz="2000" b="1">
              <a:solidFill>
                <a:srgbClr val="3D43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34"/>
          <p:cNvSpPr txBox="1"/>
          <p:nvPr/>
        </p:nvSpPr>
        <p:spPr>
          <a:xfrm>
            <a:off x="900000" y="36000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中间代码</a:t>
            </a:r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生成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1048783" name="矩形 3"/>
          <p:cNvSpPr/>
          <p:nvPr>
            <p:custDataLst>
              <p:tags r:id="rId1"/>
            </p:custDataLst>
          </p:nvPr>
        </p:nvSpPr>
        <p:spPr>
          <a:xfrm>
            <a:off x="3117215" y="1910080"/>
            <a:ext cx="3232785" cy="706755"/>
          </a:xfrm>
          <a:prstGeom prst="rect">
            <a:avLst/>
          </a:prstGeom>
          <a:solidFill>
            <a:srgbClr val="3D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cs typeface="+mn-ea"/>
                <a:sym typeface="+mn-lt"/>
              </a:rPr>
              <a:t>操作数都被封装成一个</a:t>
            </a:r>
            <a:r>
              <a:rPr lang="en-US" altLang="zh-CN" sz="1400">
                <a:cs typeface="+mn-ea"/>
                <a:sym typeface="+mn-lt"/>
              </a:rPr>
              <a:t>IRValue </a:t>
            </a:r>
            <a:r>
              <a:rPr lang="zh-CN" altLang="en-US" sz="1400">
                <a:cs typeface="+mn-ea"/>
                <a:sym typeface="+mn-lt"/>
              </a:rPr>
              <a:t>对象，携带了元信息，使</a:t>
            </a:r>
            <a:r>
              <a:rPr lang="en-US" altLang="zh-CN" sz="1400">
                <a:cs typeface="+mn-ea"/>
                <a:sym typeface="+mn-lt"/>
              </a:rPr>
              <a:t>IR</a:t>
            </a:r>
            <a:r>
              <a:rPr lang="zh-CN" altLang="en-US" sz="1400">
                <a:cs typeface="+mn-ea"/>
                <a:sym typeface="+mn-lt"/>
              </a:rPr>
              <a:t>的处理更加明确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048787" name="矩形 11"/>
          <p:cNvSpPr/>
          <p:nvPr>
            <p:custDataLst>
              <p:tags r:id="rId2"/>
            </p:custDataLst>
          </p:nvPr>
        </p:nvSpPr>
        <p:spPr>
          <a:xfrm>
            <a:off x="3084195" y="1072515"/>
            <a:ext cx="3233420" cy="614680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选择中间表示形式，结构为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操作符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, 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操作数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1, 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操作数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2, 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结果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)</a:t>
            </a:r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635" y="360045"/>
            <a:ext cx="5126990" cy="57391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8380" y="1072515"/>
            <a:ext cx="502920" cy="2317750"/>
          </a:xfrm>
          <a:prstGeom prst="rect">
            <a:avLst/>
          </a:pr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ource Han Sans SC" panose="020B0500000000000000" pitchFamily="34" charset="-122"/>
              </a:rPr>
              <a:t>核心设计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Source Han Sans SC" panose="020B0500000000000000" pitchFamily="34" charset="-122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1717040" y="1072515"/>
            <a:ext cx="1161415" cy="61404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3D4359"/>
                </a:solidFill>
                <a:sym typeface="+mn-ea"/>
              </a:rPr>
              <a:t>四元式</a:t>
            </a:r>
            <a:r>
              <a:rPr lang="en-US" altLang="zh-CN" sz="2000" b="1">
                <a:solidFill>
                  <a:srgbClr val="3D4359"/>
                </a:solidFill>
                <a:sym typeface="+mn-ea"/>
              </a:rPr>
              <a:t> </a:t>
            </a:r>
            <a:r>
              <a:rPr lang="en-US" altLang="zh-CN" sz="1400" b="1">
                <a:solidFill>
                  <a:srgbClr val="3D4359"/>
                </a:solidFill>
                <a:sym typeface="+mn-ea"/>
              </a:rPr>
              <a:t>(Quadruple)</a:t>
            </a:r>
            <a:endParaRPr lang="en-US" altLang="zh-CN" sz="1400" b="1">
              <a:solidFill>
                <a:srgbClr val="3D4359"/>
              </a:solidFill>
              <a:sym typeface="+mn-ea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1717040" y="1910080"/>
            <a:ext cx="1161415" cy="70675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3D4359"/>
                </a:solidFill>
                <a:sym typeface="+mn-ea"/>
              </a:rPr>
              <a:t>IRValue </a:t>
            </a:r>
            <a:r>
              <a:rPr lang="zh-CN" altLang="en-US" sz="2000" b="1">
                <a:solidFill>
                  <a:srgbClr val="3D4359"/>
                </a:solidFill>
                <a:sym typeface="+mn-ea"/>
              </a:rPr>
              <a:t>封装</a:t>
            </a:r>
            <a:r>
              <a:rPr lang="zh-CN" altLang="en-US" sz="2000" b="1">
                <a:solidFill>
                  <a:srgbClr val="3D4359"/>
                </a:solidFill>
                <a:sym typeface="+mn-ea"/>
              </a:rPr>
              <a:t>类</a:t>
            </a:r>
            <a:endParaRPr lang="zh-CN" altLang="en-US" sz="2000" b="1">
              <a:solidFill>
                <a:srgbClr val="3D4359"/>
              </a:solidFill>
              <a:sym typeface="+mn-ea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1717040" y="2806700"/>
            <a:ext cx="1161415" cy="58356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3D4359"/>
                </a:solidFill>
                <a:sym typeface="+mn-ea"/>
              </a:rPr>
              <a:t>生成器</a:t>
            </a:r>
            <a:r>
              <a:rPr lang="en-US" altLang="zh-CN" sz="2000" b="1">
                <a:solidFill>
                  <a:srgbClr val="3D4359"/>
                </a:solidFill>
                <a:sym typeface="+mn-ea"/>
              </a:rPr>
              <a:t> </a:t>
            </a:r>
            <a:r>
              <a:rPr lang="en-US" altLang="zh-CN" sz="1200" b="1">
                <a:solidFill>
                  <a:srgbClr val="3D4359"/>
                </a:solidFill>
                <a:sym typeface="+mn-ea"/>
              </a:rPr>
              <a:t>(IRGenerator)</a:t>
            </a:r>
            <a:endParaRPr lang="en-US" altLang="zh-CN" sz="1200" b="1">
              <a:solidFill>
                <a:srgbClr val="3D4359"/>
              </a:solidFill>
              <a:sym typeface="+mn-ea"/>
            </a:endParaRPr>
          </a:p>
        </p:txBody>
      </p:sp>
      <p:sp>
        <p:nvSpPr>
          <p:cNvPr id="14" name="矩形 11"/>
          <p:cNvSpPr/>
          <p:nvPr>
            <p:custDataLst>
              <p:tags r:id="rId4"/>
            </p:custDataLst>
          </p:nvPr>
        </p:nvSpPr>
        <p:spPr>
          <a:xfrm>
            <a:off x="3117215" y="2806700"/>
            <a:ext cx="3233420" cy="582930"/>
          </a:xfrm>
          <a:prstGeom prst="rect">
            <a:avLst/>
          </a:prstGeom>
          <a:solidFill>
            <a:srgbClr val="F7F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再次利用访问者模式遍历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AST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，为每一种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AST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节点实现一套预定义的翻译规则，将其系统性地转换为四元式指令</a:t>
            </a:r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6945" y="3534410"/>
            <a:ext cx="5975127" cy="337185"/>
            <a:chOff x="539" y="5331"/>
            <a:chExt cx="14516" cy="531"/>
          </a:xfrm>
        </p:grpSpPr>
        <p:sp>
          <p:nvSpPr>
            <p:cNvPr id="47" name="文本框 46"/>
            <p:cNvSpPr txBox="1"/>
            <p:nvPr/>
          </p:nvSpPr>
          <p:spPr>
            <a:xfrm>
              <a:off x="5920" y="5331"/>
              <a:ext cx="3788" cy="5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algn="ctr"/>
              <a:r>
                <a:rPr lang="zh-CN" altLang="en-US" sz="1600" b="1">
                  <a:solidFill>
                    <a:schemeClr val="accent5">
                      <a:lumMod val="50000"/>
                    </a:schemeClr>
                  </a:solidFill>
                </a:rPr>
                <a:t>关键翻译机制</a:t>
              </a:r>
              <a:endParaRPr lang="zh-CN" altLang="en-US" sz="16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rot="5400000">
              <a:off x="9708" y="5460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6200000">
              <a:off x="5638" y="5456"/>
              <a:ext cx="281" cy="281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0378" y="5601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39" y="5597"/>
              <a:ext cx="467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89" name="文本框 13"/>
          <p:cNvSpPr txBox="1"/>
          <p:nvPr>
            <p:custDataLst>
              <p:tags r:id="rId5"/>
            </p:custDataLst>
          </p:nvPr>
        </p:nvSpPr>
        <p:spPr>
          <a:xfrm>
            <a:off x="705352" y="4664503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表达式处理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0" name="文本框 14"/>
          <p:cNvSpPr txBox="1"/>
          <p:nvPr>
            <p:custDataLst>
              <p:tags r:id="rId6"/>
            </p:custDataLst>
          </p:nvPr>
        </p:nvSpPr>
        <p:spPr>
          <a:xfrm>
            <a:off x="340995" y="5272405"/>
            <a:ext cx="2181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复杂表达式原子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_new_temp()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自动创建临时变量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>
            <p:custDataLst>
              <p:tags r:id="rId7"/>
            </p:custDataLst>
          </p:nvPr>
        </p:nvGrpSpPr>
        <p:grpSpPr>
          <a:xfrm>
            <a:off x="1156984" y="3931649"/>
            <a:ext cx="714694" cy="714694"/>
            <a:chOff x="6057279" y="2011409"/>
            <a:chExt cx="714694" cy="714694"/>
          </a:xfrm>
        </p:grpSpPr>
        <p:sp>
          <p:nvSpPr>
            <p:cNvPr id="1048691" name="椭圆 17"/>
            <p:cNvSpPr/>
            <p:nvPr>
              <p:custDataLst>
                <p:tags r:id="rId8"/>
              </p:custDataLst>
            </p:nvPr>
          </p:nvSpPr>
          <p:spPr>
            <a:xfrm>
              <a:off x="6057279" y="2011409"/>
              <a:ext cx="714694" cy="714694"/>
            </a:xfrm>
            <a:prstGeom prst="ellipse">
              <a:avLst/>
            </a:prstGeom>
            <a:solidFill>
              <a:srgbClr val="E1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692" name="arrow-pointing-left-circular-button_2040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>
              <a:off x="6212064" y="2166452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48693" name="文本框 20"/>
          <p:cNvSpPr txBox="1"/>
          <p:nvPr>
            <p:custDataLst>
              <p:tags r:id="rId10"/>
            </p:custDataLst>
          </p:nvPr>
        </p:nvSpPr>
        <p:spPr>
          <a:xfrm>
            <a:off x="2805297" y="4664997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控制流转换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4" name="文本框 21"/>
          <p:cNvSpPr txBox="1"/>
          <p:nvPr>
            <p:custDataLst>
              <p:tags r:id="rId11"/>
            </p:custDataLst>
          </p:nvPr>
        </p:nvSpPr>
        <p:spPr>
          <a:xfrm>
            <a:off x="2374265" y="5144135"/>
            <a:ext cx="2461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_new_label()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创建唯一的跳转标签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利用跳转指令，将分支和循环逻辑线性化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>
            <p:custDataLst>
              <p:tags r:id="rId12"/>
            </p:custDataLst>
          </p:nvPr>
        </p:nvGrpSpPr>
        <p:grpSpPr>
          <a:xfrm>
            <a:off x="3124214" y="3931508"/>
            <a:ext cx="714694" cy="714694"/>
            <a:chOff x="6057279" y="3217133"/>
            <a:chExt cx="714694" cy="714694"/>
          </a:xfrm>
        </p:grpSpPr>
        <p:sp>
          <p:nvSpPr>
            <p:cNvPr id="1048695" name="椭圆 22"/>
            <p:cNvSpPr/>
            <p:nvPr>
              <p:custDataLst>
                <p:tags r:id="rId13"/>
              </p:custDataLst>
            </p:nvPr>
          </p:nvSpPr>
          <p:spPr>
            <a:xfrm>
              <a:off x="6057279" y="3217133"/>
              <a:ext cx="714694" cy="714694"/>
            </a:xfrm>
            <a:prstGeom prst="ellipse">
              <a:avLst/>
            </a:prstGeom>
            <a:solidFill>
              <a:srgbClr val="3D43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1048696" name="arrow-pointing-left-circular-button_20407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6212064" y="3372176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048697" name="文本框 25"/>
          <p:cNvSpPr txBox="1"/>
          <p:nvPr>
            <p:custDataLst>
              <p:tags r:id="rId15"/>
            </p:custDataLst>
          </p:nvPr>
        </p:nvSpPr>
        <p:spPr>
          <a:xfrm>
            <a:off x="5100334" y="464703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函数处理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8" name="文本框 30"/>
          <p:cNvSpPr txBox="1"/>
          <p:nvPr>
            <p:custDataLst>
              <p:tags r:id="rId16"/>
            </p:custDataLst>
          </p:nvPr>
        </p:nvSpPr>
        <p:spPr>
          <a:xfrm>
            <a:off x="4756150" y="5087620"/>
            <a:ext cx="2806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函数定义由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func_begin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func_end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标签包围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函数调用被翻译为一系列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指令和一个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call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指令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>
            <p:custDataLst>
              <p:tags r:id="rId17"/>
            </p:custDataLst>
          </p:nvPr>
        </p:nvGrpSpPr>
        <p:grpSpPr>
          <a:xfrm>
            <a:off x="5342416" y="3931962"/>
            <a:ext cx="714694" cy="714694"/>
            <a:chOff x="6099336" y="4495207"/>
            <a:chExt cx="714694" cy="714694"/>
          </a:xfrm>
        </p:grpSpPr>
        <p:sp>
          <p:nvSpPr>
            <p:cNvPr id="49" name="椭圆 31"/>
            <p:cNvSpPr/>
            <p:nvPr>
              <p:custDataLst>
                <p:tags r:id="rId18"/>
              </p:custDataLst>
            </p:nvPr>
          </p:nvSpPr>
          <p:spPr>
            <a:xfrm>
              <a:off x="6099336" y="4495207"/>
              <a:ext cx="714694" cy="714694"/>
            </a:xfrm>
            <a:prstGeom prst="ellipse">
              <a:avLst/>
            </a:prstGeom>
            <a:solidFill>
              <a:srgbClr val="CEE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50" name="arrow-pointing-left-circular-button_20407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6254121" y="4650250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4"/>
          <p:cNvSpPr txBox="1"/>
          <p:nvPr/>
        </p:nvSpPr>
        <p:spPr>
          <a:xfrm>
            <a:off x="874600" y="22220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目标代码</a:t>
            </a:r>
            <a:r>
              <a:rPr lang="zh-CN" altLang="en-US" sz="2800" dirty="0">
                <a:solidFill>
                  <a:srgbClr val="39405A"/>
                </a:solidFill>
                <a:cs typeface="+mn-ea"/>
                <a:sym typeface="+mn-lt"/>
              </a:rPr>
              <a:t>生成</a:t>
            </a:r>
            <a:endParaRPr lang="zh-CN" altLang="en-US" sz="2800" dirty="0">
              <a:solidFill>
                <a:srgbClr val="39405A"/>
              </a:solidFill>
              <a:cs typeface="+mn-ea"/>
              <a:sym typeface="+mn-lt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901700" y="914400"/>
            <a:ext cx="4057015" cy="553720"/>
          </a:xfrm>
          <a:prstGeom prst="roundRect">
            <a:avLst/>
          </a:prstGeom>
          <a:solidFill>
            <a:srgbClr val="BCD6C2"/>
          </a:solidFill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dirty="0">
                <a:solidFill>
                  <a:schemeClr val="tx1"/>
                </a:solidFill>
                <a:sym typeface="+mn-ea"/>
              </a:rPr>
              <a:t>核心原理</a:t>
            </a:r>
            <a:endParaRPr lang="zh-CN" altLang="en-US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59790" y="1604010"/>
            <a:ext cx="4098925" cy="8413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 anchorCtr="0">
            <a:noAutofit/>
          </a:bodyPr>
          <a:p>
            <a:pPr indent="0" algn="ctr">
              <a:buNone/>
            </a:pPr>
            <a:r>
              <a:rPr lang="zh-CN" altLang="en-US" b="1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高级语言到底层指令的映射</a:t>
            </a:r>
            <a:endParaRPr lang="zh-CN" altLang="en-US" b="1" dirty="0">
              <a:solidFill>
                <a:srgbClr val="3D43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 algn="ctr">
              <a:buNone/>
            </a:pPr>
            <a:r>
              <a:rPr lang="en-US" altLang="zh-CN" b="1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AST</a:t>
            </a:r>
            <a:r>
              <a:rPr lang="zh-CN" altLang="en-US" b="1" dirty="0">
                <a:solidFill>
                  <a:srgbClr val="3D43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到汇编的直接翻译</a:t>
            </a:r>
            <a:endParaRPr lang="zh-CN" altLang="en-US" b="1" dirty="0">
              <a:solidFill>
                <a:srgbClr val="3D43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TextBox 7"/>
          <p:cNvSpPr txBox="1"/>
          <p:nvPr/>
        </p:nvSpPr>
        <p:spPr>
          <a:xfrm>
            <a:off x="859790" y="2533650"/>
            <a:ext cx="4098290" cy="843915"/>
          </a:xfrm>
          <a:prstGeom prst="rect">
            <a:avLst/>
          </a:prstGeom>
          <a:solidFill>
            <a:srgbClr val="DFDAD1"/>
          </a:solidFill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l"/>
            <a:r>
              <a:rPr lang="zh-CN" altLang="en-US" sz="1600" b="1">
                <a:solidFill>
                  <a:srgbClr val="3D4359"/>
                </a:solidFill>
                <a:sym typeface="+mn-ea"/>
              </a:rPr>
              <a:t>通过访问者模式遍历经过语义分析的</a:t>
            </a:r>
            <a:r>
              <a:rPr lang="en-US" altLang="zh-CN" sz="1600" b="1">
                <a:solidFill>
                  <a:srgbClr val="3D4359"/>
                </a:solidFill>
                <a:sym typeface="+mn-ea"/>
              </a:rPr>
              <a:t>AST</a:t>
            </a:r>
            <a:r>
              <a:rPr lang="zh-CN" altLang="en-US" sz="1600" b="1">
                <a:solidFill>
                  <a:srgbClr val="3D4359"/>
                </a:solidFill>
                <a:sym typeface="+mn-ea"/>
              </a:rPr>
              <a:t>，将每一种高级语言结构（如循环、赋值）直接映射为一组等效的</a:t>
            </a:r>
            <a:r>
              <a:rPr lang="en-US" altLang="zh-CN" sz="1600" b="1">
                <a:solidFill>
                  <a:srgbClr val="3D4359"/>
                </a:solidFill>
                <a:sym typeface="+mn-ea"/>
              </a:rPr>
              <a:t>x86-64</a:t>
            </a:r>
            <a:r>
              <a:rPr lang="zh-CN" altLang="en-US" sz="1600" b="1">
                <a:solidFill>
                  <a:srgbClr val="3D4359"/>
                </a:solidFill>
                <a:sym typeface="+mn-ea"/>
              </a:rPr>
              <a:t>汇编指令</a:t>
            </a:r>
            <a:endParaRPr lang="zh-CN" altLang="en-US" sz="1600" b="1">
              <a:solidFill>
                <a:srgbClr val="3D4359"/>
              </a:solidFill>
              <a:sym typeface="+mn-ea"/>
            </a:endParaRPr>
          </a:p>
        </p:txBody>
      </p:sp>
      <p:sp>
        <p:nvSpPr>
          <p:cNvPr id="1048689" name="文本框 13"/>
          <p:cNvSpPr txBox="1"/>
          <p:nvPr>
            <p:custDataLst>
              <p:tags r:id="rId1"/>
            </p:custDataLst>
          </p:nvPr>
        </p:nvSpPr>
        <p:spPr>
          <a:xfrm>
            <a:off x="1073150" y="3691930"/>
            <a:ext cx="2416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标准化的栈帧管理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0" name="文本框 14"/>
          <p:cNvSpPr txBox="1"/>
          <p:nvPr>
            <p:custDataLst>
              <p:tags r:id="rId2"/>
            </p:custDataLst>
          </p:nvPr>
        </p:nvSpPr>
        <p:spPr>
          <a:xfrm>
            <a:off x="1085850" y="4071620"/>
            <a:ext cx="3996690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为每个函数调用建立独立的栈帧。通过标准的函数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序言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push rbp, mov rbp, rsp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）和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尾声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mov rsp, rbp, pop rbp, ret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），确保函数调用的稳定性和与外部库的兼容性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91" name="椭圆 17"/>
          <p:cNvSpPr/>
          <p:nvPr>
            <p:custDataLst>
              <p:tags r:id="rId3"/>
            </p:custDataLst>
          </p:nvPr>
        </p:nvSpPr>
        <p:spPr>
          <a:xfrm>
            <a:off x="223534" y="3707534"/>
            <a:ext cx="714694" cy="714694"/>
          </a:xfrm>
          <a:prstGeom prst="ellipse">
            <a:avLst/>
          </a:prstGeom>
          <a:solidFill>
            <a:srgbClr val="3940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48692" name="arrow-pointing-left-circular-button_20407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0800000">
            <a:off x="378319" y="3862577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693" name="文本框 20"/>
          <p:cNvSpPr txBox="1"/>
          <p:nvPr>
            <p:custDataLst>
              <p:tags r:id="rId5"/>
            </p:custDataLst>
          </p:nvPr>
        </p:nvSpPr>
        <p:spPr>
          <a:xfrm>
            <a:off x="1031240" y="5276890"/>
            <a:ext cx="2480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3D4359"/>
                </a:solidFill>
                <a:cs typeface="+mn-ea"/>
                <a:sym typeface="+mn-lt"/>
              </a:rPr>
              <a:t>简化的寄存器约定</a:t>
            </a:r>
            <a:endParaRPr lang="zh-CN" altLang="en-US" sz="2000" b="1" dirty="0">
              <a:solidFill>
                <a:srgbClr val="3D4359"/>
              </a:solidFill>
              <a:cs typeface="+mn-ea"/>
              <a:sym typeface="+mn-lt"/>
            </a:endParaRPr>
          </a:p>
        </p:txBody>
      </p:sp>
      <p:sp>
        <p:nvSpPr>
          <p:cNvPr id="1048694" name="文本框 21"/>
          <p:cNvSpPr txBox="1"/>
          <p:nvPr>
            <p:custDataLst>
              <p:tags r:id="rId6"/>
            </p:custDataLst>
          </p:nvPr>
        </p:nvSpPr>
        <p:spPr>
          <a:xfrm>
            <a:off x="1043940" y="5656580"/>
            <a:ext cx="40379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rax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作为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累加器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”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，用于存放表达式结果和函数返回值；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rcx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用于暂存二元运算的第二个操作数；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rdi, rsi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等则遵循调用约定用于参数传递。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95" name="椭圆 22"/>
          <p:cNvSpPr/>
          <p:nvPr>
            <p:custDataLst>
              <p:tags r:id="rId7"/>
            </p:custDataLst>
          </p:nvPr>
        </p:nvSpPr>
        <p:spPr>
          <a:xfrm>
            <a:off x="223534" y="5277113"/>
            <a:ext cx="714694" cy="714694"/>
          </a:xfrm>
          <a:prstGeom prst="ellipse">
            <a:avLst/>
          </a:prstGeom>
          <a:solidFill>
            <a:srgbClr val="BCD6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048696" name="arrow-pointing-left-circular-button_20407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 rot="10800000">
            <a:off x="378319" y="5441681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5565775" y="3299460"/>
            <a:ext cx="803910" cy="563245"/>
          </a:xfrm>
          <a:prstGeom prst="notchedRightArrow">
            <a:avLst/>
          </a:prstGeom>
          <a:solidFill>
            <a:srgbClr val="E1DAD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3520" y="548640"/>
            <a:ext cx="4596765" cy="6044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10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00.xml><?xml version="1.0" encoding="utf-8"?>
<p:tagLst xmlns:p="http://schemas.openxmlformats.org/presentationml/2006/main">
  <p:tag name="KSO_WM_DIAGRAM_VIRTUALLY_FRAME" val="{&quot;height&quot;:234.2856692913386,&quot;left&quot;:108.57149606299213,&quot;top&quot;:225.71464566929134,&quot;width&quot;:740.5713385826772}"/>
</p:tagLst>
</file>

<file path=ppt/tags/tag101.xml><?xml version="1.0" encoding="utf-8"?>
<p:tagLst xmlns:p="http://schemas.openxmlformats.org/presentationml/2006/main">
  <p:tag name="KSO_WM_DIAGRAM_VIRTUALLY_FRAME" val="{&quot;height&quot;:234.2856692913386,&quot;left&quot;:108.57149606299213,&quot;top&quot;:225.71464566929134,&quot;width&quot;:740.5713385826772}"/>
</p:tagLst>
</file>

<file path=ppt/tags/tag102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ags/tag103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ags/tag104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ags/tag105.xml><?xml version="1.0" encoding="utf-8"?>
<p:tagLst xmlns:p="http://schemas.openxmlformats.org/presentationml/2006/main">
  <p:tag name="KSO_WM_DIAGRAM_VIRTUALLY_FRAME" val="{&quot;height&quot;:234.2856692913386,&quot;left&quot;:108.57149606299213,&quot;top&quot;:225.71464566929134,&quot;width&quot;:740.5713385826772}"/>
</p:tagLst>
</file>

<file path=ppt/tags/tag106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ags/tag107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08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09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10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1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2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3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4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5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6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7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8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19.xml><?xml version="1.0" encoding="utf-8"?>
<p:tagLst xmlns:p="http://schemas.openxmlformats.org/presentationml/2006/main">
  <p:tag name="KSO_WM_DIAGRAM_VIRTUALLY_FRAME" val="{&quot;height&quot;:389.5,&quot;left&quot;:79.5,&quot;top&quot;:90.4,&quot;width&quot;:799.8}"/>
</p:tagLst>
</file>

<file path=ppt/tags/tag12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3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4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5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6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7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8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19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2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20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21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22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23.xml><?xml version="1.0" encoding="utf-8"?>
<p:tagLst xmlns:p="http://schemas.openxmlformats.org/presentationml/2006/main">
  <p:tag name="KSO_WM_DIAGRAM_VIRTUALLY_FRAME" val="{&quot;height&quot;:184.60031496062993,&quot;left&quot;:44.228582677165356,&quot;top&quot;:347.558031496063,&quot;width&quot;:796.7473228346457}"/>
</p:tagLst>
</file>

<file path=ppt/tags/tag24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25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26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27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28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29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30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1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2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3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4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5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6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7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8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39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40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1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2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3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4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5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46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47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48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49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50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1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2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3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4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5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6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7.xml><?xml version="1.0" encoding="utf-8"?>
<p:tagLst xmlns:p="http://schemas.openxmlformats.org/presentationml/2006/main">
  <p:tag name="KSO_WM_DIAGRAM_VIRTUALLY_FRAME" val="{&quot;height&quot;:275.47464566929136,&quot;left&quot;:597.9511023622047,&quot;top&quot;:83.33370078740154,&quot;width&quot;:339.5488976377954}"/>
</p:tagLst>
</file>

<file path=ppt/tags/tag58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59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6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60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61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62.xml><?xml version="1.0" encoding="utf-8"?>
<p:tagLst xmlns:p="http://schemas.openxmlformats.org/presentationml/2006/main">
  <p:tag name="KSO_WM_DIAGRAM_VIRTUALLY_FRAME" val="{&quot;height&quot;:253.09472440944887,&quot;left&quot;:597.9511023622047,&quot;top&quot;:83.33370078740155,&quot;width&quot;:279.61559055118124}"/>
</p:tagLst>
</file>

<file path=ppt/tags/tag63.xml><?xml version="1.0" encoding="utf-8"?>
<p:tagLst xmlns:p="http://schemas.openxmlformats.org/presentationml/2006/main">
  <p:tag name="KSO_WM_DIAGRAM_VIRTUALLY_FRAME" val="{&quot;height&quot;:253.09472440944887,&quot;left&quot;:597.9511023622047,&quot;top&quot;:83.33370078740155,&quot;width&quot;:279.61559055118124}"/>
</p:tagLst>
</file>

<file path=ppt/tags/tag64.xml><?xml version="1.0" encoding="utf-8"?>
<p:tagLst xmlns:p="http://schemas.openxmlformats.org/presentationml/2006/main">
  <p:tag name="KSO_WM_DIAGRAM_VIRTUALLY_FRAME" val="{&quot;height&quot;:253.09472440944887,&quot;left&quot;:597.9511023622047,&quot;top&quot;:83.33370078740155,&quot;width&quot;:279.61559055118124}"/>
</p:tagLst>
</file>

<file path=ppt/tags/tag65.xml><?xml version="1.0" encoding="utf-8"?>
<p:tagLst xmlns:p="http://schemas.openxmlformats.org/presentationml/2006/main">
  <p:tag name="KSO_WM_DIAGRAM_VIRTUALLY_FRAME" val="{&quot;height&quot;:253.09472440944887,&quot;left&quot;:597.9511023622047,&quot;top&quot;:83.33370078740155,&quot;width&quot;:279.61559055118124}"/>
</p:tagLst>
</file>

<file path=ppt/tags/tag66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67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68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69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7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70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71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2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3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4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5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6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7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8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79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80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1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2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3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4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5.xml><?xml version="1.0" encoding="utf-8"?>
<p:tagLst xmlns:p="http://schemas.openxmlformats.org/presentationml/2006/main">
  <p:tag name="KSO_WM_DIAGRAM_VIRTUALLY_FRAME" val="{&quot;height&quot;:273.0235433070866,&quot;left&quot;:476.9511023622047,&quot;top&quot;:157.13370078740155,&quot;width&quot;:386.2988976377953}"/>
</p:tagLst>
</file>

<file path=ppt/tags/tag86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87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88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89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9.xml><?xml version="1.0" encoding="utf-8"?>
<p:tagLst xmlns:p="http://schemas.openxmlformats.org/presentationml/2006/main">
  <p:tag name="KSO_WM_DIAGRAM_VIRTUALLY_FRAME" val="{&quot;height&quot;:249.5748031496063,&quot;left&quot;:499.84803149606296,&quot;top&quot;:135.4984251968504,&quot;width&quot;:254.0081889763781}"/>
</p:tagLst>
</file>

<file path=ppt/tags/tag90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91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92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93.xml><?xml version="1.0" encoding="utf-8"?>
<p:tagLst xmlns:p="http://schemas.openxmlformats.org/presentationml/2006/main">
  <p:tag name="KSO_WM_DIAGRAM_VIRTUALLY_FRAME" val="{&quot;height&quot;:429.81629921259844,&quot;left&quot;:58.80110236220471,&quot;top&quot;:83.33370078740154,&quot;width&quot;:878.6988976377954}"/>
</p:tagLst>
</file>

<file path=ppt/tags/tag94.xml><?xml version="1.0" encoding="utf-8"?>
<p:tagLst xmlns:p="http://schemas.openxmlformats.org/presentationml/2006/main">
  <p:tag name="TABLE_ENDDRAG_ORIGIN_RECT" val="599*408"/>
  <p:tag name="TABLE_ENDDRAG_RECT" val="61*95*599*408"/>
</p:tagLst>
</file>

<file path=ppt/tags/tag95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96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97.xml><?xml version="1.0" encoding="utf-8"?>
<p:tagLst xmlns:p="http://schemas.openxmlformats.org/presentationml/2006/main">
  <p:tag name="KSO_WM_DIAGRAM_VIRTUALLY_FRAME" val="{&quot;height&quot;:234.2857480314961,&quot;left&quot;:108.57149606299213,&quot;top&quot;:204.40826771653542,&quot;width&quot;:740.5713385826772}"/>
</p:tagLst>
</file>

<file path=ppt/tags/tag98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ags/tag99.xml><?xml version="1.0" encoding="utf-8"?>
<p:tagLst xmlns:p="http://schemas.openxmlformats.org/presentationml/2006/main">
  <p:tag name="KSO_WM_DIAGRAM_VIRTUALLY_FRAME" val="{&quot;height&quot;:337.65031496062994,&quot;left&quot;:108.57149606299213,&quot;top&quot;:122.35,&quot;width&quot;:740.571338582677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ubs5gpw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演示</Application>
  <PresentationFormat>宽屏</PresentationFormat>
  <Paragraphs>346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Segoe Script</vt:lpstr>
      <vt:lpstr>微软雅黑</vt:lpstr>
      <vt:lpstr>Hiragino Sans GB W3</vt:lpstr>
      <vt:lpstr>Source Han Sans SC</vt:lpstr>
      <vt:lpstr>Calibri</vt:lpstr>
      <vt:lpstr>Calibri</vt:lpstr>
      <vt:lpstr>Segoe UI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58263148@qq.com</dc:creator>
  <cp:lastModifiedBy>*欧耶*</cp:lastModifiedBy>
  <cp:revision>174</cp:revision>
  <dcterms:created xsi:type="dcterms:W3CDTF">2021-04-12T13:27:00Z</dcterms:created>
  <dcterms:modified xsi:type="dcterms:W3CDTF">2025-08-18T09:43:46Z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KSOTemplateUUID">
    <vt:lpwstr>v1.0_mb_a7J7+HwqfJZCvHg24fL9ag==</vt:lpwstr>
  </property>
  <property fmtid="{D5CDD505-2E9C-101B-9397-08002B2CF9AE}" pid="4" name="ICV">
    <vt:lpwstr>D7ABDF99D8534822B0506A57C12673C8_12</vt:lpwstr>
  </property>
</Properties>
</file>