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7"/>
  </p:notes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2" r:id="rId15"/>
    <p:sldId id="258" r:id="rId16"/>
    <p:sldId id="259" r:id="rId17"/>
    <p:sldId id="263" r:id="rId18"/>
    <p:sldId id="260" r:id="rId19"/>
    <p:sldId id="287" r:id="rId20"/>
    <p:sldId id="261" r:id="rId21"/>
    <p:sldId id="264" r:id="rId22"/>
    <p:sldId id="265" r:id="rId23"/>
    <p:sldId id="266" r:id="rId24"/>
    <p:sldId id="267" r:id="rId25"/>
    <p:sldId id="268" r:id="rId26"/>
    <p:sldId id="269" r:id="rId27"/>
    <p:sldId id="271" r:id="rId28"/>
    <p:sldId id="270" r:id="rId29"/>
    <p:sldId id="272" r:id="rId30"/>
    <p:sldId id="273" r:id="rId31"/>
    <p:sldId id="274" r:id="rId32"/>
    <p:sldId id="275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7A4E"/>
    <a:srgbClr val="5F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0.24449738595273465"/>
                  <c:y val="-1.419057441563952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8927875950990004E-2"/>
                  <c:y val="8.611495397524297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23008551350436035"/>
                  <c:y val="1.326860503310016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8355890997496283E-2"/>
                  <c:y val="-2.094487655253763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/>
                </a:pPr>
                <a:endParaRPr lang="zh-TW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工作表1!$A$2:$A$6</c:f>
              <c:strCache>
                <c:ptCount val="5"/>
                <c:pt idx="0">
                  <c:v>非法入侵</c:v>
                </c:pt>
                <c:pt idx="1">
                  <c:v>病毒感染</c:v>
                </c:pt>
                <c:pt idx="2">
                  <c:v>阻斷服務</c:v>
                </c:pt>
                <c:pt idx="3">
                  <c:v>硬體故障</c:v>
                </c:pt>
                <c:pt idx="4">
                  <c:v>其他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</c:v>
                </c:pt>
                <c:pt idx="1">
                  <c:v>55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ECC4-EAFB-47BD-BF22-9487B7C7501C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70471-4513-46EB-8226-1A6E6309F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71-4513-46EB-8226-1A6E6309F3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9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71-4513-46EB-8226-1A6E6309F3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2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71-4513-46EB-8226-1A6E6309F3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9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71-4513-46EB-8226-1A6E6309F38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5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E132-3391-4C4A-8D09-B9A032E2EFC4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3803" y="6041361"/>
            <a:ext cx="683339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95B-726C-473B-929C-75F33E29CD41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B126-4DAF-42D9-A14C-574D6322CAD2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54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089E-FCA6-454A-A3A5-CC703ACD5A54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DA1C-B11C-461B-888B-0CA746803B22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73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13F-6C06-4990-A112-A2EA99E5E9F2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0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CD1C-7F82-4739-AD53-76144EDE6E56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397B-970B-4DD1-A5A2-9CAF772CBE01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7F0-1E5A-4DE0-8FC7-90E3EA6A495C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9178" y="6041362"/>
            <a:ext cx="683339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0A6-E455-424B-A78E-D27542834224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59CA-217A-44DE-9C43-AE3C09DF4E46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4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3ECC-1DEB-421F-A28C-C3BCB78FBF81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752-5C0A-4270-AA31-B0B36BCE0736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ACD-BCE7-4D8E-B9E0-270F763D7DA9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7EA-F050-490B-ABC6-94888C28BD1A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B66E-AB87-4A67-BE30-FBB78A9F3279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75B8-BD2D-42F0-BEE9-9AE125A4244E}" type="datetime1">
              <a:rPr lang="en-US" altLang="zh-TW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ooQAMYab4&amp;list=PLqYa_8g7zkrcQDeQ2sIg5FQn_ovXAG9pC&amp;index=7" TargetMode="External"/><Relationship Id="rId2" Type="http://schemas.openxmlformats.org/officeDocument/2006/relationships/hyperlink" Target="https://www.youtube.com/watch?v=8r_uWOOZtGI&amp;list=PLqYa_8g7zkrcQDeQ2sIg5FQn_ovXAG9pC&amp;index=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s.nknu.edu.tw/zh/infoservices/foss_freewares" TargetMode="External"/><Relationship Id="rId2" Type="http://schemas.openxmlformats.org/officeDocument/2006/relationships/hyperlink" Target="https://lis.nknu.edu.tw/z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pc.com.tw/news.aspx?id=1012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資訊安全課程</a:t>
            </a:r>
            <a:r>
              <a:rPr lang="en-US" altLang="zh-TW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/>
            </a:r>
            <a:br>
              <a:rPr lang="en-US" altLang="zh-TW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</a:br>
            <a:r>
              <a:rPr lang="en-US" altLang="zh-TW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-</a:t>
            </a:r>
            <a:r>
              <a:rPr lang="zh-TW" alt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案例分享</a:t>
            </a:r>
            <a:r>
              <a:rPr lang="en-US" altLang="zh-TW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-</a:t>
            </a:r>
            <a:endParaRPr lang="zh-TW" altLang="en-US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297879" y="4377816"/>
            <a:ext cx="7766936" cy="1096899"/>
          </a:xfrm>
        </p:spPr>
        <p:txBody>
          <a:bodyPr/>
          <a:lstStyle/>
          <a:p>
            <a:r>
              <a:rPr lang="zh-TW" altLang="en-US" dirty="0"/>
              <a:t>圖書資訊處</a:t>
            </a:r>
            <a:r>
              <a:rPr lang="en-US" altLang="zh-TW" dirty="0" smtClean="0"/>
              <a:t>/</a:t>
            </a:r>
            <a:r>
              <a:rPr lang="zh-TW" altLang="en-US" dirty="0" smtClean="0"/>
              <a:t>廖珮</a:t>
            </a:r>
            <a:r>
              <a:rPr lang="zh-TW" altLang="en-US" dirty="0"/>
              <a:t>雯</a:t>
            </a:r>
            <a:r>
              <a:rPr lang="zh-TW" altLang="en-US" dirty="0" smtClean="0"/>
              <a:t> 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5696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資訊安全威脅對組織的</a:t>
            </a:r>
            <a:r>
              <a:rPr lang="zh-TW" altLang="en-US" sz="2800" b="1" dirty="0" smtClean="0"/>
              <a:t>影響</a:t>
            </a:r>
            <a:endParaRPr lang="en-US" altLang="zh-TW" sz="2800" b="1" dirty="0" smtClean="0"/>
          </a:p>
          <a:p>
            <a:endParaRPr lang="en-US" altLang="zh-TW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資訊科技對企業組織的營運影響深遠。企業組織透過網路來互通共享營運資訊。這些資訊</a:t>
            </a:r>
            <a:r>
              <a:rPr lang="zh-TW" altLang="zh-TW" sz="1800" dirty="0"/>
              <a:t>指的是企業或組織在營運時所</a:t>
            </a:r>
            <a:r>
              <a:rPr lang="zh-TW" altLang="zh-TW" sz="1800" dirty="0" smtClean="0"/>
              <a:t>收集</a:t>
            </a:r>
            <a:r>
              <a:rPr lang="zh-TW" altLang="en-US" sz="1800" dirty="0" smtClean="0"/>
              <a:t>、</a:t>
            </a:r>
            <a:r>
              <a:rPr lang="zh-TW" altLang="zh-TW" sz="1800" dirty="0" smtClean="0"/>
              <a:t>產生</a:t>
            </a:r>
            <a:r>
              <a:rPr lang="zh-TW" altLang="en-US" sz="1800" dirty="0" smtClean="0"/>
              <a:t>、</a:t>
            </a:r>
            <a:r>
              <a:rPr lang="zh-TW" altLang="zh-TW" sz="1800" dirty="0" smtClean="0"/>
              <a:t>或</a:t>
            </a:r>
            <a:r>
              <a:rPr lang="zh-TW" altLang="zh-TW" sz="1800" dirty="0"/>
              <a:t>運用的資料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對企業組織而言，這些資訊都是有價的。而且對企業組織的營運深具影響。隨著企業組織對資訊化依賴程度愈深，這些資訊所面對的威脅就愈多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因此，需要予以適當的保護，降低其風險，避免遭受內在或外來的威脅。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1506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652007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資安事件歸納及</a:t>
            </a:r>
            <a:r>
              <a:rPr lang="zh-TW" altLang="en-US" sz="2800" b="1" dirty="0" smtClean="0"/>
              <a:t>因應</a:t>
            </a:r>
            <a:endParaRPr lang="en-US" altLang="zh-TW" sz="1800" b="1" dirty="0" smtClean="0"/>
          </a:p>
        </p:txBody>
      </p:sp>
      <p:grpSp>
        <p:nvGrpSpPr>
          <p:cNvPr id="6" name="群組 12"/>
          <p:cNvGrpSpPr>
            <a:grpSpLocks/>
          </p:cNvGrpSpPr>
          <p:nvPr/>
        </p:nvGrpSpPr>
        <p:grpSpPr bwMode="auto">
          <a:xfrm>
            <a:off x="2434643" y="1200647"/>
            <a:ext cx="5500688" cy="4279900"/>
            <a:chOff x="2892425" y="2292350"/>
            <a:chExt cx="3417888" cy="3067050"/>
          </a:xfrm>
        </p:grpSpPr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3367088" y="2789238"/>
              <a:ext cx="2430462" cy="2101850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V="1">
              <a:off x="3368675" y="4187825"/>
              <a:ext cx="1216025" cy="703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H="1" flipV="1">
              <a:off x="4587875" y="4187825"/>
              <a:ext cx="1216025" cy="703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4584700" y="2805113"/>
              <a:ext cx="0" cy="1400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100769" y="2292350"/>
              <a:ext cx="967661" cy="968123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技術面</a:t>
              </a: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2892425" y="4391277"/>
              <a:ext cx="968648" cy="968123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制度面</a:t>
              </a: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5341665" y="4391277"/>
              <a:ext cx="968648" cy="968123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認知面</a:t>
              </a:r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>
              <a:off x="4100769" y="3709837"/>
              <a:ext cx="967661" cy="968123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資源不足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Font typeface="Arial" pitchFamily="34" charset="0"/>
                <a:buChar char="•"/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人力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Font typeface="Arial" pitchFamily="34" charset="0"/>
                <a:buChar char="•"/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經費</a:t>
              </a:r>
            </a:p>
          </p:txBody>
        </p:sp>
      </p:grpSp>
      <p:sp>
        <p:nvSpPr>
          <p:cNvPr id="15" name="文字方塊 13"/>
          <p:cNvSpPr txBox="1">
            <a:spLocks noChangeArrowheads="1"/>
          </p:cNvSpPr>
          <p:nvPr/>
        </p:nvSpPr>
        <p:spPr bwMode="auto">
          <a:xfrm>
            <a:off x="1768371" y="1200647"/>
            <a:ext cx="234230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網頁遭竄改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資料庫被入侵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系統登入機制被破解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系統或網路服務中斷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垃圾郵件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資料外洩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35268" y="1294309"/>
            <a:ext cx="46166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強化系統安全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508488" y="4286827"/>
            <a:ext cx="738664" cy="17545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落實之管理制度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建立易於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操作與</a:t>
            </a:r>
          </a:p>
        </p:txBody>
      </p:sp>
      <p:sp>
        <p:nvSpPr>
          <p:cNvPr id="18" name="文字方塊 15"/>
          <p:cNvSpPr txBox="1">
            <a:spLocks noChangeArrowheads="1"/>
          </p:cNvSpPr>
          <p:nvPr/>
        </p:nvSpPr>
        <p:spPr bwMode="auto">
          <a:xfrm>
            <a:off x="3858870" y="5067659"/>
            <a:ext cx="23423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個資外洩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未建立資安管理制度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資安管理制度未落實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135349" y="2361675"/>
            <a:ext cx="738664" cy="1511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增進資安</a:t>
            </a:r>
            <a:r>
              <a:rPr lang="zh-TW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認知</a:t>
            </a:r>
            <a:endParaRPr lang="en-US" altLang="zh-TW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加強教育訓練</a:t>
            </a:r>
          </a:p>
        </p:txBody>
      </p:sp>
      <p:sp>
        <p:nvSpPr>
          <p:cNvPr id="20" name="文字方塊 14"/>
          <p:cNvSpPr txBox="1">
            <a:spLocks noChangeArrowheads="1"/>
          </p:cNvSpPr>
          <p:nvPr/>
        </p:nvSpPr>
        <p:spPr bwMode="auto">
          <a:xfrm>
            <a:off x="7935331" y="2361675"/>
            <a:ext cx="22860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相簿破解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刊登色情照片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影片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侵權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MP3/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文章下載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網路誹謗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網路交易糾紛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網路釣魚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網路詐騙</a:t>
            </a:r>
          </a:p>
          <a:p>
            <a:pPr eaLnBrk="1" hangingPunct="1"/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資訊安全與資訊安全管理系統</a:t>
            </a:r>
            <a:endParaRPr lang="en-US" altLang="zh-TW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資訊安全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(Information Security)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意指在於</a:t>
            </a:r>
            <a:r>
              <a:rPr lang="zh-TW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保護資訊之機密性、完整性與可用性。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機密性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(Confidentiality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：確保只有被授權的人可以存取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(Integrity)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：確保資訊及處理方法的正確及完整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可用性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(Availability)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：確保被授權的人有需要時可以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資訊安全管理系統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security management system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，簡稱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ISMS)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：乃組織整體管理制度的一部份，必需依據風險管理的方法加以制訂，進而用以建立、執行、操作、監控、審查、維護與改進組織的資訊安全。其目的在於保護資訊資產的機密性、可用性與完整性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本校的資訊安全</a:t>
            </a:r>
            <a:r>
              <a:rPr lang="zh-TW" altLang="en-US" sz="2800" b="1" dirty="0" smtClean="0"/>
              <a:t>政策</a:t>
            </a:r>
            <a:endParaRPr lang="en-US" altLang="zh-TW" sz="28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TW" altLang="zh-TW" sz="2000" dirty="0"/>
              <a:t>為了促使本校各項資訊安全管理制度能貫徹執行、有效運作</a:t>
            </a:r>
            <a:r>
              <a:rPr lang="zh-TW" altLang="en-US" sz="2000" dirty="0"/>
              <a:t>及</a:t>
            </a:r>
            <a:r>
              <a:rPr lang="zh-TW" altLang="zh-TW" sz="2000" dirty="0"/>
              <a:t>持續進行，</a:t>
            </a:r>
            <a:r>
              <a:rPr lang="zh-TW" altLang="en-US" sz="2000" dirty="0"/>
              <a:t>以</a:t>
            </a:r>
            <a:r>
              <a:rPr lang="zh-TW" altLang="zh-TW" sz="2000" dirty="0"/>
              <a:t>維護本校重要資訊系統的機密性、完整性與可用性，特</a:t>
            </a:r>
            <a:r>
              <a:rPr lang="zh-TW" altLang="en-US" sz="2000" dirty="0"/>
              <a:t>訂定以下</a:t>
            </a:r>
            <a:r>
              <a:rPr lang="zh-TW" altLang="zh-TW" sz="2000" dirty="0"/>
              <a:t>資訊安全政策</a:t>
            </a:r>
            <a:r>
              <a:rPr lang="zh-TW" altLang="en-US" sz="2000" dirty="0"/>
              <a:t>。作為</a:t>
            </a:r>
            <a:r>
              <a:rPr lang="zh-TW" altLang="zh-TW" sz="2000" dirty="0"/>
              <a:t>日常</a:t>
            </a:r>
            <a:r>
              <a:rPr lang="zh-TW" altLang="en-US" sz="2000" dirty="0"/>
              <a:t>工作的</a:t>
            </a:r>
            <a:r>
              <a:rPr lang="zh-TW" altLang="zh-TW" sz="2000" dirty="0"/>
              <a:t>指導原則，</a:t>
            </a:r>
            <a:r>
              <a:rPr lang="zh-TW" altLang="en-US" sz="2000" dirty="0"/>
              <a:t>以</a:t>
            </a:r>
            <a:r>
              <a:rPr lang="zh-TW" altLang="zh-TW" sz="2000" dirty="0"/>
              <a:t>保障教職員生</a:t>
            </a:r>
            <a:r>
              <a:rPr lang="zh-TW" altLang="en-US" sz="2000" dirty="0"/>
              <a:t>的</a:t>
            </a:r>
            <a:r>
              <a:rPr lang="zh-TW" altLang="zh-TW" sz="2000" dirty="0"/>
              <a:t>權益</a:t>
            </a:r>
            <a:r>
              <a:rPr lang="zh-TW" altLang="zh-TW" sz="2000" dirty="0" smtClean="0"/>
              <a:t>。</a:t>
            </a:r>
            <a:endParaRPr lang="en-US" altLang="zh-TW" sz="20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zh-TW" sz="1800" b="1" dirty="0"/>
              <a:t>提升資安共識，強化資安</a:t>
            </a:r>
            <a:r>
              <a:rPr lang="zh-TW" altLang="zh-TW" sz="1800" b="1" dirty="0" smtClean="0"/>
              <a:t>訓練</a:t>
            </a:r>
            <a:endParaRPr lang="en-US" altLang="zh-TW" sz="1800" b="1" dirty="0" smtClean="0"/>
          </a:p>
          <a:p>
            <a:pPr marL="857250" lvl="2" indent="0">
              <a:lnSpc>
                <a:spcPct val="150000"/>
              </a:lnSpc>
              <a:buNone/>
            </a:pPr>
            <a:r>
              <a:rPr lang="zh-TW" altLang="zh-TW" sz="1600" dirty="0"/>
              <a:t>督導同仁落實資訊安全工作，建立「資訊安全，人人有責」的觀念，每年持續進行適當的資訊安全訓練，以提高資訊安全意識。如有違反資訊安全相關規定，究其權責依人員獎懲相關規定辦理</a:t>
            </a:r>
            <a:r>
              <a:rPr lang="zh-TW" altLang="zh-TW" sz="1600" dirty="0" smtClean="0"/>
              <a:t>。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zh-TW" sz="1800" b="1" dirty="0"/>
              <a:t>健全資安防護，確保營運</a:t>
            </a:r>
            <a:r>
              <a:rPr lang="zh-TW" altLang="zh-TW" sz="1800" b="1" dirty="0" smtClean="0"/>
              <a:t>持續</a:t>
            </a:r>
            <a:endParaRPr lang="en-US" altLang="zh-TW" sz="1800" b="1" dirty="0" smtClean="0"/>
          </a:p>
          <a:p>
            <a:pPr marL="857250" lvl="2" indent="0">
              <a:lnSpc>
                <a:spcPct val="150000"/>
              </a:lnSpc>
              <a:buNone/>
            </a:pPr>
            <a:r>
              <a:rPr lang="zh-TW" altLang="zh-TW" sz="1600" dirty="0"/>
              <a:t>由本校全體員工貫徹執行資訊安全管理制度，以保護資訊資產免於外在之威脅或內部人員不當的管理，遭受洩密、破壞或遺失等風險</a:t>
            </a:r>
            <a:r>
              <a:rPr lang="zh-TW" altLang="en-US" sz="1600" dirty="0"/>
              <a:t>。</a:t>
            </a:r>
            <a:r>
              <a:rPr lang="zh-TW" altLang="zh-TW" sz="1600" dirty="0"/>
              <a:t>選擇適切的資安防護措施，將風險降至可接受程度</a:t>
            </a:r>
            <a:r>
              <a:rPr lang="zh-TW" altLang="en-US" sz="1600" dirty="0"/>
              <a:t>。並</a:t>
            </a:r>
            <a:r>
              <a:rPr lang="zh-TW" altLang="zh-TW" sz="1600" dirty="0"/>
              <a:t>持續進行監控、審查及稽核</a:t>
            </a:r>
            <a:r>
              <a:rPr lang="zh-TW" altLang="en-US" sz="1600" dirty="0"/>
              <a:t>資訊安全有關的作業</a:t>
            </a:r>
            <a:r>
              <a:rPr lang="zh-TW" altLang="zh-TW" sz="1600" dirty="0"/>
              <a:t>，</a:t>
            </a:r>
            <a:r>
              <a:rPr lang="zh-TW" altLang="en-US" sz="1600" dirty="0"/>
              <a:t>以</a:t>
            </a:r>
            <a:r>
              <a:rPr lang="zh-TW" altLang="zh-TW" sz="1600" dirty="0"/>
              <a:t>確保</a:t>
            </a:r>
            <a:r>
              <a:rPr lang="zh-TW" altLang="en-US" sz="1600" dirty="0"/>
              <a:t>業務</a:t>
            </a:r>
            <a:r>
              <a:rPr lang="zh-TW" altLang="zh-TW" sz="1600" dirty="0"/>
              <a:t>營運持續，達到永續經營的目的。</a:t>
            </a:r>
            <a:endParaRPr lang="zh-TW" altLang="en-US" sz="1600" dirty="0"/>
          </a:p>
          <a:p>
            <a:pPr marL="457200" lvl="1" indent="0">
              <a:buNone/>
            </a:pP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8729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734" y="1655036"/>
            <a:ext cx="8899152" cy="132080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年點選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惡意程式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連結台灣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與澳洲並列全球第三名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4" y="2548072"/>
            <a:ext cx="5152373" cy="3493953"/>
          </a:xfrm>
        </p:spPr>
      </p:pic>
      <p:sp>
        <p:nvSpPr>
          <p:cNvPr id="3" name="文字方塊 2"/>
          <p:cNvSpPr txBox="1"/>
          <p:nvPr/>
        </p:nvSpPr>
        <p:spPr>
          <a:xfrm>
            <a:off x="5350771" y="6085567"/>
            <a:ext cx="228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〈</a:t>
            </a:r>
            <a:r>
              <a:rPr lang="zh-TW" altLang="en-US" sz="1400" dirty="0" smtClean="0"/>
              <a:t>圖</a:t>
            </a:r>
            <a:r>
              <a:rPr lang="zh-TW" altLang="en-US" sz="1400" dirty="0"/>
              <a:t>／取自趨勢</a:t>
            </a:r>
            <a:r>
              <a:rPr lang="zh-TW" altLang="en-US" sz="1400" dirty="0" smtClean="0"/>
              <a:t>科技網站</a:t>
            </a:r>
            <a:r>
              <a:rPr lang="en-US" altLang="zh-TW" sz="1400" dirty="0" smtClean="0"/>
              <a:t>〉</a:t>
            </a:r>
            <a:endParaRPr lang="zh-TW" altLang="en-US" sz="14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臺灣資安威脅趨勢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522" y="2315436"/>
            <a:ext cx="4521357" cy="3124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5200" y="5439636"/>
            <a:ext cx="289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〈</a:t>
            </a:r>
            <a:r>
              <a:rPr lang="zh-TW" altLang="en-US" sz="1400" dirty="0" smtClean="0"/>
              <a:t>圖</a:t>
            </a:r>
            <a:r>
              <a:rPr lang="zh-TW" altLang="en-US" sz="1400" dirty="0"/>
              <a:t>／取自趨勢</a:t>
            </a:r>
            <a:r>
              <a:rPr lang="zh-TW" altLang="en-US" sz="1400" dirty="0" smtClean="0"/>
              <a:t>科技網站</a:t>
            </a:r>
            <a:r>
              <a:rPr lang="en-US" altLang="zh-TW" sz="1400" dirty="0" smtClean="0"/>
              <a:t>〉</a:t>
            </a:r>
            <a:endParaRPr lang="zh-TW" altLang="en-US" sz="14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29735" y="2166551"/>
            <a:ext cx="4224788" cy="37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TW" altLang="en-US" dirty="0"/>
              <a:t>勒索病毒稱霸威脅版圖</a:t>
            </a:r>
            <a:r>
              <a:rPr lang="zh-TW" altLang="en-US" dirty="0" smtClean="0"/>
              <a:t>：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上半年，勒索病毒家族出現數量幾乎比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年翻了一倍（成長率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），更加鞏固了勒索病毒在資安版圖的地位，其攻擊涵蓋所有階層的網路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臺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灣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所偵測到的勒索病毒高達兩百多萬，名列亞洲第二。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829734" y="1655036"/>
            <a:ext cx="889915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臺灣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所偵測到的勒索病毒名列亞洲第二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2049" y="2372015"/>
            <a:ext cx="8596669" cy="36693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勒索軟體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CryptoWall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有兩大感染途徑，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分別是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網路釣魚郵件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攻擊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套件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萬個感染案例中約有三分之二是因</a:t>
            </a:r>
            <a:r>
              <a:rPr lang="zh-TW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網路</a:t>
            </a:r>
            <a:r>
              <a:rPr lang="zh-TW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釣魚郵件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而受到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感染。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</a:t>
            </a:r>
            <a:r>
              <a:rPr lang="zh-TW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駭客透過攻擊套件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攻擊受害者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CryptoWall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密裝置上的檔案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，駭客通常要求受害者支付比特幣，價格從數百美元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千美元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受害者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未於指定的時間內匯款，駭客即會將贖金提高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到一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。估計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CryptoWall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的駭客集團已獲利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3.25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億美元，主要的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受害者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位於北美市場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案例分析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29733" y="1655036"/>
            <a:ext cx="92512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案例一：勒索軟體 </a:t>
            </a:r>
            <a:r>
              <a:rPr lang="en-US" altLang="zh-TW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CryptoWall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已造成 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3.25 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億美元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損失</a:t>
            </a:r>
            <a:endParaRPr lang="en-US" altLang="zh-TW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資料來源：技術服務中心整理，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104/11/17】</a:t>
            </a:r>
            <a:endParaRPr lang="zh-TW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9360" y="115330"/>
            <a:ext cx="8909483" cy="3236539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1900" dirty="0"/>
              <a:t>加密勒索軟體目前</a:t>
            </a:r>
            <a:r>
              <a:rPr lang="zh-TW" altLang="en-US" sz="1900" dirty="0">
                <a:solidFill>
                  <a:srgbClr val="00B050"/>
                </a:solidFill>
              </a:rPr>
              <a:t>尚未有有效解法</a:t>
            </a:r>
            <a:endParaRPr lang="en-US" altLang="zh-TW" sz="19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900" dirty="0"/>
              <a:t>資料被勒索軟體加密，以目前的解密技術及設備能量是無法在能接受的時間範圍解密成功。</a:t>
            </a:r>
            <a:endParaRPr lang="en-US" altLang="zh-TW" sz="19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900" dirty="0"/>
              <a:t>除了</a:t>
            </a:r>
            <a:r>
              <a:rPr lang="zh-TW" altLang="en-US" sz="1900" dirty="0">
                <a:solidFill>
                  <a:srgbClr val="00B050"/>
                </a:solidFill>
              </a:rPr>
              <a:t>確實備份資料</a:t>
            </a:r>
            <a:r>
              <a:rPr lang="zh-TW" altLang="en-US" sz="1900" dirty="0"/>
              <a:t>外，應從</a:t>
            </a:r>
            <a:r>
              <a:rPr lang="zh-TW" altLang="en-US" sz="1900" dirty="0">
                <a:solidFill>
                  <a:srgbClr val="00B050"/>
                </a:solidFill>
              </a:rPr>
              <a:t>資安意識教育訓練</a:t>
            </a:r>
            <a:r>
              <a:rPr lang="zh-TW" altLang="en-US" sz="1900" dirty="0"/>
              <a:t>著手。</a:t>
            </a:r>
            <a:endParaRPr lang="en-US" altLang="zh-TW" sz="19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900" dirty="0"/>
              <a:t>目前感染加密勒索軟體的途徑，大多是使用者被</a:t>
            </a:r>
            <a:r>
              <a:rPr lang="zh-TW" altLang="en-US" sz="1900" dirty="0">
                <a:solidFill>
                  <a:srgbClr val="FF0000"/>
                </a:solidFill>
              </a:rPr>
              <a:t>社交工程郵件攻擊</a:t>
            </a:r>
            <a:r>
              <a:rPr lang="zh-TW" altLang="en-US" sz="1900" dirty="0"/>
              <a:t>，或是自行在網路上</a:t>
            </a:r>
            <a:r>
              <a:rPr lang="zh-TW" altLang="en-US" sz="1900" dirty="0">
                <a:solidFill>
                  <a:srgbClr val="FF0000"/>
                </a:solidFill>
              </a:rPr>
              <a:t>點擊不當惡意連結</a:t>
            </a:r>
            <a:r>
              <a:rPr lang="zh-TW" altLang="en-US" sz="1900" dirty="0"/>
              <a:t>。</a:t>
            </a:r>
            <a:endParaRPr lang="en-US" altLang="zh-TW" sz="1900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0" y="3639647"/>
            <a:ext cx="4423560" cy="2543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02" y="3482670"/>
            <a:ext cx="3797300" cy="2857500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03" y="401047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03" y="1254359"/>
            <a:ext cx="8920081" cy="4969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為</a:t>
            </a:r>
            <a:r>
              <a:rPr lang="zh-TW" altLang="en-US" dirty="0"/>
              <a:t>防範勒索軟體</a:t>
            </a:r>
            <a:r>
              <a:rPr lang="zh-TW" altLang="en-US" dirty="0" smtClean="0"/>
              <a:t>對於學校之</a:t>
            </a:r>
            <a:r>
              <a:rPr lang="zh-TW" altLang="en-US" dirty="0"/>
              <a:t>危害，在日常資安教育訓練中，就應該</a:t>
            </a:r>
            <a:r>
              <a:rPr lang="zh-TW" altLang="en-US" dirty="0" smtClean="0"/>
              <a:t>對教職員生加強宣導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無論</a:t>
            </a:r>
            <a:r>
              <a:rPr lang="zh-TW" altLang="en-US" sz="1800" dirty="0"/>
              <a:t>電子郵件、即時通訊或是社交軟體之來源管道為何，對於</a:t>
            </a:r>
            <a:r>
              <a:rPr lang="zh-TW" altLang="en-US" sz="1800" dirty="0">
                <a:solidFill>
                  <a:srgbClr val="FF0000"/>
                </a:solidFill>
              </a:rPr>
              <a:t>陌生的訊息</a:t>
            </a:r>
            <a:r>
              <a:rPr lang="zh-TW" altLang="en-US" sz="1800" dirty="0"/>
              <a:t>都</a:t>
            </a:r>
            <a:r>
              <a:rPr lang="zh-TW" altLang="en-US" sz="1800" dirty="0" smtClean="0"/>
              <a:t>必須</a:t>
            </a:r>
            <a:r>
              <a:rPr lang="zh-TW" altLang="en-US" sz="1800" dirty="0">
                <a:solidFill>
                  <a:srgbClr val="00B050"/>
                </a:solidFill>
              </a:rPr>
              <a:t>避免任意</a:t>
            </a:r>
            <a:r>
              <a:rPr lang="zh-TW" altLang="en-US" sz="1800" dirty="0" smtClean="0">
                <a:solidFill>
                  <a:srgbClr val="00B050"/>
                </a:solidFill>
              </a:rPr>
              <a:t>開啟</a:t>
            </a:r>
            <a:endParaRPr lang="en-US" altLang="zh-TW" sz="18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solidFill>
                  <a:srgbClr val="FF0000"/>
                </a:solidFill>
              </a:rPr>
              <a:t>未經</a:t>
            </a:r>
            <a:r>
              <a:rPr lang="zh-TW" altLang="en-US" sz="1800" dirty="0">
                <a:solidFill>
                  <a:srgbClr val="FF0000"/>
                </a:solidFill>
              </a:rPr>
              <a:t>查證下</a:t>
            </a:r>
            <a:r>
              <a:rPr lang="zh-TW" altLang="en-US" sz="1800" dirty="0"/>
              <a:t>也應該儘量</a:t>
            </a:r>
            <a:r>
              <a:rPr lang="zh-TW" altLang="en-US" sz="1800" dirty="0">
                <a:solidFill>
                  <a:srgbClr val="00B050"/>
                </a:solidFill>
              </a:rPr>
              <a:t>避免直接點選所附的</a:t>
            </a:r>
            <a:r>
              <a:rPr lang="zh-TW" altLang="en-US" sz="1800" dirty="0" smtClean="0">
                <a:solidFill>
                  <a:srgbClr val="00B050"/>
                </a:solidFill>
              </a:rPr>
              <a:t>連接</a:t>
            </a:r>
            <a:endParaRPr lang="en-US" altLang="zh-TW" sz="1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在日常作業層面</a:t>
            </a:r>
            <a:r>
              <a:rPr lang="zh-TW" altLang="en-US" dirty="0" smtClean="0"/>
              <a:t>，各位</a:t>
            </a:r>
            <a:r>
              <a:rPr lang="zh-TW" altLang="en-US" dirty="0"/>
              <a:t>教職員生應</a:t>
            </a:r>
            <a:r>
              <a:rPr lang="zh-TW" altLang="en-US" dirty="0">
                <a:solidFill>
                  <a:srgbClr val="00B050"/>
                </a:solidFill>
              </a:rPr>
              <a:t>定期</a:t>
            </a:r>
            <a:r>
              <a:rPr lang="zh-TW" altLang="en-US" dirty="0"/>
              <a:t>檢視現有的備份作業是否完整與依照既定</a:t>
            </a:r>
            <a:r>
              <a:rPr lang="zh-TW" altLang="en-US" dirty="0" smtClean="0"/>
              <a:t>計畫</a:t>
            </a:r>
            <a:r>
              <a:rPr lang="zh-TW" altLang="en-US" dirty="0" smtClean="0">
                <a:solidFill>
                  <a:srgbClr val="00B050"/>
                </a:solidFill>
              </a:rPr>
              <a:t>進行備份</a:t>
            </a:r>
            <a:r>
              <a:rPr lang="zh-TW" altLang="en-US" dirty="0"/>
              <a:t>，</a:t>
            </a:r>
            <a:r>
              <a:rPr lang="zh-TW" altLang="en-US" dirty="0" smtClean="0"/>
              <a:t>避免</a:t>
            </a:r>
            <a:r>
              <a:rPr lang="zh-TW" altLang="en-US" dirty="0"/>
              <a:t>因資料缺乏</a:t>
            </a:r>
            <a:r>
              <a:rPr lang="zh-TW" altLang="en-US" dirty="0" smtClean="0"/>
              <a:t>導致正常</a:t>
            </a:r>
            <a:r>
              <a:rPr lang="zh-TW" altLang="en-US" dirty="0"/>
              <a:t>作業停</a:t>
            </a:r>
            <a:r>
              <a:rPr lang="zh-TW" altLang="en-US" dirty="0" smtClean="0"/>
              <a:t>擺。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因應新型態</a:t>
            </a:r>
            <a:r>
              <a:rPr lang="zh-TW" altLang="en-US" dirty="0"/>
              <a:t>的攻擊模式，各位教職員生應</a:t>
            </a:r>
            <a:r>
              <a:rPr lang="zh-TW" altLang="en-US" dirty="0">
                <a:solidFill>
                  <a:srgbClr val="00B050"/>
                </a:solidFill>
              </a:rPr>
              <a:t>定期接收相關的技術</a:t>
            </a:r>
            <a:r>
              <a:rPr lang="zh-TW" altLang="en-US" dirty="0" smtClean="0">
                <a:solidFill>
                  <a:srgbClr val="00B050"/>
                </a:solidFill>
              </a:rPr>
              <a:t>更新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發現資安管理措施有需要強化</a:t>
            </a:r>
            <a:r>
              <a:rPr lang="zh-TW" altLang="en-US" dirty="0" smtClean="0"/>
              <a:t>的地方</a:t>
            </a:r>
            <a:r>
              <a:rPr lang="zh-TW" altLang="en-US" dirty="0"/>
              <a:t>，建議各位教職員生</a:t>
            </a:r>
            <a:r>
              <a:rPr lang="zh-TW" altLang="en-US" dirty="0" smtClean="0">
                <a:solidFill>
                  <a:srgbClr val="00B050"/>
                </a:solidFill>
              </a:rPr>
              <a:t>及早</a:t>
            </a:r>
            <a:r>
              <a:rPr lang="zh-TW" altLang="en-US" dirty="0">
                <a:solidFill>
                  <a:srgbClr val="00B050"/>
                </a:solidFill>
              </a:rPr>
              <a:t>進行部署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rgbClr val="00B050"/>
                </a:solidFill>
              </a:rPr>
              <a:t>增加監控</a:t>
            </a:r>
            <a:r>
              <a:rPr lang="zh-TW" altLang="en-US" dirty="0"/>
              <a:t>的頻率，以</a:t>
            </a:r>
            <a:r>
              <a:rPr lang="zh-TW" altLang="en-US" dirty="0" smtClean="0"/>
              <a:t>確保資訊效能可</a:t>
            </a:r>
            <a:r>
              <a:rPr lang="zh-TW" altLang="en-US" dirty="0"/>
              <a:t>正常運作。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2474" y="762253"/>
            <a:ext cx="4767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資通安全法律案例宣導彙編第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104/12】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資安動畫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微電影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105</a:t>
            </a:r>
            <a:r>
              <a:rPr lang="zh-TW" altLang="en-US" dirty="0">
                <a:hlinkClick r:id="rId2"/>
              </a:rPr>
              <a:t>年資安故事微</a:t>
            </a:r>
            <a:r>
              <a:rPr lang="zh-TW" altLang="en-US" dirty="0" smtClean="0">
                <a:hlinkClick r:id="rId2"/>
              </a:rPr>
              <a:t>電影：</a:t>
            </a:r>
            <a:r>
              <a:rPr lang="zh-TW" altLang="en-US" dirty="0">
                <a:hlinkClick r:id="rId2"/>
              </a:rPr>
              <a:t>不會那麼</a:t>
            </a:r>
            <a:r>
              <a:rPr lang="zh-TW" altLang="en-US" dirty="0" smtClean="0">
                <a:hlinkClick r:id="rId2"/>
              </a:rPr>
              <a:t>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105</a:t>
            </a:r>
            <a:r>
              <a:rPr lang="zh-TW" altLang="en-US" dirty="0">
                <a:hlinkClick r:id="rId3"/>
              </a:rPr>
              <a:t>年資安動畫</a:t>
            </a:r>
            <a:r>
              <a:rPr lang="zh-TW" altLang="en-US" dirty="0" smtClean="0">
                <a:hlinkClick r:id="rId3"/>
              </a:rPr>
              <a:t>金像獎：</a:t>
            </a:r>
            <a:r>
              <a:rPr lang="zh-TW" altLang="en-US" dirty="0">
                <a:hlinkClick r:id="rId3"/>
              </a:rPr>
              <a:t>宅宅大熊資安危機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前言臺灣</a:t>
            </a:r>
            <a:r>
              <a:rPr lang="zh-TW" altLang="en-US" dirty="0" smtClean="0"/>
              <a:t>資安威脅趨勢</a:t>
            </a:r>
            <a:endParaRPr lang="en-US" altLang="zh-TW" dirty="0" smtClean="0"/>
          </a:p>
          <a:p>
            <a:r>
              <a:rPr lang="zh-TW" altLang="en-US" dirty="0" smtClean="0"/>
              <a:t>案例分析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案例一：勒索</a:t>
            </a:r>
            <a:r>
              <a:rPr lang="zh-TW" altLang="en-US" sz="1800" dirty="0"/>
              <a:t>軟體 </a:t>
            </a:r>
            <a:r>
              <a:rPr lang="en-US" altLang="zh-TW" sz="1800" dirty="0" err="1"/>
              <a:t>CryptoWall</a:t>
            </a:r>
            <a:r>
              <a:rPr lang="en-US" altLang="zh-TW" sz="1800" dirty="0"/>
              <a:t> 3 </a:t>
            </a:r>
            <a:r>
              <a:rPr lang="zh-TW" altLang="en-US" sz="1800" dirty="0"/>
              <a:t>已造成 </a:t>
            </a:r>
            <a:r>
              <a:rPr lang="en-US" altLang="zh-TW" sz="1800" dirty="0"/>
              <a:t>3.25 </a:t>
            </a:r>
            <a:r>
              <a:rPr lang="zh-TW" altLang="en-US" sz="1800" dirty="0"/>
              <a:t>億美元</a:t>
            </a:r>
            <a:r>
              <a:rPr lang="zh-TW" altLang="en-US" sz="1800" dirty="0" smtClean="0"/>
              <a:t>損失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案例</a:t>
            </a:r>
            <a:r>
              <a:rPr lang="zh-TW" altLang="en-US" sz="1800" dirty="0"/>
              <a:t>二：木馬駭臺，逾 </a:t>
            </a:r>
            <a:r>
              <a:rPr lang="en-US" altLang="zh-TW" sz="1800" dirty="0"/>
              <a:t>10 </a:t>
            </a:r>
            <a:r>
              <a:rPr lang="zh-TW" altLang="en-US" sz="1800" dirty="0"/>
              <a:t>萬支手機每 </a:t>
            </a:r>
            <a:r>
              <a:rPr lang="en-US" altLang="zh-TW" sz="1800" dirty="0"/>
              <a:t>6 </a:t>
            </a:r>
            <a:r>
              <a:rPr lang="zh-TW" altLang="en-US" sz="1800" dirty="0"/>
              <a:t>秒回傳個</a:t>
            </a:r>
            <a:r>
              <a:rPr lang="zh-TW" altLang="en-US" sz="1800" dirty="0" smtClean="0"/>
              <a:t>資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案例三：詐騙集團盜帳號，知名網路討論區籲改</a:t>
            </a:r>
            <a:r>
              <a:rPr lang="zh-TW" altLang="en-US" sz="1800" dirty="0" smtClean="0"/>
              <a:t>密碼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案例四：公務即時 </a:t>
            </a:r>
            <a:r>
              <a:rPr lang="en-US" altLang="zh-TW" sz="1800" dirty="0"/>
              <a:t>LINE</a:t>
            </a:r>
            <a:r>
              <a:rPr lang="zh-TW" altLang="en-US" sz="1800" dirty="0"/>
              <a:t>，洩密也能賴</a:t>
            </a:r>
            <a:r>
              <a:rPr lang="zh-TW" altLang="en-US" sz="1800" dirty="0" smtClean="0"/>
              <a:t>？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案例五：家裝網路監視器遭駭客入侵，</a:t>
            </a:r>
            <a:r>
              <a:rPr lang="en-US" altLang="zh-TW" sz="1800" dirty="0"/>
              <a:t>OL </a:t>
            </a:r>
            <a:r>
              <a:rPr lang="zh-TW" altLang="en-US" sz="1800" dirty="0"/>
              <a:t>春光外</a:t>
            </a:r>
            <a:r>
              <a:rPr lang="zh-TW" altLang="en-US" sz="1800" dirty="0" smtClean="0"/>
              <a:t>洩</a:t>
            </a:r>
            <a:endParaRPr lang="en-US" altLang="zh-TW" sz="1800" dirty="0" smtClean="0"/>
          </a:p>
          <a:p>
            <a:r>
              <a:rPr lang="zh-TW" altLang="en-US" dirty="0" smtClean="0"/>
              <a:t>輕鬆</a:t>
            </a:r>
            <a:r>
              <a:rPr lang="zh-TW" altLang="en-US" dirty="0" smtClean="0"/>
              <a:t>小品</a:t>
            </a:r>
            <a:endParaRPr lang="en-US" altLang="zh-TW" dirty="0" smtClean="0"/>
          </a:p>
          <a:p>
            <a:r>
              <a:rPr lang="en-US" altLang="zh-TW" dirty="0" smtClean="0"/>
              <a:t>Windows Update </a:t>
            </a:r>
            <a:r>
              <a:rPr lang="zh-TW" altLang="en-US" dirty="0" smtClean="0"/>
              <a:t>檢查</a:t>
            </a:r>
            <a:endParaRPr lang="en-US" altLang="zh-TW" dirty="0" smtClean="0"/>
          </a:p>
          <a:p>
            <a:r>
              <a:rPr lang="zh-TW" altLang="en-US" dirty="0" smtClean="0"/>
              <a:t>防毒軟體下</a:t>
            </a:r>
            <a:r>
              <a:rPr lang="zh-TW" altLang="en-US" dirty="0"/>
              <a:t>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365" y="1510636"/>
            <a:ext cx="8936760" cy="18844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警方調查，從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民國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月起，發現國內大批民眾陸續收到</a:t>
            </a:r>
            <a:r>
              <a:rPr lang="zh-TW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詐騙簡訊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例如「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電費通知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」、「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快遞簽收單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社交工程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手法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騙取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民眾以智慧型手機點擊連結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網址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，手機因此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遭植入惡意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會自動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發送大量惡意簡訊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到其他用戶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，造成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被害人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產生額外電信費用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85" y="3892502"/>
            <a:ext cx="2513985" cy="2513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7" y="4055805"/>
            <a:ext cx="3227481" cy="2350682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800364" y="649344"/>
            <a:ext cx="92512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案例二：木馬駭臺，逾 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萬支手機每 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秒回傳個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endParaRPr lang="en-US" altLang="zh-TW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資料來源：蘋果日報，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104/10/12】</a:t>
            </a:r>
            <a:endParaRPr lang="zh-TW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332" y="457901"/>
            <a:ext cx="8771798" cy="28863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電信警察分析中毒的手機發現，詐騙集團利用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遭感染手機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向電信業者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申請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小額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付款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，並操縱該手機發送更多簡訊給通訊錄內親友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民眾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除負擔小額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付款費用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外，還會增加額外大量發送簡訊費用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惡意程式每隔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秒左右更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會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傳手機內的個資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民眾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若有利用手機登入網路銀行或使用信用卡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，帳號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密碼也會傳回至詐騙集團架設的伺服器。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30" y="3434289"/>
            <a:ext cx="4349557" cy="297219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03" y="1277346"/>
            <a:ext cx="9093075" cy="53512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現今社交工程詐騙的管道，已經從</a:t>
            </a:r>
            <a:r>
              <a:rPr lang="zh-TW" altLang="en-US" dirty="0">
                <a:solidFill>
                  <a:srgbClr val="00B050"/>
                </a:solidFill>
              </a:rPr>
              <a:t>傳統的電子郵件</a:t>
            </a:r>
            <a:r>
              <a:rPr lang="zh-TW" altLang="en-US" dirty="0"/>
              <a:t>，逐步演進到</a:t>
            </a:r>
            <a:r>
              <a:rPr lang="zh-TW" altLang="en-US" dirty="0">
                <a:solidFill>
                  <a:srgbClr val="00B050"/>
                </a:solidFill>
              </a:rPr>
              <a:t>智慧型</a:t>
            </a:r>
            <a:r>
              <a:rPr lang="zh-TW" altLang="en-US" dirty="0" smtClean="0">
                <a:solidFill>
                  <a:srgbClr val="00B050"/>
                </a:solidFill>
              </a:rPr>
              <a:t>手機</a:t>
            </a:r>
            <a:r>
              <a:rPr lang="zh-TW" altLang="en-US" dirty="0" smtClean="0"/>
              <a:t>及</a:t>
            </a:r>
            <a:r>
              <a:rPr lang="zh-TW" altLang="en-US" dirty="0">
                <a:solidFill>
                  <a:srgbClr val="00B050"/>
                </a:solidFill>
              </a:rPr>
              <a:t>社群軟體</a:t>
            </a:r>
            <a:r>
              <a:rPr lang="zh-TW" altLang="en-US" dirty="0" smtClean="0"/>
              <a:t>。藉</a:t>
            </a:r>
            <a:r>
              <a:rPr lang="zh-TW" altLang="en-US" dirty="0"/>
              <a:t>由</a:t>
            </a:r>
            <a:r>
              <a:rPr lang="zh-TW" altLang="en-US" dirty="0" smtClean="0"/>
              <a:t>人們</a:t>
            </a:r>
            <a:r>
              <a:rPr lang="zh-TW" altLang="en-US" dirty="0"/>
              <a:t>的好奇心及對科技的不了解，進而騙取所需的</a:t>
            </a:r>
            <a:r>
              <a:rPr lang="zh-TW" altLang="en-US" dirty="0" smtClean="0"/>
              <a:t>資料。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利用</a:t>
            </a:r>
            <a:r>
              <a:rPr lang="zh-TW" altLang="en-US" sz="1800" dirty="0"/>
              <a:t>手機簡訊，</a:t>
            </a:r>
            <a:r>
              <a:rPr lang="zh-TW" altLang="en-US" sz="1800" dirty="0" smtClean="0"/>
              <a:t>騙取</a:t>
            </a:r>
            <a:r>
              <a:rPr lang="zh-TW" altLang="en-US" sz="1800" dirty="0"/>
              <a:t>民眾</a:t>
            </a:r>
            <a:r>
              <a:rPr lang="zh-TW" altLang="en-US" sz="1800" dirty="0">
                <a:solidFill>
                  <a:srgbClr val="FF0000"/>
                </a:solidFill>
              </a:rPr>
              <a:t>點選不當連結</a:t>
            </a:r>
            <a:r>
              <a:rPr lang="zh-TW" altLang="en-US" sz="1800" dirty="0"/>
              <a:t>發送大量簡訊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應藉</a:t>
            </a:r>
            <a:r>
              <a:rPr lang="zh-TW" altLang="en-US" dirty="0"/>
              <a:t>由教育訓練的方式，讓各位教職員生能夠提高</a:t>
            </a:r>
            <a:r>
              <a:rPr lang="zh-TW" altLang="en-US" dirty="0" smtClean="0"/>
              <a:t>警覺。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對於</a:t>
            </a:r>
            <a:r>
              <a:rPr lang="zh-TW" altLang="en-US" sz="1800" dirty="0">
                <a:solidFill>
                  <a:srgbClr val="FF0000"/>
                </a:solidFill>
              </a:rPr>
              <a:t>來路不明</a:t>
            </a:r>
            <a:r>
              <a:rPr lang="zh-TW" altLang="en-US" sz="1800" dirty="0"/>
              <a:t>的郵件或是簡訊，</a:t>
            </a:r>
            <a:r>
              <a:rPr lang="zh-TW" altLang="en-US" sz="1800" dirty="0">
                <a:solidFill>
                  <a:srgbClr val="FF0000"/>
                </a:solidFill>
              </a:rPr>
              <a:t>不要任意</a:t>
            </a:r>
            <a:r>
              <a:rPr lang="zh-TW" altLang="en-US" sz="1800" dirty="0"/>
              <a:t>的點選或開啟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如果</a:t>
            </a:r>
            <a:r>
              <a:rPr lang="zh-TW" altLang="en-US" sz="1800" dirty="0"/>
              <a:t>認為有</a:t>
            </a:r>
            <a:r>
              <a:rPr lang="zh-TW" altLang="en-US" sz="1800" dirty="0" smtClean="0">
                <a:solidFill>
                  <a:srgbClr val="00B050"/>
                </a:solidFill>
              </a:rPr>
              <a:t>必要</a:t>
            </a:r>
            <a:r>
              <a:rPr lang="zh-TW" altLang="en-US" sz="1800" dirty="0">
                <a:solidFill>
                  <a:srgbClr val="00B050"/>
                </a:solidFill>
              </a:rPr>
              <a:t>保存</a:t>
            </a:r>
            <a:r>
              <a:rPr lang="zh-TW" altLang="en-US" sz="1800" dirty="0"/>
              <a:t>的資訊，可以在網路上尋找相關的連結後再進入，而</a:t>
            </a:r>
            <a:r>
              <a:rPr lang="zh-TW" altLang="en-US" sz="1800" dirty="0">
                <a:solidFill>
                  <a:srgbClr val="FF0000"/>
                </a:solidFill>
              </a:rPr>
              <a:t>不要直接連結</a:t>
            </a:r>
            <a:r>
              <a:rPr lang="zh-TW" altLang="en-US" sz="1800" dirty="0" smtClean="0">
                <a:solidFill>
                  <a:srgbClr val="FF0000"/>
                </a:solidFill>
              </a:rPr>
              <a:t>其所</a:t>
            </a:r>
            <a:r>
              <a:rPr lang="zh-TW" altLang="en-US" sz="1800" dirty="0">
                <a:solidFill>
                  <a:srgbClr val="FF0000"/>
                </a:solidFill>
              </a:rPr>
              <a:t>附的路徑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應</a:t>
            </a:r>
            <a:r>
              <a:rPr lang="zh-TW" altLang="en-US" dirty="0"/>
              <a:t>明確的定義，</a:t>
            </a:r>
            <a:r>
              <a:rPr lang="zh-TW" altLang="en-US" dirty="0">
                <a:solidFill>
                  <a:srgbClr val="FF0000"/>
                </a:solidFill>
              </a:rPr>
              <a:t>未經授權不得任意安裝軟體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學</a:t>
            </a:r>
            <a:r>
              <a:rPr lang="zh-TW" altLang="en-US" sz="1800" dirty="0"/>
              <a:t>校</a:t>
            </a:r>
            <a:r>
              <a:rPr lang="zh-TW" altLang="en-US" sz="1800" dirty="0" smtClean="0"/>
              <a:t>內</a:t>
            </a:r>
            <a:r>
              <a:rPr lang="zh-TW" altLang="en-US" sz="1800" dirty="0"/>
              <a:t>所有軟體</a:t>
            </a:r>
            <a:r>
              <a:rPr lang="zh-TW" altLang="en-US" sz="1800" dirty="0" smtClean="0"/>
              <a:t>的安裝</a:t>
            </a:r>
            <a:r>
              <a:rPr lang="zh-TW" altLang="en-US" sz="1800" dirty="0"/>
              <a:t>，都必須</a:t>
            </a:r>
            <a:r>
              <a:rPr lang="zh-TW" altLang="en-US" sz="1800" dirty="0">
                <a:solidFill>
                  <a:srgbClr val="00B050"/>
                </a:solidFill>
              </a:rPr>
              <a:t>事先經過測試</a:t>
            </a:r>
            <a:r>
              <a:rPr lang="zh-TW" altLang="en-US" sz="1800" dirty="0"/>
              <a:t>，確認軟體版本正確以後才可以進行安裝，以</a:t>
            </a:r>
            <a:r>
              <a:rPr lang="zh-TW" altLang="en-US" sz="1800" dirty="0" smtClean="0"/>
              <a:t>防止</a:t>
            </a:r>
            <a:r>
              <a:rPr lang="zh-TW" altLang="en-US" sz="1800" dirty="0"/>
              <a:t>不肖人員藉由程式的安裝，進而</a:t>
            </a:r>
            <a:r>
              <a:rPr lang="zh-TW" altLang="en-US" sz="1800" dirty="0">
                <a:solidFill>
                  <a:srgbClr val="FF0000"/>
                </a:solidFill>
              </a:rPr>
              <a:t>取得未經授權的資料</a:t>
            </a:r>
            <a:r>
              <a:rPr lang="zh-TW" altLang="en-US" sz="18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947759" y="747483"/>
            <a:ext cx="4767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資通安全法律案例宣導彙編第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104/12】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364" y="1729473"/>
            <a:ext cx="9076804" cy="4858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知名網路討論區中，提供買賣二手商品的「市集」專區，近日疑遭詐騙</a:t>
            </a:r>
            <a:r>
              <a:rPr lang="zh-TW" altLang="en-US" dirty="0" smtClean="0"/>
              <a:t>集團刊登</a:t>
            </a:r>
            <a:r>
              <a:rPr lang="zh-TW" altLang="en-US" dirty="0"/>
              <a:t>多項假商品販賣訊息，站方前天緊急發出公告，表示近期不少網友</a:t>
            </a:r>
            <a:r>
              <a:rPr lang="zh-TW" altLang="en-US" dirty="0" smtClean="0">
                <a:solidFill>
                  <a:srgbClr val="FF0000"/>
                </a:solidFill>
              </a:rPr>
              <a:t>帳號遭</a:t>
            </a:r>
            <a:r>
              <a:rPr lang="zh-TW" altLang="en-US" dirty="0">
                <a:solidFill>
                  <a:srgbClr val="FF0000"/>
                </a:solidFill>
              </a:rPr>
              <a:t>盜用</a:t>
            </a:r>
            <a:r>
              <a:rPr lang="zh-TW" altLang="en-US" dirty="0"/>
              <a:t>，除新增機制防堵，也</a:t>
            </a:r>
            <a:r>
              <a:rPr lang="zh-TW" altLang="en-US" dirty="0">
                <a:solidFill>
                  <a:srgbClr val="00B050"/>
                </a:solidFill>
              </a:rPr>
              <a:t>提醒會員更改所使用的帳號</a:t>
            </a:r>
            <a:r>
              <a:rPr lang="zh-TW" altLang="en-US" dirty="0" smtClean="0">
                <a:solidFill>
                  <a:srgbClr val="00B050"/>
                </a:solidFill>
              </a:rPr>
              <a:t>密碼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根據知名網路討論區之</a:t>
            </a:r>
            <a:r>
              <a:rPr lang="zh-TW" altLang="en-US" dirty="0" smtClean="0"/>
              <a:t>公告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該</a:t>
            </a:r>
            <a:r>
              <a:rPr lang="zh-TW" altLang="en-US" sz="1800" dirty="0"/>
              <a:t>站認為遭盜帳號的會員，是因和</a:t>
            </a:r>
            <a:r>
              <a:rPr lang="zh-TW" altLang="en-US" sz="1800" dirty="0">
                <a:solidFill>
                  <a:srgbClr val="00B050"/>
                </a:solidFill>
              </a:rPr>
              <a:t>其他網站</a:t>
            </a:r>
            <a:r>
              <a:rPr lang="zh-TW" altLang="en-US" sz="1800" dirty="0" smtClean="0">
                <a:solidFill>
                  <a:srgbClr val="00B050"/>
                </a:solidFill>
              </a:rPr>
              <a:t>使用</a:t>
            </a:r>
            <a:r>
              <a:rPr lang="zh-TW" altLang="en-US" sz="1800" dirty="0">
                <a:solidFill>
                  <a:srgbClr val="FF0000"/>
                </a:solidFill>
              </a:rPr>
              <a:t>相同的</a:t>
            </a:r>
            <a:r>
              <a:rPr lang="zh-TW" altLang="en-US" sz="1800" dirty="0">
                <a:solidFill>
                  <a:srgbClr val="00B050"/>
                </a:solidFill>
              </a:rPr>
              <a:t>帳號密碼</a:t>
            </a:r>
            <a:r>
              <a:rPr lang="zh-TW" altLang="en-US" sz="1800" dirty="0"/>
              <a:t>，因其他網站帳號密碼外洩，才導致該站的帳號也被</a:t>
            </a:r>
            <a:r>
              <a:rPr lang="zh-TW" altLang="en-US" sz="1800" dirty="0" smtClean="0"/>
              <a:t>盜用。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/>
              <a:t>該</a:t>
            </a:r>
            <a:r>
              <a:rPr lang="zh-TW" altLang="en-US" sz="1800" dirty="0"/>
              <a:t>網站已推新制防堵，會員若要在「市集」刊登販賣商品資訊，需</a:t>
            </a:r>
            <a:r>
              <a:rPr lang="zh-TW" altLang="en-US" sz="1800" dirty="0" smtClean="0">
                <a:solidFill>
                  <a:srgbClr val="00B050"/>
                </a:solidFill>
              </a:rPr>
              <a:t>登錄手機</a:t>
            </a:r>
            <a:r>
              <a:rPr lang="zh-TW" altLang="en-US" sz="1800" dirty="0">
                <a:solidFill>
                  <a:srgbClr val="00B050"/>
                </a:solidFill>
              </a:rPr>
              <a:t>門號以簡訊</a:t>
            </a:r>
            <a:r>
              <a:rPr lang="zh-TW" altLang="en-US" sz="1800" dirty="0">
                <a:solidFill>
                  <a:srgbClr val="FF0000"/>
                </a:solidFill>
              </a:rPr>
              <a:t>驗證</a:t>
            </a:r>
            <a:r>
              <a:rPr lang="zh-TW" altLang="en-US" sz="1800" dirty="0"/>
              <a:t>才能刊登商品。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00364" y="649344"/>
            <a:ext cx="92512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案例三：</a:t>
            </a:r>
            <a:r>
              <a:rPr lang="zh-TW" altLang="en-US" sz="2800" b="1" dirty="0">
                <a:solidFill>
                  <a:srgbClr val="7030A0"/>
                </a:solidFill>
              </a:rPr>
              <a:t>詐騙集團盜帳號，知名網路討論區籲改</a:t>
            </a:r>
            <a:r>
              <a:rPr lang="zh-TW" altLang="en-US" sz="2800" b="1" dirty="0" smtClean="0">
                <a:solidFill>
                  <a:srgbClr val="7030A0"/>
                </a:solidFill>
              </a:rPr>
              <a:t>密碼</a:t>
            </a:r>
            <a:endParaRPr lang="en-US" altLang="zh-TW" sz="2800" b="1" dirty="0" smtClean="0">
              <a:solidFill>
                <a:srgbClr val="7030A0"/>
              </a:solidFill>
            </a:endParaRPr>
          </a:p>
          <a:p>
            <a:pPr algn="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資料來源：蘋果日報，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104/10/25】</a:t>
            </a:r>
            <a:endParaRPr lang="zh-TW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7705" y="1319514"/>
            <a:ext cx="8426297" cy="1151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資安廠商顧問表示，盜取帳號密碼最常見是用</a:t>
            </a:r>
            <a:r>
              <a:rPr lang="zh-TW" altLang="en-US" dirty="0">
                <a:solidFill>
                  <a:srgbClr val="FF0000"/>
                </a:solidFill>
              </a:rPr>
              <a:t>釣魚手法</a:t>
            </a:r>
            <a:r>
              <a:rPr lang="zh-TW" altLang="en-US" dirty="0"/>
              <a:t>，藉</a:t>
            </a:r>
            <a:r>
              <a:rPr lang="zh-TW" altLang="en-US" dirty="0">
                <a:solidFill>
                  <a:srgbClr val="FF0000"/>
                </a:solidFill>
              </a:rPr>
              <a:t>發送偽造的</a:t>
            </a:r>
            <a:r>
              <a:rPr lang="zh-TW" altLang="en-US" dirty="0" smtClean="0">
                <a:solidFill>
                  <a:srgbClr val="FF0000"/>
                </a:solidFill>
              </a:rPr>
              <a:t>官方信件</a:t>
            </a:r>
            <a:r>
              <a:rPr lang="zh-TW" altLang="en-US" dirty="0"/>
              <a:t>等騙取帳號密碼，或在用戶電腦中</a:t>
            </a:r>
            <a:r>
              <a:rPr lang="zh-TW" altLang="en-US" dirty="0">
                <a:solidFill>
                  <a:srgbClr val="FF0000"/>
                </a:solidFill>
              </a:rPr>
              <a:t>植入木馬程式</a:t>
            </a:r>
            <a:r>
              <a:rPr lang="zh-TW" altLang="en-US" dirty="0"/>
              <a:t>側錄，提醒民眾注意。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52" y="2630315"/>
            <a:ext cx="4484701" cy="372230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03" y="1238140"/>
            <a:ext cx="8997224" cy="51683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使用密碼管控是最基本的資訊安全控制</a:t>
            </a:r>
            <a:r>
              <a:rPr lang="zh-TW" altLang="en-US" dirty="0" smtClean="0"/>
              <a:t>措施</a:t>
            </a:r>
            <a:r>
              <a:rPr lang="zh-TW" altLang="en-US" dirty="0"/>
              <a:t>，</a:t>
            </a:r>
            <a:r>
              <a:rPr lang="zh-TW" altLang="en-US" dirty="0" smtClean="0"/>
              <a:t>使用者</a:t>
            </a:r>
            <a:r>
              <a:rPr lang="zh-TW" altLang="en-US" dirty="0"/>
              <a:t>帳號至少需要使用密碼登錄外，同時還需要</a:t>
            </a:r>
            <a:r>
              <a:rPr lang="zh-TW" altLang="en-US" dirty="0">
                <a:solidFill>
                  <a:srgbClr val="FF0000"/>
                </a:solidFill>
              </a:rPr>
              <a:t>限制</a:t>
            </a:r>
            <a:r>
              <a:rPr lang="zh-TW" altLang="en-US" dirty="0">
                <a:solidFill>
                  <a:srgbClr val="00B050"/>
                </a:solidFill>
              </a:rPr>
              <a:t>密碼最少長度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密碼最好是</a:t>
            </a:r>
            <a:r>
              <a:rPr lang="zh-TW" altLang="en-US" dirty="0">
                <a:solidFill>
                  <a:srgbClr val="00B050"/>
                </a:solidFill>
              </a:rPr>
              <a:t>文字、數字夾雜</a:t>
            </a:r>
            <a:r>
              <a:rPr lang="zh-TW" altLang="en-US" dirty="0"/>
              <a:t>使用，並</a:t>
            </a:r>
            <a:r>
              <a:rPr lang="zh-TW" altLang="en-US" dirty="0">
                <a:solidFill>
                  <a:srgbClr val="00B050"/>
                </a:solidFill>
              </a:rPr>
              <a:t>定期</a:t>
            </a:r>
            <a:r>
              <a:rPr lang="zh-TW" altLang="en-US" dirty="0"/>
              <a:t>進行密碼變更作業，以避免因為</a:t>
            </a:r>
            <a:r>
              <a:rPr lang="zh-TW" altLang="en-US" dirty="0" smtClean="0"/>
              <a:t>密碼</a:t>
            </a:r>
            <a:r>
              <a:rPr lang="zh-TW" altLang="en-US" dirty="0">
                <a:solidFill>
                  <a:srgbClr val="FF0000"/>
                </a:solidFill>
              </a:rPr>
              <a:t>過於單純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rgbClr val="FF0000"/>
                </a:solidFill>
              </a:rPr>
              <a:t>久未更新</a:t>
            </a:r>
            <a:r>
              <a:rPr lang="zh-TW" altLang="en-US" dirty="0"/>
              <a:t>，導致密碼</a:t>
            </a:r>
            <a:r>
              <a:rPr lang="zh-TW" altLang="en-US" dirty="0">
                <a:solidFill>
                  <a:srgbClr val="FF0000"/>
                </a:solidFill>
              </a:rPr>
              <a:t>遭盜用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提醒</a:t>
            </a:r>
            <a:r>
              <a:rPr lang="zh-TW" altLang="en-US" dirty="0"/>
              <a:t>各位教職員生，</a:t>
            </a:r>
            <a:r>
              <a:rPr lang="zh-TW" altLang="en-US" dirty="0">
                <a:solidFill>
                  <a:srgbClr val="FF0000"/>
                </a:solidFill>
              </a:rPr>
              <a:t>不可將帳號、密碼分享</a:t>
            </a:r>
            <a:r>
              <a:rPr lang="zh-TW" altLang="en-US" dirty="0"/>
              <a:t>給其他人使用，</a:t>
            </a:r>
            <a:r>
              <a:rPr lang="zh-TW" altLang="en-US" dirty="0" smtClean="0"/>
              <a:t>或是</a:t>
            </a:r>
            <a:r>
              <a:rPr lang="zh-TW" altLang="en-US" dirty="0"/>
              <a:t>將使用者帳號密碼</a:t>
            </a:r>
            <a:r>
              <a:rPr lang="zh-TW" altLang="en-US" dirty="0">
                <a:solidFill>
                  <a:srgbClr val="FF0000"/>
                </a:solidFill>
              </a:rPr>
              <a:t>張貼在電腦四周</a:t>
            </a:r>
            <a:r>
              <a:rPr lang="zh-TW" altLang="en-US" dirty="0"/>
              <a:t>，以避免密碼外</a:t>
            </a:r>
            <a:r>
              <a:rPr lang="zh-TW" altLang="en-US" dirty="0" smtClean="0"/>
              <a:t>洩。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B050"/>
                </a:solidFill>
              </a:rPr>
              <a:t>不要利用</a:t>
            </a:r>
            <a:r>
              <a:rPr lang="zh-TW" altLang="en-US" dirty="0" smtClean="0">
                <a:solidFill>
                  <a:srgbClr val="00B050"/>
                </a:solidFill>
              </a:rPr>
              <a:t>相同一</a:t>
            </a:r>
            <a:r>
              <a:rPr lang="zh-TW" altLang="en-US" dirty="0">
                <a:solidFill>
                  <a:srgbClr val="00B050"/>
                </a:solidFill>
              </a:rPr>
              <a:t>組的帳號密碼，登錄於不同的應用系統環境</a:t>
            </a:r>
            <a:r>
              <a:rPr lang="zh-TW" altLang="en-US" dirty="0"/>
              <a:t>，以避免導致其他的應用</a:t>
            </a:r>
            <a:r>
              <a:rPr lang="zh-TW" altLang="en-US" dirty="0" smtClean="0"/>
              <a:t>系統遭</a:t>
            </a:r>
            <a:r>
              <a:rPr lang="zh-TW" altLang="en-US" dirty="0"/>
              <a:t>有心人士使用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972474" y="786107"/>
            <a:ext cx="4767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資通安全法律案例宣導彙編第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104/12】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364" y="1545133"/>
            <a:ext cx="9109755" cy="5112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拜科技進步所賜，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即時通訊軟體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越來越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夯：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一般企業組織或社群中受到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歡迎，成為</a:t>
            </a:r>
            <a:r>
              <a:rPr lang="zh-TW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政府</a:t>
            </a:r>
            <a:r>
              <a:rPr lang="zh-TW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機關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提升公務聯繫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效率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的新幫手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提升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公務聯繫效率的同時，即時通訊軟體的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潛在風險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引發討論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某公務人員曾將首長批示意見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對外傳送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，造成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消息不當曝光。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公務群組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遭駭客入侵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，促使機關</a:t>
            </a:r>
            <a:r>
              <a:rPr lang="zh-TW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自我檢討公務聯繫</a:t>
            </a:r>
            <a:r>
              <a:rPr lang="zh-TW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作業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嚴禁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「機密公文」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以即時通訊方式傳遞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更深度的問題是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，即時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通訊所傳送的訊息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無須依法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存檔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列管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無從追查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，未來恐成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了洩密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和弊案的溫床。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00364" y="649344"/>
            <a:ext cx="92512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案例四：公務即時 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，洩密也能賴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TW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資料來源：聯合報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104/4/18】</a:t>
            </a:r>
            <a:endParaRPr lang="zh-TW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03" y="1565670"/>
            <a:ext cx="8980747" cy="4579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各位教職員生在導入或使用行動式設備時，應</a:t>
            </a:r>
            <a:r>
              <a:rPr lang="zh-TW" altLang="en-US" dirty="0">
                <a:solidFill>
                  <a:srgbClr val="FF0000"/>
                </a:solidFill>
              </a:rPr>
              <a:t>訂定相關政策規範</a:t>
            </a:r>
            <a:r>
              <a:rPr lang="zh-TW" altLang="en-US" dirty="0"/>
              <a:t>，其中</a:t>
            </a:r>
            <a:r>
              <a:rPr lang="zh-TW" altLang="en-US" dirty="0" smtClean="0"/>
              <a:t>應包括</a:t>
            </a:r>
            <a:r>
              <a:rPr lang="zh-TW" altLang="en-US" dirty="0"/>
              <a:t>：可在行動設備中使用的</a:t>
            </a:r>
            <a:r>
              <a:rPr lang="zh-TW" altLang="en-US" dirty="0">
                <a:solidFill>
                  <a:srgbClr val="00B050"/>
                </a:solidFill>
              </a:rPr>
              <a:t>工作項目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50"/>
                </a:solidFill>
              </a:rPr>
              <a:t>資料儲存方式</a:t>
            </a:r>
            <a:r>
              <a:rPr lang="zh-TW" altLang="en-US" dirty="0"/>
              <a:t>、行動設備需</a:t>
            </a:r>
            <a:r>
              <a:rPr lang="zh-TW" altLang="en-US" dirty="0">
                <a:solidFill>
                  <a:srgbClr val="00B050"/>
                </a:solidFill>
              </a:rPr>
              <a:t>具備</a:t>
            </a:r>
            <a:r>
              <a:rPr lang="zh-TW" altLang="en-US" dirty="0" smtClean="0">
                <a:solidFill>
                  <a:srgbClr val="00B050"/>
                </a:solidFill>
              </a:rPr>
              <a:t>的保護</a:t>
            </a:r>
            <a:r>
              <a:rPr lang="zh-TW" altLang="en-US" dirty="0">
                <a:solidFill>
                  <a:srgbClr val="00B050"/>
                </a:solidFill>
              </a:rPr>
              <a:t>設施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50"/>
                </a:solidFill>
              </a:rPr>
              <a:t>資料傳送要點</a:t>
            </a:r>
            <a:r>
              <a:rPr lang="zh-TW" altLang="en-US" dirty="0"/>
              <a:t>，及</a:t>
            </a:r>
            <a:r>
              <a:rPr lang="zh-TW" altLang="en-US" dirty="0">
                <a:solidFill>
                  <a:srgbClr val="00B050"/>
                </a:solidFill>
              </a:rPr>
              <a:t>資料銷毀的程序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應</a:t>
            </a:r>
            <a:r>
              <a:rPr lang="zh-TW" altLang="en-US" dirty="0"/>
              <a:t>採取相關</a:t>
            </a:r>
            <a:r>
              <a:rPr lang="zh-TW" altLang="en-US" dirty="0" smtClean="0"/>
              <a:t>配套</a:t>
            </a:r>
            <a:r>
              <a:rPr lang="zh-TW" altLang="en-US" dirty="0"/>
              <a:t>措施以</a:t>
            </a:r>
            <a:r>
              <a:rPr lang="zh-TW" altLang="en-US" dirty="0">
                <a:solidFill>
                  <a:srgbClr val="FF0000"/>
                </a:solidFill>
              </a:rPr>
              <a:t>管控風險</a:t>
            </a:r>
            <a:r>
              <a:rPr lang="zh-TW" altLang="en-US" dirty="0"/>
              <a:t>，並透過</a:t>
            </a:r>
            <a:r>
              <a:rPr lang="zh-TW" altLang="en-US" dirty="0">
                <a:solidFill>
                  <a:srgbClr val="00B050"/>
                </a:solidFill>
              </a:rPr>
              <a:t>教育訓練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50"/>
                </a:solidFill>
              </a:rPr>
              <a:t>宣導或公告注意事項</a:t>
            </a:r>
            <a:r>
              <a:rPr lang="zh-TW" altLang="en-US" dirty="0"/>
              <a:t>等方式，讓各位教職員生明瞭設備使用</a:t>
            </a:r>
            <a:r>
              <a:rPr lang="zh-TW" altLang="en-US" dirty="0">
                <a:solidFill>
                  <a:srgbClr val="00B050"/>
                </a:solidFill>
              </a:rPr>
              <a:t>範圍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50"/>
                </a:solidFill>
              </a:rPr>
              <a:t>限制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00B050"/>
                </a:solidFill>
              </a:rPr>
              <a:t>相關安全</a:t>
            </a:r>
            <a:r>
              <a:rPr lang="zh-TW" altLang="en-US" dirty="0" smtClean="0">
                <a:solidFill>
                  <a:srgbClr val="00B050"/>
                </a:solidFill>
              </a:rPr>
              <a:t>規則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5998" y="736823"/>
            <a:ext cx="4767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資通安全法律案例宣導彙編第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104/12】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605" y="978462"/>
            <a:ext cx="10018713" cy="1752599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通訊軟體安全排名，國際特赦組織：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第一、微信零分墊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8783" y="1487577"/>
            <a:ext cx="8820764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BBC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報導，長期關注人權及社會運動的 國際特赦組織 公布了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家公司旗下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款知名通訊軟體的安全性排名，由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以旗下的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拿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下第一。這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項排名主要是根據點對點加密及其他加密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政策。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旗下這兩款產品共有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億使用者，團隊的行為都相當公開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透明。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預設加密，甚至還會提醒使用點對點加密沒有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打開。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雖然沒有預設開啟，但也有提供點對點加密選項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2" y="4467857"/>
            <a:ext cx="3528794" cy="21715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67576" y="5808425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105/10/26】</a:t>
            </a:r>
          </a:p>
          <a:p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〈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圖／取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2009-2017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INSIDE 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硬塞的網路趨勢觀察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時事分享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364" y="1548557"/>
            <a:ext cx="9093279" cy="467536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TW" altLang="en-US" dirty="0"/>
              <a:t>臺中一名吳姓女子於網路上團購網路監視器，想要監看家中貓咪的動態，</a:t>
            </a:r>
            <a:r>
              <a:rPr lang="zh-TW" altLang="en-US" dirty="0" smtClean="0"/>
              <a:t>於入</a:t>
            </a:r>
            <a:r>
              <a:rPr lang="zh-TW" altLang="en-US" dirty="0"/>
              <a:t>浴前卻意外發現鏡頭會跟著她轉動，查看後發現該網路監視器之登入</a:t>
            </a:r>
            <a:r>
              <a:rPr lang="zh-TW" altLang="en-US" dirty="0" smtClean="0"/>
              <a:t>人數為 </a:t>
            </a:r>
            <a:r>
              <a:rPr lang="en-US" altLang="zh-TW" dirty="0"/>
              <a:t>2 </a:t>
            </a:r>
            <a:r>
              <a:rPr lang="zh-TW" altLang="en-US" dirty="0"/>
              <a:t>人，趕忙把攝影機插頭拔掉並</a:t>
            </a:r>
            <a:r>
              <a:rPr lang="zh-TW" altLang="en-US" dirty="0">
                <a:solidFill>
                  <a:srgbClr val="FF0000"/>
                </a:solidFill>
              </a:rPr>
              <a:t>更換密碼</a:t>
            </a:r>
            <a:r>
              <a:rPr lang="zh-TW" altLang="en-US" dirty="0"/>
              <a:t>。她與當初團購的朋友聯絡</a:t>
            </a:r>
            <a:r>
              <a:rPr lang="zh-TW" altLang="en-US" dirty="0" smtClean="0"/>
              <a:t>，竟</a:t>
            </a:r>
            <a:r>
              <a:rPr lang="zh-TW" altLang="en-US" dirty="0"/>
              <a:t>發現 </a:t>
            </a:r>
            <a:r>
              <a:rPr lang="en-US" altLang="zh-TW" dirty="0"/>
              <a:t>14 </a:t>
            </a:r>
            <a:r>
              <a:rPr lang="zh-TW" altLang="en-US" dirty="0"/>
              <a:t>個買家中有 </a:t>
            </a:r>
            <a:r>
              <a:rPr lang="en-US" altLang="zh-TW" dirty="0"/>
              <a:t>3 </a:t>
            </a:r>
            <a:r>
              <a:rPr lang="zh-TW" altLang="en-US" dirty="0"/>
              <a:t>人都有這個現象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/>
              <a:t>團購業者表示，這可能是因為使用者</a:t>
            </a:r>
            <a:r>
              <a:rPr lang="zh-TW" altLang="en-US" dirty="0">
                <a:solidFill>
                  <a:srgbClr val="00B050"/>
                </a:solidFill>
              </a:rPr>
              <a:t>沒有更改密碼</a:t>
            </a:r>
            <a:r>
              <a:rPr lang="zh-TW" altLang="en-US" dirty="0"/>
              <a:t>所導致，由於該款網路</a:t>
            </a:r>
            <a:r>
              <a:rPr lang="zh-TW" altLang="en-US" dirty="0" smtClean="0"/>
              <a:t>監視器</a:t>
            </a:r>
            <a:r>
              <a:rPr lang="zh-TW" altLang="en-US" dirty="0"/>
              <a:t>不會將使用者的數據上傳儲存伺服器，所以也</a:t>
            </a:r>
            <a:r>
              <a:rPr lang="zh-TW" altLang="en-US" dirty="0">
                <a:solidFill>
                  <a:srgbClr val="00B050"/>
                </a:solidFill>
              </a:rPr>
              <a:t>無法追蹤 </a:t>
            </a:r>
            <a:r>
              <a:rPr lang="en-US" altLang="zh-TW" dirty="0">
                <a:solidFill>
                  <a:srgbClr val="00B050"/>
                </a:solidFill>
              </a:rPr>
              <a:t>IP </a:t>
            </a:r>
            <a:r>
              <a:rPr lang="zh-TW" altLang="en-US" dirty="0">
                <a:solidFill>
                  <a:srgbClr val="00B050"/>
                </a:solidFill>
              </a:rPr>
              <a:t>位置</a:t>
            </a:r>
            <a:r>
              <a:rPr lang="zh-TW" altLang="en-US" dirty="0"/>
              <a:t>。</a:t>
            </a:r>
            <a:r>
              <a:rPr lang="zh-TW" altLang="en-US" dirty="0" smtClean="0"/>
              <a:t>專家則</a:t>
            </a:r>
            <a:r>
              <a:rPr lang="zh-TW" altLang="en-US" dirty="0"/>
              <a:t>研判，可能是網路監視器</a:t>
            </a:r>
            <a:r>
              <a:rPr lang="zh-TW" altLang="en-US" dirty="0">
                <a:solidFill>
                  <a:srgbClr val="FF0000"/>
                </a:solidFill>
              </a:rPr>
              <a:t>遭駭客侵入</a:t>
            </a:r>
            <a:r>
              <a:rPr lang="zh-TW" altLang="en-US" dirty="0"/>
              <a:t>，網路上有不少破解監視器的網站， 將各國的監視畫面即時播放，其中也包括臺灣地區。警方表示，如果</a:t>
            </a:r>
            <a:r>
              <a:rPr lang="zh-TW" altLang="en-US" dirty="0" smtClean="0">
                <a:solidFill>
                  <a:srgbClr val="00B050"/>
                </a:solidFill>
              </a:rPr>
              <a:t>伺服器設在</a:t>
            </a:r>
            <a:r>
              <a:rPr lang="zh-TW" altLang="en-US" dirty="0">
                <a:solidFill>
                  <a:srgbClr val="00B050"/>
                </a:solidFill>
              </a:rPr>
              <a:t>國外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rgbClr val="00B050"/>
                </a:solidFill>
              </a:rPr>
              <a:t>用公共 </a:t>
            </a:r>
            <a:r>
              <a:rPr lang="en-US" altLang="zh-TW" dirty="0">
                <a:solidFill>
                  <a:srgbClr val="00B050"/>
                </a:solidFill>
              </a:rPr>
              <a:t>Wi-Fi </a:t>
            </a:r>
            <a:r>
              <a:rPr lang="zh-TW" altLang="en-US" dirty="0">
                <a:solidFill>
                  <a:srgbClr val="00B050"/>
                </a:solidFill>
              </a:rPr>
              <a:t>登入</a:t>
            </a:r>
            <a:r>
              <a:rPr lang="zh-TW" altLang="en-US" dirty="0"/>
              <a:t>，實難以追查。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00364" y="649344"/>
            <a:ext cx="92512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案例五：家裝網路監視器遭駭客入侵，</a:t>
            </a:r>
            <a:r>
              <a:rPr lang="en-US" altLang="zh-TW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 </a:t>
            </a:r>
            <a:r>
              <a:rPr lang="zh-TW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春光外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洩</a:t>
            </a:r>
            <a:endParaRPr lang="en-US" altLang="zh-TW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資料來源：聯合新聞網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104/7/14】</a:t>
            </a:r>
            <a:endParaRPr lang="zh-TW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896153" cy="351925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「很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幸地由於網路犯罪集團充滿韌性與彈性，每當我們釋出修補程式或找到解決方法時，他們就會變化攻擊方式。威脅的演進和修補程式的發布一樣的頻繁，這一點讓企業和一般個人都非常頭痛。企業若能假設自己可能遭到攻擊，進而預先做好準備，並且從建置最新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資安防護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虛擬修補技術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員工教育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等多管齊下來降低風險，對企業是件好事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。」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趨勢科技網路安全策略總裁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Cabrera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3605" y="1752599"/>
            <a:ext cx="8722374" cy="2262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一名女網友</a:t>
            </a:r>
            <a:r>
              <a:rPr lang="en-US" altLang="zh-TW" dirty="0"/>
              <a:t>3</a:t>
            </a:r>
            <a:r>
              <a:rPr lang="zh-TW" altLang="en-US" dirty="0"/>
              <a:t>個月前購買一台網路攝影機，原本想用來觀看小孩在房間內一舉一動，但沒想到疑似被駭客入侵，日前監視器突然傳出陌生男子聲音，說道「我沒出聲音，妳都不知道我在看妳餵奶嗎？」女子嚇得趕緊報警，但未能掌握確切</a:t>
            </a:r>
            <a:r>
              <a:rPr lang="en-US" altLang="zh-TW" dirty="0"/>
              <a:t>IP</a:t>
            </a:r>
            <a:r>
              <a:rPr lang="zh-TW" altLang="en-US" dirty="0"/>
              <a:t>，因而向網友求助，藉此也希望提醒同樣裝有網路攝影機的民眾多加留意，以免遭駭客偷窺。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9" y="3709523"/>
            <a:ext cx="3598579" cy="289573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時事分享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113605" y="978462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「不知道我在看妳餵奶？」女裝監視器遭陌生男子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偷窺</a:t>
            </a:r>
            <a:endParaRPr lang="en-US" altLang="zh-TW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資料來源：今日新聞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105/10/27】</a:t>
            </a:r>
            <a:r>
              <a:rPr lang="en-US" altLang="zh-TW" sz="1400" b="1" dirty="0">
                <a:solidFill>
                  <a:schemeClr val="tx1"/>
                </a:solidFill>
              </a:rPr>
              <a:t/>
            </a:r>
            <a:br>
              <a:rPr lang="en-US" altLang="zh-TW" sz="1400" b="1" dirty="0">
                <a:solidFill>
                  <a:schemeClr val="tx1"/>
                </a:solidFill>
              </a:rPr>
            </a:b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02" y="1790726"/>
            <a:ext cx="9021937" cy="4250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凡</a:t>
            </a:r>
            <a:r>
              <a:rPr lang="zh-TW" altLang="en-US" dirty="0"/>
              <a:t>以使用者帳號密碼進行管制作業時，包括一般使用者登錄帳號、</a:t>
            </a:r>
            <a:r>
              <a:rPr lang="zh-TW" altLang="en-US" dirty="0" smtClean="0"/>
              <a:t>應用程式</a:t>
            </a:r>
            <a:r>
              <a:rPr lang="zh-TW" altLang="en-US" dirty="0"/>
              <a:t>使用者帳號等，在使用者開通或啟用階段，就應</a:t>
            </a:r>
            <a:r>
              <a:rPr lang="zh-TW" altLang="en-US" dirty="0">
                <a:solidFill>
                  <a:srgbClr val="00B050"/>
                </a:solidFill>
              </a:rPr>
              <a:t>提醒使用者</a:t>
            </a:r>
            <a:r>
              <a:rPr lang="zh-TW" altLang="en-US" dirty="0">
                <a:solidFill>
                  <a:srgbClr val="FF0000"/>
                </a:solidFill>
              </a:rPr>
              <a:t>變更</a:t>
            </a:r>
            <a:r>
              <a:rPr lang="zh-TW" altLang="en-US" dirty="0">
                <a:solidFill>
                  <a:srgbClr val="00B050"/>
                </a:solidFill>
              </a:rPr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重設</a:t>
            </a:r>
            <a:r>
              <a:rPr lang="zh-TW" altLang="en-US" dirty="0">
                <a:solidFill>
                  <a:srgbClr val="00B050"/>
                </a:solidFill>
              </a:rPr>
              <a:t>密碼</a:t>
            </a:r>
            <a:r>
              <a:rPr lang="zh-TW" altLang="en-US" dirty="0"/>
              <a:t>，同時</a:t>
            </a:r>
            <a:r>
              <a:rPr lang="zh-TW" altLang="en-US" dirty="0">
                <a:solidFill>
                  <a:srgbClr val="FF0000"/>
                </a:solidFill>
              </a:rPr>
              <a:t>需限定密碼的長度</a:t>
            </a:r>
            <a:r>
              <a:rPr lang="zh-TW" altLang="en-US" dirty="0"/>
              <a:t>，並且密碼的內容建議</a:t>
            </a:r>
            <a:r>
              <a:rPr lang="zh-TW" altLang="en-US" dirty="0">
                <a:solidFill>
                  <a:srgbClr val="FF0000"/>
                </a:solidFill>
              </a:rPr>
              <a:t>包含英文、數字</a:t>
            </a:r>
            <a:r>
              <a:rPr lang="zh-TW" altLang="en-US" dirty="0"/>
              <a:t>等</a:t>
            </a:r>
            <a:r>
              <a:rPr lang="zh-TW" altLang="en-US" dirty="0" smtClean="0"/>
              <a:t>複雜</a:t>
            </a:r>
            <a:r>
              <a:rPr lang="zh-TW" altLang="en-US" dirty="0"/>
              <a:t>性密碼，以強化防護功能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提醒</a:t>
            </a:r>
            <a:r>
              <a:rPr lang="zh-TW" altLang="en-US" dirty="0"/>
              <a:t>使用者</a:t>
            </a:r>
            <a:r>
              <a:rPr lang="zh-TW" altLang="en-US" dirty="0">
                <a:solidFill>
                  <a:srgbClr val="FF0000"/>
                </a:solidFill>
              </a:rPr>
              <a:t>定期更新密碼</a:t>
            </a:r>
            <a:r>
              <a:rPr lang="zh-TW" altLang="en-US" dirty="0"/>
              <a:t>，避免密碼因久未修改或過於</a:t>
            </a:r>
            <a:r>
              <a:rPr lang="zh-TW" altLang="en-US" dirty="0" smtClean="0"/>
              <a:t>簡單</a:t>
            </a:r>
            <a:r>
              <a:rPr lang="zh-TW" altLang="en-US" dirty="0"/>
              <a:t>，藉以提高遭到駭客破解的風險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若有</a:t>
            </a:r>
            <a:r>
              <a:rPr lang="zh-TW" altLang="en-US" dirty="0">
                <a:solidFill>
                  <a:srgbClr val="FF0000"/>
                </a:solidFill>
              </a:rPr>
              <a:t>久未使用</a:t>
            </a:r>
            <a:r>
              <a:rPr lang="zh-TW" altLang="en-US" dirty="0"/>
              <a:t>的帳號，應檢視</a:t>
            </a:r>
            <a:r>
              <a:rPr lang="zh-TW" altLang="en-US" dirty="0">
                <a:solidFill>
                  <a:srgbClr val="00B050"/>
                </a:solidFill>
              </a:rPr>
              <a:t>有無將帳號加以停用或刪除</a:t>
            </a:r>
            <a:r>
              <a:rPr lang="zh-TW" altLang="en-US" dirty="0"/>
              <a:t>之必要，避免有心 人士利用這些帳號，</a:t>
            </a:r>
            <a:r>
              <a:rPr lang="zh-TW" altLang="en-US" dirty="0">
                <a:solidFill>
                  <a:srgbClr val="FF0000"/>
                </a:solidFill>
              </a:rPr>
              <a:t>未經授權</a:t>
            </a:r>
            <a:r>
              <a:rPr lang="zh-TW" altLang="en-US" dirty="0"/>
              <a:t>取得相關的資訊。</a:t>
            </a:r>
          </a:p>
        </p:txBody>
      </p:sp>
      <p:sp>
        <p:nvSpPr>
          <p:cNvPr id="6" name="矩形 5"/>
          <p:cNvSpPr/>
          <p:nvPr/>
        </p:nvSpPr>
        <p:spPr>
          <a:xfrm>
            <a:off x="4997187" y="922935"/>
            <a:ext cx="4767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資料來源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資通安全法律案例宣導彙編第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104/12】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42903" y="40104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TW" alt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Tips】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2262" y="601980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〈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圖／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取自蟲蟲大濕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天地部落格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56" y="205402"/>
            <a:ext cx="3456995" cy="27655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18" y="205402"/>
            <a:ext cx="3456995" cy="2765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55" y="3112601"/>
            <a:ext cx="3456995" cy="27655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17" y="3112601"/>
            <a:ext cx="3456995" cy="27655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24046" y="2047668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0561" y="4965664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24046" y="496971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0561" y="2047668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1139314" y="267729"/>
            <a:ext cx="751931" cy="3258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輕</a:t>
            </a:r>
            <a:endParaRPr lang="en-US" altLang="zh-TW" dirty="0" smtClean="0"/>
          </a:p>
          <a:p>
            <a:r>
              <a:rPr lang="zh-TW" altLang="en-US" dirty="0" smtClean="0"/>
              <a:t>鬆</a:t>
            </a:r>
            <a:endParaRPr lang="en-US" altLang="zh-TW" dirty="0" smtClean="0"/>
          </a:p>
          <a:p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 smtClean="0"/>
              <a:t>品</a:t>
            </a:r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Update </a:t>
            </a:r>
            <a:r>
              <a:rPr lang="zh-TW" altLang="en-US" dirty="0"/>
              <a:t>檢查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6848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控制台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系統</a:t>
            </a:r>
            <a:r>
              <a:rPr lang="zh-TW" altLang="en-US" dirty="0"/>
              <a:t>及安全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Windows Update</a:t>
            </a:r>
          </a:p>
          <a:p>
            <a:r>
              <a:rPr lang="zh-TW" altLang="en-US" dirty="0"/>
              <a:t>控制台 </a:t>
            </a:r>
            <a:r>
              <a:rPr lang="en-US" altLang="zh-TW" dirty="0"/>
              <a:t>&gt;</a:t>
            </a:r>
            <a:r>
              <a:rPr lang="zh-TW" altLang="en-US" dirty="0"/>
              <a:t> 系統及安全性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Windows 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變更設定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檢查重要更新設定：選擇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自動安裝更新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建議選項</a:t>
            </a:r>
            <a:r>
              <a:rPr lang="en-US" altLang="zh-TW" dirty="0" smtClean="0"/>
              <a:t>)”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8" y="2907522"/>
            <a:ext cx="5251108" cy="27930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42" y="2676335"/>
            <a:ext cx="5217551" cy="33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防毒軟體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-</a:t>
            </a:r>
            <a:r>
              <a:rPr lang="zh-TW" altLang="en-US" dirty="0"/>
              <a:t>校園授權防毒軟體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567465"/>
            <a:ext cx="9438731" cy="3880773"/>
          </a:xfrm>
        </p:spPr>
        <p:txBody>
          <a:bodyPr/>
          <a:lstStyle/>
          <a:p>
            <a:r>
              <a:rPr lang="zh-TW" altLang="en-US" dirty="0" smtClean="0"/>
              <a:t>登入單一登入平台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資訊查詢服務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校園軟體下載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校園授權軟體，防毒軟體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建置中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59" y="2091789"/>
            <a:ext cx="5512831" cy="44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防毒軟體下載</a:t>
            </a:r>
            <a:r>
              <a:rPr lang="en-US" altLang="zh-TW" dirty="0" smtClean="0"/>
              <a:t>-</a:t>
            </a:r>
            <a:r>
              <a:rPr lang="zh-TW" altLang="en-US" dirty="0"/>
              <a:t>常用自由軟體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8085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hlinkClick r:id="rId2"/>
              </a:rPr>
              <a:t>圖資處網站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資訊服務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3"/>
              </a:rPr>
              <a:t>常用</a:t>
            </a:r>
            <a:r>
              <a:rPr lang="zh-TW" altLang="en-US" dirty="0">
                <a:hlinkClick r:id="rId3"/>
              </a:rPr>
              <a:t>自由軟體</a:t>
            </a:r>
            <a:r>
              <a:rPr lang="en-US" altLang="zh-TW" dirty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常用免費軟體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88" y="1997214"/>
            <a:ext cx="7462560" cy="47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155429"/>
            <a:ext cx="8596668" cy="1320800"/>
          </a:xfrm>
        </p:spPr>
        <p:txBody>
          <a:bodyPr/>
          <a:lstStyle/>
          <a:p>
            <a:r>
              <a:rPr lang="zh-TW" altLang="en-US" dirty="0"/>
              <a:t>政策宣導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815829"/>
            <a:ext cx="9381066" cy="4665786"/>
          </a:xfrm>
        </p:spPr>
        <p:txBody>
          <a:bodyPr/>
          <a:lstStyle/>
          <a:p>
            <a:r>
              <a:rPr lang="zh-TW" altLang="en-US" b="1" dirty="0"/>
              <a:t>層出不窮的資安</a:t>
            </a:r>
            <a:r>
              <a:rPr lang="zh-TW" altLang="en-US" b="1" dirty="0" smtClean="0"/>
              <a:t>問題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回顧過去這幾年，資訊安全透過不同駭客手法，影響政治、金融、民生等各種層面，以今年美國大選為例，希拉蕊電郵門事件，讓國家機密暴露在高風險，現今資安防禦的需求已擴及整個國家，成為國家資訊安全的重要環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37534"/>
              </p:ext>
            </p:extLst>
          </p:nvPr>
        </p:nvGraphicFramePr>
        <p:xfrm>
          <a:off x="1299416" y="2040974"/>
          <a:ext cx="8136904" cy="46559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782638"/>
                <a:gridCol w="1354266"/>
              </a:tblGrid>
              <a:tr h="25362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資安事件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報導來源</a:t>
                      </a:r>
                      <a:endParaRPr lang="zh-TW" altLang="en-US" sz="1200" dirty="0"/>
                    </a:p>
                  </a:txBody>
                  <a:tcPr/>
                </a:tc>
              </a:tr>
              <a:tr h="30590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駭客入侵 高市教育局加強網路機密維護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中央社</a:t>
                      </a:r>
                      <a:r>
                        <a:rPr lang="en-US" altLang="zh-TW" sz="1200" dirty="0" smtClean="0"/>
                        <a:t>,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 2008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學生個資外洩 稻江、政大急撤網頁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自由時報</a:t>
                      </a:r>
                      <a:r>
                        <a:rPr lang="en-US" altLang="zh-TW" sz="1200" dirty="0" smtClean="0"/>
                        <a:t>, 2008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假冒恩師發出求救</a:t>
                      </a:r>
                      <a:r>
                        <a:rPr lang="en-US" altLang="zh-TW" sz="1200" dirty="0" smtClean="0"/>
                        <a:t>e-mail </a:t>
                      </a:r>
                      <a:r>
                        <a:rPr lang="zh-TW" altLang="en-US" sz="1200" dirty="0" smtClean="0"/>
                        <a:t>大學講師匯款被騙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中廣新聞</a:t>
                      </a:r>
                      <a:r>
                        <a:rPr lang="en-US" altLang="zh-TW" sz="1200" dirty="0" smtClean="0"/>
                        <a:t>, 2009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14751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雅虎</a:t>
                      </a:r>
                      <a:r>
                        <a:rPr lang="en-US" altLang="zh-TW" sz="1200" dirty="0" smtClean="0"/>
                        <a:t>2013-2014</a:t>
                      </a:r>
                      <a:r>
                        <a:rPr lang="zh-TW" altLang="en-US" sz="1200" dirty="0" smtClean="0"/>
                        <a:t>年用戶資料兩次遭到駭客竊取，受影響用戶可能高達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億人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中時</a:t>
                      </a:r>
                      <a:r>
                        <a:rPr lang="en-US" altLang="zh-TW" sz="1200" dirty="0" smtClean="0"/>
                        <a:t>,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2016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中國網軍攻台 轉向癱瘓作息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自由時報</a:t>
                      </a:r>
                      <a:r>
                        <a:rPr lang="en-US" altLang="zh-TW" sz="1200" dirty="0" smtClean="0"/>
                        <a:t>, 2013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遭山寨蘋果</a:t>
                      </a:r>
                      <a:r>
                        <a:rPr lang="en-US" altLang="zh-TW" sz="1200" dirty="0" err="1" smtClean="0"/>
                        <a:t>Xcode</a:t>
                      </a:r>
                      <a:r>
                        <a:rPr lang="zh-TW" altLang="en-US" sz="1200" dirty="0" smtClean="0"/>
                        <a:t>暗中搞鬼，受駭</a:t>
                      </a:r>
                      <a:r>
                        <a:rPr lang="en-US" altLang="zh-TW" sz="1200" dirty="0" smtClean="0"/>
                        <a:t>App</a:t>
                      </a:r>
                      <a:r>
                        <a:rPr lang="zh-TW" altLang="en-US" sz="1200" dirty="0" smtClean="0"/>
                        <a:t>數量眾多，潛在受駭使用者可能超過</a:t>
                      </a:r>
                      <a:r>
                        <a:rPr lang="en-US" altLang="zh-TW" sz="1200" dirty="0" smtClean="0"/>
                        <a:t>1</a:t>
                      </a:r>
                      <a:r>
                        <a:rPr lang="zh-TW" altLang="en-US" sz="1200" dirty="0" smtClean="0"/>
                        <a:t>億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2015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2.5</a:t>
                      </a:r>
                      <a:r>
                        <a:rPr lang="zh-TW" altLang="en-US" sz="1200" dirty="0" smtClean="0"/>
                        <a:t>萬監視器成</a:t>
                      </a:r>
                      <a:r>
                        <a:rPr lang="en-US" altLang="zh-TW" sz="1200" dirty="0" smtClean="0"/>
                        <a:t>DDoS</a:t>
                      </a:r>
                      <a:r>
                        <a:rPr lang="zh-TW" altLang="en-US" sz="1200" dirty="0" smtClean="0"/>
                        <a:t>殭屍網路大軍，多數來自台灣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光是 </a:t>
                      </a:r>
                      <a:r>
                        <a:rPr lang="en-US" altLang="zh-TW" sz="1200" dirty="0" smtClean="0"/>
                        <a:t>2016 </a:t>
                      </a:r>
                      <a:r>
                        <a:rPr lang="zh-TW" altLang="en-US" sz="1200" dirty="0" smtClean="0"/>
                        <a:t>年第一季，勒索病毒就從企業身上海撈了將近</a:t>
                      </a:r>
                      <a:r>
                        <a:rPr lang="en-US" altLang="zh-TW" sz="1200" dirty="0" smtClean="0"/>
                        <a:t>2.09 </a:t>
                      </a:r>
                      <a:r>
                        <a:rPr lang="zh-TW" altLang="en-US" sz="1200" dirty="0" smtClean="0"/>
                        <a:t>億美元的不法所得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趨勢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30343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俄匪劫一銀隔空吐鈔</a:t>
                      </a:r>
                      <a:r>
                        <a:rPr lang="en-US" altLang="zh-TW" sz="1200" dirty="0" smtClean="0"/>
                        <a:t>8000</a:t>
                      </a:r>
                      <a:r>
                        <a:rPr lang="zh-TW" altLang="en-US" sz="1200" dirty="0" smtClean="0"/>
                        <a:t>萬遠端植病毒驅動提款機北中</a:t>
                      </a:r>
                      <a:r>
                        <a:rPr lang="en-US" altLang="zh-TW" sz="1200" dirty="0" smtClean="0"/>
                        <a:t>20</a:t>
                      </a:r>
                      <a:r>
                        <a:rPr lang="zh-TW" altLang="en-US" sz="1200" dirty="0" smtClean="0"/>
                        <a:t>分行受害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蘋果日報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2016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Pokemon</a:t>
                      </a:r>
                      <a:r>
                        <a:rPr lang="en-US" altLang="zh-TW" sz="1200" dirty="0" smtClean="0"/>
                        <a:t> GO</a:t>
                      </a:r>
                      <a:r>
                        <a:rPr lang="zh-TW" altLang="en-US" sz="1200" dirty="0" smtClean="0"/>
                        <a:t>首個更新出爐，修補</a:t>
                      </a:r>
                      <a:r>
                        <a:rPr lang="en-US" altLang="zh-TW" sz="1200" dirty="0" smtClean="0"/>
                        <a:t>Google</a:t>
                      </a:r>
                      <a:r>
                        <a:rPr lang="zh-TW" altLang="en-US" sz="1200" dirty="0" smtClean="0"/>
                        <a:t>帳號登入的隱私漏洞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27541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變臉詐騙攻擊或稱為商務電子郵件入侵案件規模逐年擴張成長，造成全球近</a:t>
                      </a:r>
                      <a:r>
                        <a:rPr lang="en-US" altLang="zh-TW" sz="1200" dirty="0" smtClean="0"/>
                        <a:t>31</a:t>
                      </a:r>
                      <a:r>
                        <a:rPr lang="zh-TW" altLang="en-US" sz="1200" dirty="0" smtClean="0"/>
                        <a:t>億美元的損失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 smtClean="0"/>
                        <a:t>趨勢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27541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舊版小米</a:t>
                      </a:r>
                      <a:r>
                        <a:rPr lang="en-US" altLang="zh-TW" sz="1200" dirty="0" smtClean="0"/>
                        <a:t>MIUI</a:t>
                      </a:r>
                      <a:r>
                        <a:rPr lang="zh-TW" altLang="en-US" sz="1200" dirty="0" smtClean="0"/>
                        <a:t>存在遠端執行惡意程式漏洞，影響數百萬小米裝置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27541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FBI</a:t>
                      </a:r>
                      <a:r>
                        <a:rPr lang="zh-TW" altLang="en-US" sz="1200" dirty="0" smtClean="0"/>
                        <a:t>：小心偽裝成</a:t>
                      </a:r>
                      <a:r>
                        <a:rPr lang="en-US" altLang="zh-TW" sz="1200" dirty="0" smtClean="0"/>
                        <a:t>USB</a:t>
                      </a:r>
                      <a:r>
                        <a:rPr lang="zh-TW" altLang="en-US" sz="1200" dirty="0" smtClean="0"/>
                        <a:t>充電器的盜錄裝置</a:t>
                      </a:r>
                      <a:r>
                        <a:rPr lang="en-US" altLang="zh-TW" sz="1200" dirty="0" err="1" smtClean="0"/>
                        <a:t>KeySweeper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2016 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27541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Google Play</a:t>
                      </a:r>
                      <a:r>
                        <a:rPr lang="zh-TW" altLang="en-US" sz="1200" dirty="0" smtClean="0"/>
                        <a:t>市集發現了超過</a:t>
                      </a:r>
                      <a:r>
                        <a:rPr lang="en-US" altLang="zh-TW" sz="1200" dirty="0" smtClean="0"/>
                        <a:t>100</a:t>
                      </a:r>
                      <a:r>
                        <a:rPr lang="zh-TW" altLang="en-US" sz="1200" dirty="0" smtClean="0"/>
                        <a:t>個惡意程式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iThome</a:t>
                      </a:r>
                      <a:r>
                        <a:rPr lang="en-US" altLang="zh-TW" sz="1200" dirty="0" smtClean="0"/>
                        <a:t>, 2016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48641"/>
            <a:ext cx="4403549" cy="5492722"/>
          </a:xfrm>
        </p:spPr>
        <p:txBody>
          <a:bodyPr/>
          <a:lstStyle/>
          <a:p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本校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年資安事件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統計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年資安通報事件共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684035"/>
              </p:ext>
            </p:extLst>
          </p:nvPr>
        </p:nvGraphicFramePr>
        <p:xfrm>
          <a:off x="539552" y="2132856"/>
          <a:ext cx="489654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5152444" y="2695492"/>
            <a:ext cx="4810540" cy="349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件病毒感染的資安事件，電腦皆以不同的方式對外發動攻擊。攻擊的形式如不斷地嘗試入侵另一網路上的電腦、對某一電腦發送網路封包藉此癱瘓該電腦、或發送垃圾信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解碼國內十大資安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台灣資安事件層出不窮，造成國民個資外洩、電子商務及金融業營運損失、企業面臨駭客攻擊，更對國土安全形成威脅。為加強台灣中小企業防範資安攻擊事件，經濟部工業局委託工業技術研究院執行「資通訊安全產業推動計畫」，針對台灣資安事件與需求進行調查，並歸納出十大國內資安事件，分析常見資安事件與案例，呼籲企業與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個人提升危安意識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，並提供資安解決方案，協助企業強化資安防護解決方案，將風險與成本降到最低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資料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洩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進階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持續性威脅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(Advanced Persistent Threat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攻擊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分散式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阻斷服務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(Distributed Denial-of-Service Attacks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攻擊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資料庫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遭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駭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社交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工程郵件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詐騙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手機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或即時通訊息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詐騙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惡意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威脅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網站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遭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駭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身分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帳密遭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盜用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60000">
              <a:lnSpc>
                <a:spcPct val="110000"/>
              </a:lnSpc>
              <a:buFont typeface="+mj-lt"/>
              <a:buAutoNum type="arabicParenR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威脅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33174" y="5723223"/>
            <a:ext cx="440502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RUN!PC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施鑫澤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2014/6/6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http://www.runpc.com.tw/news.aspx?id=101271</a:t>
            </a:r>
            <a:endParaRPr lang="en-US" altLang="zh-TW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資訊安全的威脅</a:t>
            </a:r>
            <a:r>
              <a:rPr lang="zh-TW" altLang="en-US" sz="2800" b="1" dirty="0" smtClean="0"/>
              <a:t>來源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68946" y="1440460"/>
            <a:ext cx="7032081" cy="4600902"/>
            <a:chOff x="1115616" y="1556792"/>
            <a:chExt cx="7032081" cy="4600902"/>
          </a:xfrm>
        </p:grpSpPr>
        <p:sp>
          <p:nvSpPr>
            <p:cNvPr id="7" name="圓角矩形 15"/>
            <p:cNvSpPr/>
            <p:nvPr/>
          </p:nvSpPr>
          <p:spPr>
            <a:xfrm>
              <a:off x="4553864" y="1556792"/>
              <a:ext cx="1157017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安全威脅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8" name="圓角矩形 18"/>
            <p:cNvSpPr/>
            <p:nvPr/>
          </p:nvSpPr>
          <p:spPr>
            <a:xfrm>
              <a:off x="2717907" y="2669382"/>
              <a:ext cx="1157017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人為因素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9" name="圓角矩形 21"/>
            <p:cNvSpPr/>
            <p:nvPr/>
          </p:nvSpPr>
          <p:spPr>
            <a:xfrm>
              <a:off x="1115616" y="3994945"/>
              <a:ext cx="1414436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非惡意破壞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11" name="圓角矩形 27"/>
            <p:cNvSpPr/>
            <p:nvPr/>
          </p:nvSpPr>
          <p:spPr>
            <a:xfrm>
              <a:off x="4053147" y="4036619"/>
              <a:ext cx="1157017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惡意破壞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12" name="圓角矩形 39"/>
            <p:cNvSpPr/>
            <p:nvPr/>
          </p:nvSpPr>
          <p:spPr>
            <a:xfrm>
              <a:off x="6389822" y="2669382"/>
              <a:ext cx="1422538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非人為因素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13" name="圓角矩形 42"/>
            <p:cNvSpPr/>
            <p:nvPr/>
          </p:nvSpPr>
          <p:spPr>
            <a:xfrm>
              <a:off x="5521913" y="3991919"/>
              <a:ext cx="1157017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硬體失效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14" name="圓角矩形 4"/>
            <p:cNvSpPr/>
            <p:nvPr/>
          </p:nvSpPr>
          <p:spPr>
            <a:xfrm>
              <a:off x="6990680" y="4014269"/>
              <a:ext cx="1157017" cy="718390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latin typeface="華康中圓體" pitchFamily="49" charset="-120"/>
                  <a:ea typeface="華康中圓體" pitchFamily="49" charset="-120"/>
                </a:rPr>
                <a:t>天然災害</a:t>
              </a:r>
              <a:endParaRPr lang="zh-TW" altLang="en-US" sz="1900" kern="1200" dirty="0">
                <a:latin typeface="華康中圓體" pitchFamily="49" charset="-120"/>
                <a:ea typeface="華康中圓體" pitchFamily="49" charset="-120"/>
              </a:endParaRPr>
            </a:p>
          </p:txBody>
        </p:sp>
        <p:sp>
          <p:nvSpPr>
            <p:cNvPr id="15" name="圓角矩形 21"/>
            <p:cNvSpPr/>
            <p:nvPr/>
          </p:nvSpPr>
          <p:spPr>
            <a:xfrm>
              <a:off x="2666375" y="5439303"/>
              <a:ext cx="1157017" cy="7183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dirty="0">
                  <a:latin typeface="華康中圓體" pitchFamily="49" charset="-120"/>
                  <a:ea typeface="華康中圓體" pitchFamily="49" charset="-120"/>
                </a:rPr>
                <a:t>駭客</a:t>
              </a:r>
            </a:p>
          </p:txBody>
        </p:sp>
        <p:sp>
          <p:nvSpPr>
            <p:cNvPr id="16" name="圓角矩形 21"/>
            <p:cNvSpPr/>
            <p:nvPr/>
          </p:nvSpPr>
          <p:spPr>
            <a:xfrm>
              <a:off x="4053146" y="5424845"/>
              <a:ext cx="1157017" cy="7183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dirty="0">
                  <a:latin typeface="華康中圓體" pitchFamily="49" charset="-120"/>
                  <a:ea typeface="華康中圓體" pitchFamily="49" charset="-120"/>
                </a:rPr>
                <a:t>員工</a:t>
              </a:r>
            </a:p>
          </p:txBody>
        </p:sp>
        <p:sp>
          <p:nvSpPr>
            <p:cNvPr id="17" name="圓角矩形 21"/>
            <p:cNvSpPr/>
            <p:nvPr/>
          </p:nvSpPr>
          <p:spPr>
            <a:xfrm>
              <a:off x="5521912" y="5414989"/>
              <a:ext cx="1157017" cy="7183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dirty="0">
                  <a:solidFill>
                    <a:schemeClr val="bg1"/>
                  </a:solidFill>
                  <a:latin typeface="華康中圓體" pitchFamily="49" charset="-120"/>
                  <a:ea typeface="華康中圓體" pitchFamily="49" charset="-120"/>
                </a:rPr>
                <a:t>非法存取</a:t>
              </a:r>
            </a:p>
          </p:txBody>
        </p:sp>
        <p:cxnSp>
          <p:nvCxnSpPr>
            <p:cNvPr id="18" name="肘形接點 17"/>
            <p:cNvCxnSpPr>
              <a:stCxn id="7" idx="2"/>
              <a:endCxn id="8" idx="0"/>
            </p:cNvCxnSpPr>
            <p:nvPr/>
          </p:nvCxnSpPr>
          <p:spPr>
            <a:xfrm rot="5400000">
              <a:off x="4017295" y="1554304"/>
              <a:ext cx="394200" cy="1835957"/>
            </a:xfrm>
            <a:prstGeom prst="bentConnector3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>
              <a:endCxn id="12" idx="0"/>
            </p:cNvCxnSpPr>
            <p:nvPr/>
          </p:nvCxnSpPr>
          <p:spPr>
            <a:xfrm>
              <a:off x="5132374" y="2472282"/>
              <a:ext cx="1968717" cy="197100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>
              <a:stCxn id="8" idx="2"/>
              <a:endCxn id="9" idx="0"/>
            </p:cNvCxnSpPr>
            <p:nvPr/>
          </p:nvCxnSpPr>
          <p:spPr>
            <a:xfrm rot="5400000">
              <a:off x="2256039" y="2954567"/>
              <a:ext cx="607173" cy="14735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>
              <a:stCxn id="11" idx="0"/>
            </p:cNvCxnSpPr>
            <p:nvPr/>
          </p:nvCxnSpPr>
          <p:spPr>
            <a:xfrm rot="16200000" flipV="1">
              <a:off x="3791407" y="3196369"/>
              <a:ext cx="345260" cy="1335239"/>
            </a:xfrm>
            <a:prstGeom prst="bentConnector2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stCxn id="12" idx="2"/>
              <a:endCxn id="13" idx="0"/>
            </p:cNvCxnSpPr>
            <p:nvPr/>
          </p:nvCxnSpPr>
          <p:spPr>
            <a:xfrm rot="5400000">
              <a:off x="6298684" y="3189511"/>
              <a:ext cx="604147" cy="1000669"/>
            </a:xfrm>
            <a:prstGeom prst="bentConnector3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>
              <a:stCxn id="14" idx="0"/>
              <a:endCxn id="12" idx="2"/>
            </p:cNvCxnSpPr>
            <p:nvPr/>
          </p:nvCxnSpPr>
          <p:spPr>
            <a:xfrm rot="16200000" flipV="1">
              <a:off x="7021892" y="3466972"/>
              <a:ext cx="626497" cy="46809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圓角矩形 21"/>
            <p:cNvSpPr/>
            <p:nvPr/>
          </p:nvSpPr>
          <p:spPr>
            <a:xfrm>
              <a:off x="1244325" y="5439304"/>
              <a:ext cx="1157017" cy="7183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dirty="0">
                  <a:latin typeface="華康中圓體" pitchFamily="49" charset="-120"/>
                  <a:ea typeface="華康中圓體" pitchFamily="49" charset="-120"/>
                </a:rPr>
                <a:t>操作失當</a:t>
              </a:r>
            </a:p>
          </p:txBody>
        </p:sp>
        <p:cxnSp>
          <p:nvCxnSpPr>
            <p:cNvPr id="25" name="直線接點 24"/>
            <p:cNvCxnSpPr>
              <a:stCxn id="9" idx="2"/>
              <a:endCxn id="24" idx="0"/>
            </p:cNvCxnSpPr>
            <p:nvPr/>
          </p:nvCxnSpPr>
          <p:spPr>
            <a:xfrm>
              <a:off x="1822834" y="4713335"/>
              <a:ext cx="0" cy="725969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2"/>
              <a:endCxn id="16" idx="0"/>
            </p:cNvCxnSpPr>
            <p:nvPr/>
          </p:nvCxnSpPr>
          <p:spPr>
            <a:xfrm flipH="1">
              <a:off x="4631655" y="4755009"/>
              <a:ext cx="1" cy="66983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15" idx="0"/>
            </p:cNvCxnSpPr>
            <p:nvPr/>
          </p:nvCxnSpPr>
          <p:spPr>
            <a:xfrm rot="5400000" flipH="1" flipV="1">
              <a:off x="3767197" y="4574844"/>
              <a:ext cx="342146" cy="1386773"/>
            </a:xfrm>
            <a:prstGeom prst="bentConnector2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endCxn id="17" idx="0"/>
            </p:cNvCxnSpPr>
            <p:nvPr/>
          </p:nvCxnSpPr>
          <p:spPr>
            <a:xfrm>
              <a:off x="4631657" y="5097157"/>
              <a:ext cx="1468764" cy="317832"/>
            </a:xfrm>
            <a:prstGeom prst="bentConnector2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資安事件應有的省</a:t>
            </a:r>
            <a:r>
              <a:rPr lang="zh-TW" altLang="en-US" sz="2800" b="1" dirty="0" smtClean="0"/>
              <a:t>思</a:t>
            </a:r>
            <a:endParaRPr lang="en-US" altLang="zh-TW" sz="2800" b="1" dirty="0" smtClean="0"/>
          </a:p>
          <a:p>
            <a:endParaRPr lang="en-US" altLang="zh-TW" sz="28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駭客們或病毒散播者製造資安事件的目的是什麼</a:t>
            </a:r>
            <a:r>
              <a:rPr lang="en-US" altLang="zh-TW" sz="2400" dirty="0">
                <a:latin typeface="+mn-ea"/>
              </a:rPr>
              <a:t>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這些資安事件對組織的影響</a:t>
            </a:r>
            <a:r>
              <a:rPr lang="en-US" altLang="zh-TW" sz="2400" dirty="0">
                <a:latin typeface="+mn-ea"/>
              </a:rPr>
              <a:t>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如何因應可能遭遇的資安威脅</a:t>
            </a:r>
            <a:r>
              <a:rPr lang="en-US" altLang="zh-TW" sz="2400" dirty="0">
                <a:latin typeface="+mn-ea"/>
              </a:rPr>
              <a:t>?</a:t>
            </a:r>
            <a:endParaRPr lang="zh-TW" altLang="en-US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548640"/>
            <a:ext cx="9015306" cy="5915769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駭客們到底要什麼</a:t>
            </a:r>
            <a:r>
              <a:rPr lang="en-US" altLang="zh-TW" sz="2800" b="1" dirty="0"/>
              <a:t>?</a:t>
            </a:r>
            <a:endParaRPr lang="en-US" altLang="zh-TW" sz="2800" b="1" dirty="0" smtClean="0"/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7334" y="1224069"/>
            <a:ext cx="5254339" cy="250509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電腦帳密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透過電腦軟體漏洞、社交工程、鍵盤側錄程式或木馬植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入竊取帳密</a:t>
            </a:r>
            <a:r>
              <a:rPr lang="zh-TW" altLang="en-US" sz="1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掌控電腦資源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進行非法用途</a:t>
            </a:r>
            <a:endParaRPr lang="en-US" altLang="zh-TW" sz="1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偵九揭露一銀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駭客入侵內網關鍵，竊取密碼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套手法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曝光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iThome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2016)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108074" y="1224069"/>
            <a:ext cx="5254339" cy="25050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個資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透過電腦軟體漏洞、社交工程或木馬植入遠端</a:t>
            </a:r>
            <a:r>
              <a:rPr lang="zh-TW" altLang="en-US" sz="1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竊取</a:t>
            </a:r>
            <a:r>
              <a:rPr lang="zh-TW" altLang="en-US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個資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進行非法用途</a:t>
            </a:r>
            <a:endParaRPr lang="en-US" altLang="zh-TW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社交網站 駭客攻擊寵兒 個資外洩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溫床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趨勢科技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健保局全民個資 遭中國駭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作息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自由時報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77333" y="3959316"/>
            <a:ext cx="5254339" cy="2505093"/>
          </a:xfrm>
          <a:prstGeom prst="roundRect">
            <a:avLst/>
          </a:prstGeom>
          <a:solidFill>
            <a:srgbClr val="5FA23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金錢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zh-TW" altLang="en-US" sz="1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勒索病毒</a:t>
            </a:r>
            <a:r>
              <a:rPr lang="zh-TW" alt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讓受害者失去對系統或資料的控制，如果不付贖金給犯罪組織，將無法把遭加密的資料救</a:t>
            </a:r>
            <a:r>
              <a:rPr lang="zh-TW" alt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</a:t>
            </a:r>
            <a:endParaRPr lang="en-US" altLang="zh-TW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「勒索病毒」猖獗 古坑鄉公所也中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鏢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自由時報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2016)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網傳「勒索病毒」大量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災情，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、中國網站勿碰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自由時報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108074" y="3959316"/>
            <a:ext cx="5254339" cy="2447171"/>
          </a:xfrm>
          <a:prstGeom prst="roundRect">
            <a:avLst/>
          </a:prstGeom>
          <a:solidFill>
            <a:srgbClr val="847A4E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癱瘓主機或網路以達到特定目的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zh-TW" altLang="en-US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病毒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發動</a:t>
            </a:r>
            <a:r>
              <a:rPr lang="en-US" altLang="zh-TW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TW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zh-TW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DRDoS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TW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zh-TW" alt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攻擊</a:t>
            </a:r>
            <a:endParaRPr lang="zh-TW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可使目標網站或網路無法</a:t>
            </a:r>
            <a:r>
              <a:rPr lang="zh-TW" altLang="en-US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正常的</a:t>
            </a:r>
            <a:r>
              <a:rPr lang="zh-TW" altLang="en-US" sz="1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運作</a:t>
            </a:r>
            <a:endParaRPr lang="en-US" altLang="zh-TW" sz="16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駭客攻擊輔大官網為性侵受害者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發聲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風向新聞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2016)</a:t>
            </a:r>
            <a:endParaRPr lang="en-US" altLang="zh-TW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中國網軍攻台轉向癱瘓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作息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自由時報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4692</TotalTime>
  <Words>3880</Words>
  <Application>Microsoft Office PowerPoint</Application>
  <PresentationFormat>寬螢幕</PresentationFormat>
  <Paragraphs>312</Paragraphs>
  <Slides>35</Slides>
  <Notes>4</Notes>
  <HiddenSlides>16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華康中圓體</vt:lpstr>
      <vt:lpstr>微軟正黑體</vt:lpstr>
      <vt:lpstr>新細明體</vt:lpstr>
      <vt:lpstr>Arial</vt:lpstr>
      <vt:lpstr>Calibri</vt:lpstr>
      <vt:lpstr>Times New Roman</vt:lpstr>
      <vt:lpstr>Trebuchet MS</vt:lpstr>
      <vt:lpstr>Wingdings</vt:lpstr>
      <vt:lpstr>Wingdings 3</vt:lpstr>
      <vt:lpstr>多面向</vt:lpstr>
      <vt:lpstr>資訊安全課程 -案例分享-</vt:lpstr>
      <vt:lpstr>大綱</vt:lpstr>
      <vt:lpstr>前言</vt:lpstr>
      <vt:lpstr>政策宣導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 2015年點選惡意程式連結台灣與澳洲並列全球第三名</vt:lpstr>
      <vt:lpstr>PowerPoint 簡報</vt:lpstr>
      <vt:lpstr>PowerPoint 簡報</vt:lpstr>
      <vt:lpstr>PowerPoint 簡報</vt:lpstr>
      <vt:lpstr>【管理 Tips】</vt:lpstr>
      <vt:lpstr>資安動畫 &amp; 微電影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通訊軟體安全排名，國際特赦組織：Facebook 第一、微信零分墊底</vt:lpstr>
      <vt:lpstr>PowerPoint 簡報</vt:lpstr>
      <vt:lpstr>PowerPoint 簡報</vt:lpstr>
      <vt:lpstr>PowerPoint 簡報</vt:lpstr>
      <vt:lpstr>PowerPoint 簡報</vt:lpstr>
      <vt:lpstr>Windows Update 檢查 </vt:lpstr>
      <vt:lpstr>防毒軟體下載-校園授權防毒軟體 </vt:lpstr>
      <vt:lpstr>防毒軟體下載-常用自由軟體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資訊安全課程-案例分享</dc:title>
  <dc:creator>pei-wen liao</dc:creator>
  <cp:lastModifiedBy>pei-wen liao</cp:lastModifiedBy>
  <cp:revision>71</cp:revision>
  <dcterms:created xsi:type="dcterms:W3CDTF">2017-01-10T09:49:37Z</dcterms:created>
  <dcterms:modified xsi:type="dcterms:W3CDTF">2017-03-22T02:37:22Z</dcterms:modified>
</cp:coreProperties>
</file>